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14" r:id="rId5"/>
    <p:sldId id="341" r:id="rId6"/>
    <p:sldId id="320" r:id="rId7"/>
    <p:sldId id="321" r:id="rId8"/>
    <p:sldId id="323" r:id="rId9"/>
    <p:sldId id="322" r:id="rId10"/>
    <p:sldId id="315" r:id="rId11"/>
    <p:sldId id="337" r:id="rId12"/>
    <p:sldId id="338" r:id="rId13"/>
    <p:sldId id="342" r:id="rId14"/>
    <p:sldId id="329" r:id="rId15"/>
    <p:sldId id="339" r:id="rId16"/>
    <p:sldId id="340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13" r:id="rId31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1B8"/>
    <a:srgbClr val="00568B"/>
    <a:srgbClr val="003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405"/>
  </p:normalViewPr>
  <p:slideViewPr>
    <p:cSldViewPr snapToGrid="0" snapToObjects="1">
      <p:cViewPr>
        <p:scale>
          <a:sx n="106" d="100"/>
          <a:sy n="106" d="100"/>
        </p:scale>
        <p:origin x="67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B6441-B249-9247-AE10-1388FD060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E77E3A-E3BF-3F44-B853-D260F038D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0EF935-6F60-AE42-8202-ADFFFD4A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F58EF3-C05C-824E-B9A2-F65C2E42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9687CB-568A-7243-A153-A219D59B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795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C5EDB-6E8B-014B-9E67-05E684E0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586737-3F28-0C45-8BEE-75B0537CA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961E91-98DD-064C-9FD1-9A0CDA963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C860E0-7E67-1340-B11A-CCBCD7EE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36C1FF-20AA-1D49-919D-81743C36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97076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F8BE944-AE88-334A-B7A2-FED1BE294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62D3D4-1425-674C-B0E9-4D3E019B5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9DD82D-E448-6B46-8BDF-2763FEF85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209232-B37A-C844-82E3-39B9DEC4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C12606-0B84-EE4B-9DA5-A47C5FE8B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2903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04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69E00-77AB-B741-9AF9-40B02CD16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3BB3D2-440B-1745-B695-8A4979D3A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BC45A4-C0E0-F740-A4E5-FBAEE182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C82089-1EAD-FE47-B722-98DC30A4F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D37CC0-C5FA-9F45-8CAC-88FE795C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0461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A2CA6-6171-B24C-B6C8-49140719A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389AA0-DCEB-BE42-B937-F94DEA765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280672-797A-D041-A412-92E73B842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7A7EC-BBB0-CD45-807A-E26D2FDCC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AC2D5E-2EF3-F24C-B0D3-72654B84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9846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E2D90-329D-4740-B68C-04C7C945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36B08B-4935-094A-B33F-D97618EFE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3ADBF-A853-6940-B33B-DD82F0410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E49A73-9C32-8B40-A486-1CF99257E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4B5B25-1056-5F42-BE33-520529E1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C08E08-A861-5C43-86DC-44730BB8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2675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2BDFF-7E5D-D146-AF9A-22884A57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72D0B7-6919-2046-AC74-B9B4C71F3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5EF5F6-01E7-7F40-806C-4FBA577FA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F112B9-6299-1843-9CC7-65375E6D9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6D8782-F004-964D-B750-FB6CEA5E7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DD34C9-A59D-5E48-B67C-93E35889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720579-97C2-BD4F-9153-6FB2546CC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2C017CD-7E32-BE40-9D67-E4FF13FA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9195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9BDA8-39BE-1A4F-AB6A-F9F77C91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1926EBD-3C2A-4549-B409-C9FBD07B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7F35479-7959-7142-AECF-E767E961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7E51BC6-C4A4-6D43-AC42-354DEE74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8253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B6C563-1D34-AC47-801F-7F11D69BA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39EF87-DB60-474F-A2BF-40C8629F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7D300E-02FB-8645-B6EB-6D60D768F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7470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30F86-4DDF-C54F-8E06-6BE3D4323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17E9C7-EC44-FD48-A592-BDE222EA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D32D36-1BBF-844E-9A8D-49451F0AC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C88E43-E4AC-D94C-AF2E-1EEB7F4B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E6F123-133C-604F-80D1-58B4DC16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133666-B2BA-B84C-BC64-F50EF213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3609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97CCD-7FE3-CA4C-9F3C-2A5599B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3688EB-C5C7-FE4A-9716-B0BA62794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FADA65-7BAA-7649-86A6-CF4679B1A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81C9E9-584D-C04C-8B68-FEA14024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19748B-5368-FB49-83C6-78E291E6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533CF9-6B15-F743-83F6-A08FA0415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127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2B3DFA-3FCB-F14E-999C-BAF165F9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1494C4-B03E-7649-A1E1-F80D34FE6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CBEC7F-6696-8E4D-9B90-EC4FCBA2C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99454-3534-1D49-A98A-910895A582FE}" type="datetimeFigureOut">
              <a:rPr lang="es-GT" smtClean="0"/>
              <a:t>13/05/2021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F6D007-FA7E-2549-ADC5-7A526F901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D0DB35-4C29-1D49-BB89-C5CF69AD1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9D110-6ABA-C143-928A-531D07B07F9C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7702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B85C621-E17F-4E41-A143-0D4736F05802}"/>
              </a:ext>
            </a:extLst>
          </p:cNvPr>
          <p:cNvSpPr txBox="1"/>
          <p:nvPr/>
        </p:nvSpPr>
        <p:spPr>
          <a:xfrm>
            <a:off x="6548282" y="239281"/>
            <a:ext cx="1274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="1" dirty="0" smtClean="0">
                <a:solidFill>
                  <a:srgbClr val="003353"/>
                </a:solidFill>
                <a:latin typeface="Montserrat" pitchFamily="2" charset="77"/>
              </a:rPr>
              <a:t>MINISTERIO</a:t>
            </a:r>
          </a:p>
          <a:p>
            <a:r>
              <a:rPr lang="es-MX" sz="900" b="1" dirty="0" smtClean="0">
                <a:solidFill>
                  <a:srgbClr val="003353"/>
                </a:solidFill>
                <a:latin typeface="Montserrat" pitchFamily="2" charset="77"/>
              </a:rPr>
              <a:t>DE ENERGÍA</a:t>
            </a:r>
          </a:p>
          <a:p>
            <a:r>
              <a:rPr lang="es-MX" sz="900" b="1" dirty="0" smtClean="0">
                <a:solidFill>
                  <a:srgbClr val="003353"/>
                </a:solidFill>
                <a:latin typeface="Montserrat" pitchFamily="2" charset="77"/>
              </a:rPr>
              <a:t>Y MINAS</a:t>
            </a:r>
            <a:endParaRPr lang="es-GT" sz="9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F375C9D-7172-DD48-9FE4-5DD97FB9433F}"/>
              </a:ext>
            </a:extLst>
          </p:cNvPr>
          <p:cNvCxnSpPr>
            <a:cxnSpLocks/>
          </p:cNvCxnSpPr>
          <p:nvPr/>
        </p:nvCxnSpPr>
        <p:spPr>
          <a:xfrm>
            <a:off x="6453895" y="228130"/>
            <a:ext cx="0" cy="612231"/>
          </a:xfrm>
          <a:prstGeom prst="line">
            <a:avLst/>
          </a:prstGeom>
          <a:ln w="12700">
            <a:solidFill>
              <a:srgbClr val="003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83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569060"/>
            <a:ext cx="10247897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PROCESO DE CONSULTA AL PUEBLO MAYA Q´EQCHI´, EN EL ESTOR, IZABAL Y PANZÓS, ALTA VERAPAZ, DERECHO MINERO EXTRACCIÓN MINERA FÉNIX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03497" y="2298143"/>
            <a:ext cx="1027712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Sobre la  ejecución de la Sentencia de la Corte de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Constitucionalidad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de fecha 18 de junio de 2020,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relacionada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al derecho minero “Extracción Minera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Fénix”,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se realizaron dos reuniones y hubo seguimiento y cumplimiento de los compromisos y acciones institucionales indicados en la sentencia de mérito, previo al inicio del proceso de pre consulta y consulta.</a:t>
            </a:r>
          </a:p>
          <a:p>
            <a:endParaRPr lang="es-ES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  <a:p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Se coordinó con el MARN la revisión del área de influencia del proyecto según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el Estudio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de Impacto Ambiental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así la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reducción del polígono a 6.29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Km</a:t>
            </a:r>
            <a:r>
              <a:rPr lang="es-GT" sz="2000" b="1" baseline="30000" dirty="0">
                <a:solidFill>
                  <a:srgbClr val="00568B"/>
                </a:solidFill>
              </a:rPr>
              <a:t>2</a:t>
            </a:r>
            <a:r>
              <a:rPr lang="es-GT" sz="2000" dirty="0"/>
              <a:t> 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.</a:t>
            </a:r>
            <a:endParaRPr lang="es-GT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489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722885"/>
            <a:ext cx="10247897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CONSULTA AL PUEBLO MAYA IXIL DE SAN JUAN COTZAL EN RELACIÓN CON EL PROYECTO DE TRANSMISIÓN DE ENERGÍA “SUBESTACIONES USPANTÁN Y CHIXOY II Y LÍNEA DE TRANSMISIÓN USPATÁN, CHIXOY II”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86213" y="1820742"/>
            <a:ext cx="10502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El proceso se realiza en el marco institucional del Gabinete Específico de Desarrollo Social y en enero se reunieron funcionarios de la Comisión Gubernamental de Consulta (MINTRAB y MEM), la Alcaldía Indígena de San Juan Cotzal y representantes de la Alcaldía Municipal de San Juan Cotzal, con el objetivo de dar continuidad al proceso.</a:t>
            </a:r>
          </a:p>
          <a:p>
            <a:endParaRPr lang="es-MX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  <a:p>
            <a:r>
              <a: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En marzo se procedió a la georreferenciación de </a:t>
            </a:r>
            <a:r>
              <a:rPr lang="es-MX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11 </a:t>
            </a:r>
            <a:r>
              <a: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estructuras que tienen  como finalidad transportar la energía generada por la Hidroeléctrica Palo Viejo hacia la Sub estación Uspantán.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4199122"/>
            <a:ext cx="12208933" cy="2196013"/>
            <a:chOff x="0" y="4199122"/>
            <a:chExt cx="12208933" cy="219601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87" b="38877"/>
            <a:stretch/>
          </p:blipFill>
          <p:spPr>
            <a:xfrm>
              <a:off x="0" y="4199122"/>
              <a:ext cx="12208933" cy="1981201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705833" y="6179691"/>
              <a:ext cx="80448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800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Reunión con Alcaldía Indígena de San Juan Cotzal, 28 de enero 2021</a:t>
              </a:r>
              <a:endParaRPr lang="es-MX" sz="800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250869" y="4339235"/>
              <a:ext cx="11778137" cy="1708482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</p:spTree>
    <p:extLst>
      <p:ext uri="{BB962C8B-B14F-4D97-AF65-F5344CB8AC3E}">
        <p14:creationId xmlns:p14="http://schemas.microsoft.com/office/powerpoint/2010/main" val="11424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568976"/>
            <a:ext cx="10247897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MONITOREOS Y EVALUACIONES DE MEDIDAS DE PROTECCIÓN SOCIOAMBIENTAL EN LAS OPERACIONES DEL DESARROLLO ENERGÉTICO Y MINERO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58991" y="1790556"/>
            <a:ext cx="9805578" cy="1200329"/>
            <a:chOff x="958991" y="1853927"/>
            <a:chExt cx="9805578" cy="1200329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58991" y="1933057"/>
              <a:ext cx="259876" cy="248584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1329280" y="1853927"/>
              <a:ext cx="94352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Diligencias en el campamento Atzam (Contrato Petrolero 1-2005), ubicado en Cobán, Alta Verapaz e Ixcán, Quiché, para acompañar al Ministerio Público en una inspección ocular y toma de muestras, en seguimiento a denuncia de contaminación por hidrocarburos.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958991" y="3077887"/>
            <a:ext cx="9697614" cy="646331"/>
            <a:chOff x="958991" y="3124555"/>
            <a:chExt cx="9697614" cy="646331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58991" y="3203685"/>
              <a:ext cx="259876" cy="248584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1329281" y="3124555"/>
              <a:ext cx="932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Monitoreo de calidad de agua en alrededores del derecho minero MARLIN I, ubicado en San Miguel Ixtahuacán, San Marcos. 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958991" y="3831789"/>
            <a:ext cx="9697614" cy="646331"/>
            <a:chOff x="958991" y="3857888"/>
            <a:chExt cx="9697614" cy="646331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58991" y="3937018"/>
              <a:ext cx="259876" cy="248584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1329281" y="3857888"/>
              <a:ext cx="932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Inspección de actividades y puntos de monitoreo ambiental del Campo Xan de la empresa Perenco, ubicados en San Andrés, Petén. 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958991" y="4552715"/>
            <a:ext cx="9697614" cy="646331"/>
            <a:chOff x="958991" y="4608084"/>
            <a:chExt cx="9697614" cy="646331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58991" y="4687214"/>
              <a:ext cx="259876" cy="248584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1329281" y="4608084"/>
              <a:ext cx="932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Inspección a Hidroeléctrica Renace IV Fase 2 y monumento natural Semuc Champey, ubicados en San Pedro Carchá, Cobán y Lanquín (Alta Verapaz).</a:t>
              </a:r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1329280" y="5273641"/>
            <a:ext cx="971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816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4"/>
            <a:ext cx="12192951" cy="68574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311985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EXPLORACIÓN, EXPLOTACIÓN Y</a:t>
            </a:r>
          </a:p>
          <a:p>
            <a:pPr algn="ctr"/>
            <a:r>
              <a:rPr lang="es-MX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COMERCIALIZACIÓN PETROLERA</a:t>
            </a:r>
            <a:endParaRPr lang="es-GT" sz="2800" dirty="0">
              <a:solidFill>
                <a:schemeClr val="bg1"/>
              </a:solidFill>
              <a:latin typeface="Metropolis Semi Bold" panose="000007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1" y="232477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3600" b="1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PROGRAMA 11:</a:t>
            </a:r>
            <a:endParaRPr lang="es-GT" sz="3600" dirty="0"/>
          </a:p>
        </p:txBody>
      </p:sp>
    </p:spTree>
    <p:extLst>
      <p:ext uri="{BB962C8B-B14F-4D97-AF65-F5344CB8AC3E}">
        <p14:creationId xmlns:p14="http://schemas.microsoft.com/office/powerpoint/2010/main" val="250254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11: EXPLORACIÓN, EXPLOTACIÓN Y COMERCIALIZACIÓN PETROLERA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FISCALIZACIONES Y SUPERVISIONES TÉCNICAS A LAS OPERACIONES PETROLERAS</a:t>
            </a:r>
            <a:endParaRPr lang="es-GT" sz="1800" b="1" dirty="0">
              <a:solidFill>
                <a:srgbClr val="00568B"/>
              </a:solidFill>
              <a:latin typeface="Montserrat Medium" pitchFamily="2" charset="77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94793" y="2578823"/>
            <a:ext cx="10366894" cy="2243472"/>
            <a:chOff x="1094793" y="3592124"/>
            <a:chExt cx="10366894" cy="2243472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465082" y="3592124"/>
              <a:ext cx="9435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11 inspecciones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técnicas de actividades de exploración.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216138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65082" y="4137008"/>
              <a:ext cx="9435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11 informes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 de supervisión de operaciones.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761022"/>
              <a:ext cx="259876" cy="248584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1465082" y="4681892"/>
              <a:ext cx="9752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120 revisiones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informes de pruebas de producción e inspección de facilidades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tempranas de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producción.</a:t>
              </a: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5545394"/>
              <a:ext cx="259876" cy="248584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1465082" y="5466264"/>
              <a:ext cx="99966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9 supervisiones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actividades generales de mantenimiento y seguridad industrial.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5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11: EXPLORACIÓN, EXPLOTACIÓN Y COMERCIALIZACIÓN PETROLERA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INSPECCIÓN TÉCNICA PARA EMISIÓN DE LICENCIAS Y FISCALIZACIÓN DE LA CADENA DE COMERCIALIZACIÓN DE HIDROCARBUROS</a:t>
            </a:r>
            <a:endParaRPr lang="es-GT" sz="1800" b="1" dirty="0">
              <a:solidFill>
                <a:srgbClr val="00568B"/>
              </a:solidFill>
              <a:latin typeface="Montserrat Medium" pitchFamily="2" charset="77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94793" y="2198589"/>
            <a:ext cx="10366894" cy="3533776"/>
            <a:chOff x="1094793" y="3592124"/>
            <a:chExt cx="10366894" cy="3533776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465082" y="3592124"/>
              <a:ext cx="9435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259 inspecciones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estaciones de servicio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216138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65082" y="4137008"/>
              <a:ext cx="9435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109 inspecciones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periódicas a plantas y depósitos de almacenamiento y envasado de GLP, así como a expendios de GLP envasado en cilindros.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5157023"/>
              <a:ext cx="259876" cy="248584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1465082" y="5077893"/>
              <a:ext cx="9752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2 visitas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técnicas o inspecciones a las empresas que fabrican o importan cilindros. </a:t>
              </a: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5774742"/>
              <a:ext cx="259876" cy="248584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1465082" y="5695612"/>
              <a:ext cx="9996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98 inspecciones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la cantidad y calidad de los productos petroleros que se importan por vía marítima en los litorales Atlántico y Pacífico. </a:t>
              </a:r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6558699"/>
              <a:ext cx="259876" cy="248584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1465082" y="6479569"/>
              <a:ext cx="9996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1 inspección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 la Refinería La Libertad operada por la compañía Perenco Guatemala </a:t>
              </a:r>
              <a:r>
                <a:rPr lang="es-MX" dirty="0" err="1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Limited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, ubicada en La Libertad, Petén.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96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11: EXPLORACIÓN, EXPLOTACIÓN Y COMERCIALIZACIÓN PETROLERA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SUPERVISIÓN AL COMPORTAMIENTO DE PRECIOS DE PRODUCTOS</a:t>
            </a:r>
          </a:p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DERIVADOS DE PETRÓLEO</a:t>
            </a:r>
            <a:endParaRPr lang="es-GT" sz="1800" b="1" dirty="0">
              <a:solidFill>
                <a:srgbClr val="00568B"/>
              </a:solidFill>
              <a:latin typeface="Montserrat Medium" pitchFamily="2" charset="77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465082" y="2925470"/>
            <a:ext cx="9805578" cy="1453762"/>
            <a:chOff x="1094793" y="3592124"/>
            <a:chExt cx="9805578" cy="1453762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465082" y="3592124"/>
              <a:ext cx="9435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Monitoreos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precios cuyos resultados se publican en el portal web del Ministerio de Energía y Minas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.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478685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65082" y="4399555"/>
              <a:ext cx="9435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  <a:ea typeface="+mj-ea"/>
                  <a:cs typeface="+mj-cs"/>
                </a:rPr>
                <a:t>51 supervisiones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al comportamiento de precios de productos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derivados</a:t>
              </a:r>
            </a:p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del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petróleo.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4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4"/>
            <a:ext cx="12192951" cy="68574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326860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EXPLORACIÓN Y EXPLOTACIÓN MINERA</a:t>
            </a:r>
            <a:endParaRPr lang="es-GT" sz="2800" dirty="0">
              <a:solidFill>
                <a:schemeClr val="bg1"/>
              </a:solidFill>
              <a:latin typeface="Metropolis Semi Bold" panose="000007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1" y="247352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3600" b="1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PROGRAMA 12:</a:t>
            </a:r>
            <a:endParaRPr lang="es-GT" sz="3600" dirty="0"/>
          </a:p>
        </p:txBody>
      </p:sp>
    </p:spTree>
    <p:extLst>
      <p:ext uri="{BB962C8B-B14F-4D97-AF65-F5344CB8AC3E}">
        <p14:creationId xmlns:p14="http://schemas.microsoft.com/office/powerpoint/2010/main" val="228218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12: EXPLORACIÓN Y EXPLOTACIÓN MINERA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INSPECCIONES A LICENCIAS DE EXPLOTACIONES MINERAS</a:t>
            </a:r>
            <a:endParaRPr lang="es-GT" sz="1800" b="1" dirty="0">
              <a:solidFill>
                <a:srgbClr val="00568B"/>
              </a:solidFill>
              <a:latin typeface="Montserrat Medium" pitchFamily="2" charset="77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465082" y="1902425"/>
            <a:ext cx="9805578" cy="1730761"/>
            <a:chOff x="1094793" y="3592124"/>
            <a:chExt cx="9805578" cy="1730761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465082" y="3592124"/>
              <a:ext cx="9435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Se realizó la supervisión y fiscalización a las licencias de explotación minera a través de 86 inspecciones de campo.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478685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65082" y="4399555"/>
              <a:ext cx="94352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las 86 inspecciones realizadas, 18 se realizaron en áreas de explotaciones mineras ilegales, algunas derivadas de denuncias y otras a requerimiento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</a:t>
              </a:r>
            </a:p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la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Fiscalía de Delitos Contra el Ambiente del Ministerio Público.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465082" y="4742861"/>
            <a:ext cx="9805578" cy="970659"/>
            <a:chOff x="1094793" y="3592124"/>
            <a:chExt cx="9805578" cy="970659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1465082" y="3592124"/>
              <a:ext cx="9435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>
                  <a:solidFill>
                    <a:srgbClr val="2281B8"/>
                  </a:solidFill>
                  <a:latin typeface="Montserrat Medium" pitchFamily="2" charset="77"/>
                </a:rPr>
                <a:t>7 inspecciones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 solicitudes de explotación minera.</a:t>
              </a: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272581"/>
              <a:ext cx="259876" cy="248584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1465082" y="4193451"/>
              <a:ext cx="9435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Se emitieron 38 dictámenes catastrales. </a:t>
              </a:r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3996076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INSPECCIONES A SOLICITUDES DE EXPLOTACIÓN MINERA</a:t>
            </a:r>
            <a:endParaRPr lang="es-GT" sz="1800" b="1" dirty="0">
              <a:solidFill>
                <a:srgbClr val="00568B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735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PRODUCTOS Y SUBPRODUCTOS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OTORGAMIENTO DE CREDENCIALES DE EXPORTACIÓN</a:t>
            </a:r>
            <a:endParaRPr lang="es-GT" sz="1800" b="1" dirty="0">
              <a:solidFill>
                <a:srgbClr val="00568B"/>
              </a:solidFill>
              <a:latin typeface="Montserrat Medium" pitchFamily="2" charset="77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465082" y="1902425"/>
            <a:ext cx="9805578" cy="1786491"/>
            <a:chOff x="1094793" y="3592124"/>
            <a:chExt cx="9805578" cy="1786491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465082" y="3592124"/>
              <a:ext cx="94352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 través del Acuerdo Ministerial 026-2021 de fecha 12 de febrero de 2021 se logró que exista una Normativa para realizar electrónicamente el trámite para el otorgamiento de credenciales de exportación de productos mineros. 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811414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65082" y="4732284"/>
              <a:ext cx="9435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Se han recibido 7 solicitudes de licencias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exploración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, 15 de licencias de explotación y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se han emitido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13 credenciales de exportación.</a:t>
              </a: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588746" y="4173324"/>
            <a:ext cx="1086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Como producto de la actividad minera, se ha percibido más de Q12 millones que ingresaron al Estado.</a:t>
            </a:r>
            <a:endParaRPr lang="es-MX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0" y="5359651"/>
            <a:ext cx="12192000" cy="942961"/>
          </a:xfrm>
          <a:prstGeom prst="rect">
            <a:avLst/>
          </a:prstGeom>
          <a:solidFill>
            <a:srgbClr val="00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 txBox="1">
            <a:spLocks/>
          </p:cNvSpPr>
          <p:nvPr/>
        </p:nvSpPr>
        <p:spPr>
          <a:xfrm>
            <a:off x="1140737" y="5467094"/>
            <a:ext cx="10311897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 smtClean="0">
                <a:solidFill>
                  <a:schemeClr val="bg1"/>
                </a:solidFill>
                <a:latin typeface="Montserrat" pitchFamily="2" charset="77"/>
              </a:rPr>
              <a:t>EL MEM POR MEDIO DE LA IMPLEMENTACIÓN DE ESTE PROGRAMA, CONTRIBUYE CON EL CRECIMIENTO Y DESARROLLO ECONÓMICO DEL PAÍS.</a:t>
            </a:r>
            <a:endParaRPr lang="es-GT" sz="2000" b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378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65048" y="2015582"/>
            <a:ext cx="10661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El Ministerio de Energía y Minas efectúa una gestión fundamentada en el Plan Nacional de Desarrollo K’atun: Nuestra Guatemala 2032, los Objetivos de Desarrollo Sostenible y la Política General de Gobierno 2020-2024.</a:t>
            </a:r>
          </a:p>
          <a:p>
            <a:pPr algn="just"/>
            <a:endParaRPr lang="es-MX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  <a:p>
            <a:pPr algn="just"/>
            <a:r>
              <a: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En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este marco y conforme a la Ley del Organismo Ejecutivo, el MEM es el ente al que corresponde atender lo relativo al régimen jurídico aplicable a la producción, distribución y comercialización de la energía eléctrica, los hidrocarburos y la explotación de los recursos mineros.</a:t>
            </a:r>
            <a:endParaRPr lang="es-MX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367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4"/>
            <a:ext cx="12192951" cy="68574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31198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SEGURIDAD RADIOLÓGICA</a:t>
            </a:r>
            <a:endParaRPr lang="es-GT" sz="2800" dirty="0">
              <a:solidFill>
                <a:schemeClr val="bg1"/>
              </a:solidFill>
              <a:latin typeface="Metropolis Semi Bold" panose="000007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1" y="232477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3600" b="1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PROGRAMA 13:</a:t>
            </a:r>
            <a:endParaRPr lang="es-GT" sz="3600" dirty="0"/>
          </a:p>
        </p:txBody>
      </p:sp>
    </p:spTree>
    <p:extLst>
      <p:ext uri="{BB962C8B-B14F-4D97-AF65-F5344CB8AC3E}">
        <p14:creationId xmlns:p14="http://schemas.microsoft.com/office/powerpoint/2010/main" val="293614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13 : SEGURIDAD RADIOLÓGICA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0" y="1249368"/>
            <a:ext cx="12192000" cy="942961"/>
          </a:xfrm>
          <a:prstGeom prst="rect">
            <a:avLst/>
          </a:prstGeom>
          <a:solidFill>
            <a:srgbClr val="00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7" name="CuadroTexto 16"/>
          <p:cNvSpPr txBox="1"/>
          <p:nvPr/>
        </p:nvSpPr>
        <p:spPr>
          <a:xfrm>
            <a:off x="664056" y="1397682"/>
            <a:ext cx="1086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Montserrat Medium" pitchFamily="2" charset="77"/>
                <a:ea typeface="+mj-ea"/>
                <a:cs typeface="+mj-cs"/>
              </a:rPr>
              <a:t>El resultado previsto es “incrementar 2% cada año, las inspecciones a personas individuales y jurídicas que utilizan equipos generadores de radiaciones y fuentes radiactivas”.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354669" y="2465820"/>
            <a:ext cx="9805578" cy="3721157"/>
            <a:chOff x="1094793" y="2465820"/>
            <a:chExt cx="9805578" cy="3721157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2544950"/>
              <a:ext cx="259876" cy="248584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1465082" y="2465820"/>
              <a:ext cx="9435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30 inspecciones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radiológicas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instalaciones.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040619"/>
              <a:ext cx="259876" cy="248584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1465082" y="2961489"/>
              <a:ext cx="9435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4 eventos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difusión de la cultura de la protección y seguridad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radiológica. 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529433"/>
              <a:ext cx="259876" cy="248584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1465082" y="3450303"/>
              <a:ext cx="94352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165 dictámenes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técnicos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licenciamiento sobre instalaciones, personal ocupacionalmente expuesto a las radiaciones y actividades de importación, venta, transferencia, comercialización, transporte de materiales radiactivos</a:t>
              </a: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570425"/>
              <a:ext cx="259876" cy="248584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1465082" y="4491295"/>
              <a:ext cx="9435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Inspección para la verificación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una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instalación recicladora de chatarra para  ejercer control sobre fuentes radioactivas huérfanas.</a:t>
              </a:r>
            </a:p>
          </p:txBody>
        </p:sp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5342777"/>
              <a:ext cx="259876" cy="248584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1465082" y="5263647"/>
              <a:ext cx="94352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Atención de emergencia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radiológica,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 solicitud de la Fiscalía Auxiliar del Ministerio Publico MP del Municipio de Chiquimulilla, Santa Rosa por la sospecha de haber incautado material radiactivo peligroso.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828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13 : SEGURIDAD RADIOLÓGICA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0" y="2417139"/>
            <a:ext cx="12192000" cy="1937578"/>
          </a:xfrm>
          <a:prstGeom prst="rect">
            <a:avLst/>
          </a:prstGeom>
          <a:solidFill>
            <a:srgbClr val="00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7" name="CuadroTexto 16"/>
          <p:cNvSpPr txBox="1"/>
          <p:nvPr/>
        </p:nvSpPr>
        <p:spPr>
          <a:xfrm>
            <a:off x="1372251" y="3062762"/>
            <a:ext cx="940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itchFamily="2" charset="77"/>
                <a:ea typeface="+mj-ea"/>
                <a:cs typeface="+mj-cs"/>
              </a:rPr>
              <a:t>EMPRESAS Y PERSONAS QUE HACEN USO DE EQUIPOS GENERADORES DE RADIACIÓN Y FUENTES RADIACTIVAS EN MEDICINA, INDUSTRIA Y AMBIENTE.</a:t>
            </a:r>
            <a:endParaRPr lang="es-MX" dirty="0">
              <a:solidFill>
                <a:schemeClr val="bg1"/>
              </a:solidFill>
              <a:latin typeface="Montserrat Medium" pitchFamily="2" charset="77"/>
              <a:ea typeface="+mj-ea"/>
              <a:cs typeface="+mj-cs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823286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POBLACIÓN BENEFICIADA</a:t>
            </a:r>
            <a:endParaRPr lang="es-GT" sz="1800" b="1" dirty="0">
              <a:solidFill>
                <a:srgbClr val="00568B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988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4"/>
            <a:ext cx="12192951" cy="68574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31198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LABORATORIOS TÉCNICOS</a:t>
            </a:r>
            <a:endParaRPr lang="es-GT" sz="2800" dirty="0">
              <a:solidFill>
                <a:schemeClr val="bg1"/>
              </a:solidFill>
              <a:latin typeface="Metropolis Semi Bold" panose="000007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1" y="232477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3600" b="1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PROGRAMA 14:</a:t>
            </a:r>
            <a:endParaRPr lang="es-GT" sz="3600" dirty="0"/>
          </a:p>
        </p:txBody>
      </p:sp>
    </p:spTree>
    <p:extLst>
      <p:ext uri="{BB962C8B-B14F-4D97-AF65-F5344CB8AC3E}">
        <p14:creationId xmlns:p14="http://schemas.microsoft.com/office/powerpoint/2010/main" val="143559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14: LABORATORIOS TÉCNICOS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INCIDENCIA EN LA POBLACI</a:t>
            </a:r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ÓN</a:t>
            </a:r>
            <a:endParaRPr lang="es-GT" sz="1800" b="1" dirty="0" smtClean="0">
              <a:solidFill>
                <a:srgbClr val="00568B"/>
              </a:solidFill>
              <a:latin typeface="Montserrat Medium" pitchFamily="2" charset="77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926039" y="1765194"/>
            <a:ext cx="9805578" cy="1414735"/>
            <a:chOff x="1465082" y="2925470"/>
            <a:chExt cx="9805578" cy="1414735"/>
          </a:xfrm>
        </p:grpSpPr>
        <p:grpSp>
          <p:nvGrpSpPr>
            <p:cNvPr id="2" name="Grupo 1"/>
            <p:cNvGrpSpPr/>
            <p:nvPr/>
          </p:nvGrpSpPr>
          <p:grpSpPr>
            <a:xfrm>
              <a:off x="1465082" y="2925470"/>
              <a:ext cx="9805578" cy="886561"/>
              <a:chOff x="1094793" y="3592124"/>
              <a:chExt cx="9805578" cy="886561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094793" y="3671254"/>
                <a:ext cx="259876" cy="248584"/>
              </a:xfrm>
              <a:prstGeom prst="rect">
                <a:avLst/>
              </a:prstGeom>
            </p:spPr>
          </p:pic>
          <p:sp>
            <p:nvSpPr>
              <p:cNvPr id="8" name="CuadroTexto 7"/>
              <p:cNvSpPr txBox="1"/>
              <p:nvPr/>
            </p:nvSpPr>
            <p:spPr>
              <a:xfrm>
                <a:off x="1465082" y="3592124"/>
                <a:ext cx="9435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>
                    <a:solidFill>
                      <a:srgbClr val="00568B"/>
                    </a:solidFill>
                    <a:latin typeface="Montserrat Medium" pitchFamily="2" charset="77"/>
                    <a:ea typeface="+mj-ea"/>
                    <a:cs typeface="+mj-cs"/>
                  </a:rPr>
                  <a:t>Control de calidad de los combustibles que se comercializan en el país.</a:t>
                </a:r>
              </a:p>
            </p:txBody>
          </p:sp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094793" y="4188483"/>
                <a:ext cx="259876" cy="248584"/>
              </a:xfrm>
              <a:prstGeom prst="rect">
                <a:avLst/>
              </a:prstGeom>
            </p:spPr>
          </p:pic>
          <p:sp>
            <p:nvSpPr>
              <p:cNvPr id="10" name="CuadroTexto 9"/>
              <p:cNvSpPr txBox="1"/>
              <p:nvPr/>
            </p:nvSpPr>
            <p:spPr>
              <a:xfrm>
                <a:off x="1465082" y="4109353"/>
                <a:ext cx="9435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 smtClean="0">
                    <a:solidFill>
                      <a:srgbClr val="00568B"/>
                    </a:solidFill>
                    <a:latin typeface="Montserrat Medium" pitchFamily="2" charset="77"/>
                    <a:ea typeface="+mj-ea"/>
                    <a:cs typeface="+mj-cs"/>
                  </a:rPr>
                  <a:t>Caracterización </a:t>
                </a:r>
                <a:r>
                  <a:rPr lang="es-MX" dirty="0">
                    <a:solidFill>
                      <a:srgbClr val="00568B"/>
                    </a:solidFill>
                    <a:latin typeface="Montserrat Medium" pitchFamily="2" charset="77"/>
                    <a:ea typeface="+mj-ea"/>
                    <a:cs typeface="+mj-cs"/>
                  </a:rPr>
                  <a:t>de minerales, suelos y otros </a:t>
                </a:r>
                <a:r>
                  <a:rPr lang="es-MX" dirty="0" smtClean="0">
                    <a:solidFill>
                      <a:srgbClr val="00568B"/>
                    </a:solidFill>
                    <a:latin typeface="Montserrat Medium" pitchFamily="2" charset="77"/>
                    <a:ea typeface="+mj-ea"/>
                    <a:cs typeface="+mj-cs"/>
                  </a:rPr>
                  <a:t>materiales.</a:t>
                </a:r>
                <a:endPara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endParaRPr>
              </a:p>
            </p:txBody>
          </p:sp>
        </p:grp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65082" y="4050003"/>
              <a:ext cx="259876" cy="248584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1835371" y="3970873"/>
              <a:ext cx="9435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Análisis derivados de las aplicaciones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nucleares.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-10414" y="3477442"/>
            <a:ext cx="12202414" cy="2846035"/>
            <a:chOff x="-10414" y="3477442"/>
            <a:chExt cx="12202414" cy="2846035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00" b="24406"/>
            <a:stretch/>
          </p:blipFill>
          <p:spPr>
            <a:xfrm>
              <a:off x="-10414" y="3477510"/>
              <a:ext cx="4055638" cy="2837030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35" b="35151"/>
            <a:stretch/>
          </p:blipFill>
          <p:spPr>
            <a:xfrm>
              <a:off x="4014974" y="3477442"/>
              <a:ext cx="4162110" cy="2846035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89" b="22418"/>
            <a:stretch/>
          </p:blipFill>
          <p:spPr>
            <a:xfrm>
              <a:off x="8146040" y="3477510"/>
              <a:ext cx="4045960" cy="2837030"/>
            </a:xfrm>
            <a:prstGeom prst="rect">
              <a:avLst/>
            </a:prstGeom>
          </p:spPr>
        </p:pic>
        <p:sp>
          <p:nvSpPr>
            <p:cNvPr id="15" name="Rectángulo 14"/>
            <p:cNvSpPr/>
            <p:nvPr/>
          </p:nvSpPr>
          <p:spPr>
            <a:xfrm>
              <a:off x="250869" y="3688990"/>
              <a:ext cx="11778137" cy="2414069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</p:spTree>
    <p:extLst>
      <p:ext uri="{BB962C8B-B14F-4D97-AF65-F5344CB8AC3E}">
        <p14:creationId xmlns:p14="http://schemas.microsoft.com/office/powerpoint/2010/main" val="53221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14: LABORATORIOS TÉCNICOS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AVANCES DURANTE EL PRIMER CUATRIMESTRE 2021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853612" y="2322908"/>
            <a:ext cx="9805578" cy="2467981"/>
            <a:chOff x="1465082" y="2925470"/>
            <a:chExt cx="9805578" cy="2467981"/>
          </a:xfrm>
        </p:grpSpPr>
        <p:grpSp>
          <p:nvGrpSpPr>
            <p:cNvPr id="2" name="Grupo 1"/>
            <p:cNvGrpSpPr/>
            <p:nvPr/>
          </p:nvGrpSpPr>
          <p:grpSpPr>
            <a:xfrm>
              <a:off x="1465082" y="2925470"/>
              <a:ext cx="9805578" cy="886561"/>
              <a:chOff x="1094793" y="3592124"/>
              <a:chExt cx="9805578" cy="886561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094793" y="3671254"/>
                <a:ext cx="259876" cy="248584"/>
              </a:xfrm>
              <a:prstGeom prst="rect">
                <a:avLst/>
              </a:prstGeom>
            </p:spPr>
          </p:pic>
          <p:sp>
            <p:nvSpPr>
              <p:cNvPr id="8" name="CuadroTexto 7"/>
              <p:cNvSpPr txBox="1"/>
              <p:nvPr/>
            </p:nvSpPr>
            <p:spPr>
              <a:xfrm>
                <a:off x="1465082" y="3592124"/>
                <a:ext cx="9435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>
                    <a:solidFill>
                      <a:srgbClr val="2281B8"/>
                    </a:solidFill>
                    <a:latin typeface="Montserrat Medium" pitchFamily="2" charset="77"/>
                  </a:rPr>
                  <a:t>8,767 análisis </a:t>
                </a:r>
                <a:r>
                  <a:rPr lang="es-MX" dirty="0" smtClean="0">
                    <a:solidFill>
                      <a:srgbClr val="00568B"/>
                    </a:solidFill>
                    <a:latin typeface="Montserrat Medium" pitchFamily="2" charset="77"/>
                    <a:ea typeface="+mj-ea"/>
                    <a:cs typeface="+mj-cs"/>
                  </a:rPr>
                  <a:t>de </a:t>
                </a:r>
                <a:r>
                  <a:rPr lang="es-MX" dirty="0">
                    <a:solidFill>
                      <a:srgbClr val="00568B"/>
                    </a:solidFill>
                    <a:latin typeface="Montserrat Medium" pitchFamily="2" charset="77"/>
                    <a:ea typeface="+mj-ea"/>
                    <a:cs typeface="+mj-cs"/>
                  </a:rPr>
                  <a:t>laboratorio.</a:t>
                </a:r>
              </a:p>
            </p:txBody>
          </p:sp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1094793" y="4188483"/>
                <a:ext cx="259876" cy="248584"/>
              </a:xfrm>
              <a:prstGeom prst="rect">
                <a:avLst/>
              </a:prstGeom>
            </p:spPr>
          </p:pic>
          <p:sp>
            <p:nvSpPr>
              <p:cNvPr id="10" name="CuadroTexto 9"/>
              <p:cNvSpPr txBox="1"/>
              <p:nvPr/>
            </p:nvSpPr>
            <p:spPr>
              <a:xfrm>
                <a:off x="1465082" y="4109353"/>
                <a:ext cx="94352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>
                    <a:solidFill>
                      <a:srgbClr val="2281B8"/>
                    </a:solidFill>
                    <a:latin typeface="Montserrat Medium" pitchFamily="2" charset="77"/>
                  </a:rPr>
                  <a:t>4 mil 164 análisis </a:t>
                </a:r>
                <a:r>
                  <a:rPr lang="es-MX" dirty="0" smtClean="0">
                    <a:solidFill>
                      <a:srgbClr val="00568B"/>
                    </a:solidFill>
                    <a:latin typeface="Montserrat Medium" pitchFamily="2" charset="77"/>
                    <a:ea typeface="+mj-ea"/>
                    <a:cs typeface="+mj-cs"/>
                  </a:rPr>
                  <a:t>de </a:t>
                </a:r>
                <a:r>
                  <a:rPr lang="es-MX" dirty="0">
                    <a:solidFill>
                      <a:srgbClr val="00568B"/>
                    </a:solidFill>
                    <a:latin typeface="Montserrat Medium" pitchFamily="2" charset="77"/>
                    <a:ea typeface="+mj-ea"/>
                    <a:cs typeface="+mj-cs"/>
                  </a:rPr>
                  <a:t>laboratorio en el área de hidrocarburos.</a:t>
                </a:r>
              </a:p>
            </p:txBody>
          </p:sp>
        </p:grp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65082" y="4050003"/>
              <a:ext cx="259876" cy="248584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1835371" y="3970873"/>
              <a:ext cx="9435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3,692 análisis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laboratorio de control de calidad de los combustibles y calibración de medidores de combustibles.</a:t>
              </a: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65082" y="4826250"/>
              <a:ext cx="259876" cy="248584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1835371" y="4747120"/>
              <a:ext cx="8178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472 análisis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laboratorio externos, atendiéndose a 48 empresas y público en general.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04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14: LABORATORIOS TÉCNICOS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EN EL ÁREA DE MINERALES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853612" y="1729693"/>
            <a:ext cx="9101082" cy="2001881"/>
            <a:chOff x="1094793" y="3592124"/>
            <a:chExt cx="9101082" cy="2001881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465082" y="3592124"/>
              <a:ext cx="81785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2,098 análisis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laboratorio (975 corresponden a solicitudes de la Dirección General de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Minería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, dentro de los cuales 680 fueron provenientes del Ministerio Público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).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4749805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65083" y="4670675"/>
              <a:ext cx="8730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1,123 </a:t>
              </a:r>
              <a:r>
                <a:rPr lang="es-MX" b="1" dirty="0" smtClean="0">
                  <a:solidFill>
                    <a:srgbClr val="2281B8"/>
                  </a:solidFill>
                  <a:latin typeface="Montserrat Medium" pitchFamily="2" charset="77"/>
                </a:rPr>
                <a:t>análisis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externos en apoyo a 11 empresas y público en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general,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como el tratamiento de agua potable que beneficia de manera indirecta a 600,000 personas.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0" y="3927352"/>
            <a:ext cx="12192001" cy="2353901"/>
            <a:chOff x="0" y="3927352"/>
            <a:chExt cx="12192001" cy="235390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27" b="27390"/>
            <a:stretch/>
          </p:blipFill>
          <p:spPr>
            <a:xfrm>
              <a:off x="7803525" y="3927352"/>
              <a:ext cx="4388476" cy="2353901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07" b="25473"/>
            <a:stretch/>
          </p:blipFill>
          <p:spPr>
            <a:xfrm>
              <a:off x="4007475" y="3938264"/>
              <a:ext cx="3796049" cy="233579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6" t="26442" r="226" b="24456"/>
            <a:stretch/>
          </p:blipFill>
          <p:spPr>
            <a:xfrm>
              <a:off x="0" y="3938264"/>
              <a:ext cx="4007475" cy="2335794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>
            <a:xfrm>
              <a:off x="186458" y="4073200"/>
              <a:ext cx="11778137" cy="20742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</p:spTree>
    <p:extLst>
      <p:ext uri="{BB962C8B-B14F-4D97-AF65-F5344CB8AC3E}">
        <p14:creationId xmlns:p14="http://schemas.microsoft.com/office/powerpoint/2010/main" val="317626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14: LABORATORIOS TÉCNICOS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EN EL ÁREA DE APLICACIONES NUCLEARES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853611" y="1910762"/>
            <a:ext cx="9101082" cy="4048528"/>
            <a:chOff x="1094792" y="3592124"/>
            <a:chExt cx="9101082" cy="4048528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465082" y="3592124"/>
              <a:ext cx="8178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28 análisis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y sus certificados de niveles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radioactividad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para productos de exportación.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2" y="4505769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65082" y="4426639"/>
              <a:ext cx="8730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20 análisis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frotes a fuentes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radioactivas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utilizadas en la medición de espesores y densidades o de niveles de llenado de depósitos o envases.</a:t>
              </a: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2" y="5303531"/>
              <a:ext cx="259876" cy="248584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1465081" y="5224401"/>
              <a:ext cx="81785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182 pruebas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por ensayos no destructivos que corresponden a 7 lotes inspeccionados, los cuales son una muestra representativa de unos 114,350 mil cilindros de gas propano nuevos.</a:t>
              </a: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2" y="6347579"/>
              <a:ext cx="259876" cy="248584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1465082" y="6268449"/>
              <a:ext cx="8730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2,246 análisis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dosímetros, correspondientes a la misma cantidad de trabajadores ocupacionalmente expuestos a radiaciones ionizantes en hospitales, clínicas, laboratorios e industria, entre otros.</a:t>
              </a: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2" y="7350450"/>
              <a:ext cx="259876" cy="248584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1465082" y="7271320"/>
              <a:ext cx="8730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Se calibraron </a:t>
              </a:r>
              <a:r>
                <a:rPr lang="es-MX" b="1" dirty="0" smtClean="0">
                  <a:solidFill>
                    <a:srgbClr val="2281B8"/>
                  </a:solidFill>
                  <a:latin typeface="Montserrat Medium" pitchFamily="2" charset="77"/>
                </a:rPr>
                <a:t>29 </a:t>
              </a:r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equipos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detectores de radiación.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74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4"/>
            <a:ext cx="12192951" cy="68574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311985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INCREMENTO DE LA ENERGÍA RENOVABLE</a:t>
            </a:r>
          </a:p>
          <a:p>
            <a:pPr algn="ctr"/>
            <a:r>
              <a:rPr lang="es-MX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EN LA MATRIZ ENERGÉTICA</a:t>
            </a:r>
            <a:endParaRPr lang="es-GT" sz="2800" dirty="0">
              <a:solidFill>
                <a:schemeClr val="bg1"/>
              </a:solidFill>
              <a:latin typeface="Metropolis Semi Bold" panose="000007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1" y="232477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3600" b="1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PROGRAMA 15:</a:t>
            </a:r>
            <a:endParaRPr lang="es-GT" sz="3600" dirty="0"/>
          </a:p>
        </p:txBody>
      </p:sp>
    </p:spTree>
    <p:extLst>
      <p:ext uri="{BB962C8B-B14F-4D97-AF65-F5344CB8AC3E}">
        <p14:creationId xmlns:p14="http://schemas.microsoft.com/office/powerpoint/2010/main" val="89054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406690"/>
            <a:ext cx="9568210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15: INCREMENTO DE LA ENERGÍA RENOVABLE EN LA MATRIZ ENERGÉTICA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017953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LOGROS Y AVANCES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853610" y="1733483"/>
            <a:ext cx="9101083" cy="4304287"/>
            <a:chOff x="1094792" y="3592124"/>
            <a:chExt cx="9101083" cy="4304287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3671254"/>
              <a:ext cx="259876" cy="24858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1465082" y="3592124"/>
              <a:ext cx="8730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La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generación de energía renovable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durante el primer cuatrimestre 2021, </a:t>
              </a:r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asciende al 77.51%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 mientras que la </a:t>
              </a:r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no renovable suma un 22.49%. 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2" y="4494864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65082" y="4415734"/>
              <a:ext cx="828717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Se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concluyeron </a:t>
              </a:r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194 Informes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Evaluación Socioeconómica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 comunidades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sin acceso al servicio de Energía Eléctrica, de los cuales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192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fueron favorables y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únicamente 2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desfavorables. Se estima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que</a:t>
              </a:r>
            </a:p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la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población que será beneficiada cuando se realicen las obras de electrificación serán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alrededor de 80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mil personas. </a:t>
              </a:r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2" y="6150697"/>
              <a:ext cx="259876" cy="248584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1465082" y="6071567"/>
              <a:ext cx="8730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Se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censaron </a:t>
              </a:r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26 municipios, 690 comunidades y 69,317 viviendas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 de Alta Verapaz, Petén, Chiquimula y Jalapa.</a:t>
              </a: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094793" y="7052211"/>
              <a:ext cx="259876" cy="248584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1465083" y="6973081"/>
              <a:ext cx="8730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Hubo </a:t>
              </a:r>
              <a:r>
                <a:rPr lang="es-MX" b="1" dirty="0">
                  <a:solidFill>
                    <a:srgbClr val="2281B8"/>
                  </a:solidFill>
                  <a:latin typeface="Montserrat Medium" pitchFamily="2" charset="77"/>
                </a:rPr>
                <a:t>192 solicitudes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de Grandes Usuarios ingresadas y resueltas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por</a:t>
              </a:r>
            </a:p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la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Dirección General de Energía, lo que generó en total Q772 mil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para</a:t>
              </a:r>
            </a:p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el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MEM.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83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10333355" cy="715530"/>
          </a:xfrm>
        </p:spPr>
        <p:txBody>
          <a:bodyPr>
            <a:normAutofit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LOS PROGRAMAS QUE IMPLEMENTA SON LOS SIGUIENTES: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1782697" y="1371160"/>
            <a:ext cx="8829618" cy="4786152"/>
            <a:chOff x="1782697" y="1371160"/>
            <a:chExt cx="8829618" cy="478615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00" y="1371160"/>
              <a:ext cx="679147" cy="679147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00" y="2192561"/>
              <a:ext cx="679147" cy="679147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699" y="3013962"/>
              <a:ext cx="679147" cy="679147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698" y="3835363"/>
              <a:ext cx="679147" cy="679147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700" y="4656764"/>
              <a:ext cx="679147" cy="679147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2697" y="5478165"/>
              <a:ext cx="679147" cy="679147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2536295" y="1525947"/>
              <a:ext cx="8076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</a:rPr>
                <a:t>Desarrollo Sostenible del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</a:rPr>
                <a:t>Sector Energético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</a:rPr>
                <a:t>,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</a:rPr>
                <a:t>Minero 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</a:rPr>
                <a:t>e H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</a:rPr>
                <a:t>idrocarburos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2536295" y="2345969"/>
              <a:ext cx="8076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</a:rPr>
                <a:t>Exploración</a:t>
              </a:r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</a:rPr>
                <a:t>, Explotación y Comercialización Petrolera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2536295" y="3168869"/>
              <a:ext cx="8076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</a:rPr>
                <a:t>Exploración y Explotación Minera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536295" y="3961558"/>
              <a:ext cx="8076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</a:rPr>
                <a:t>Seguridad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</a:rPr>
                <a:t>Radiológica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2536295" y="4811671"/>
              <a:ext cx="8076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</a:rPr>
                <a:t>Servicios Técnicos de </a:t>
              </a:r>
              <a:r>
                <a:rPr lang="es-MX" dirty="0" smtClean="0">
                  <a:solidFill>
                    <a:srgbClr val="00568B"/>
                  </a:solidFill>
                  <a:latin typeface="Montserrat Medium" pitchFamily="2" charset="77"/>
                </a:rPr>
                <a:t>Laboratorios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536295" y="5633072"/>
              <a:ext cx="80760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>
                  <a:solidFill>
                    <a:srgbClr val="00568B"/>
                  </a:solidFill>
                  <a:latin typeface="Montserrat Medium" pitchFamily="2" charset="77"/>
                </a:rPr>
                <a:t>Incremento de la Energía Renovable en la Matriz Energética</a:t>
              </a:r>
              <a:endParaRPr lang="es-MX" dirty="0">
                <a:solidFill>
                  <a:srgbClr val="00568B"/>
                </a:solidFill>
                <a:latin typeface="Montserrat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20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7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99110" y="1546889"/>
            <a:ext cx="111937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El presente informe corresponde al primer cuatrimestre del año 2021, en el cual se ha logrado un porcentaje de ejecución en metas físicas de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28% en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promedio, mientras que, en lo financiero, la ejecución alcanzó un 25.99 %.</a:t>
            </a:r>
          </a:p>
          <a:p>
            <a:endParaRPr lang="es-ES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  <a:p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Dada la naturaleza jurídica del MEM, al ser un ente eminentemente normativo y formulador de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políticas,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su presupuesto de gastos de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funcionamiento se aproxima al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95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%, considerando como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inversión física únicamente gastos relacionados con la adquisición de equipos.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631833" y="4282666"/>
            <a:ext cx="6928334" cy="1185196"/>
            <a:chOff x="2312379" y="4517499"/>
            <a:chExt cx="6928334" cy="1185196"/>
          </a:xfrm>
        </p:grpSpPr>
        <p:sp>
          <p:nvSpPr>
            <p:cNvPr id="3" name="Rectángulo 2"/>
            <p:cNvSpPr/>
            <p:nvPr/>
          </p:nvSpPr>
          <p:spPr>
            <a:xfrm>
              <a:off x="2312379" y="4517499"/>
              <a:ext cx="3376246" cy="1185196"/>
            </a:xfrm>
            <a:prstGeom prst="rect">
              <a:avLst/>
            </a:prstGeom>
            <a:solidFill>
              <a:srgbClr val="0033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9" name="Título 1">
              <a:extLst>
                <a:ext uri="{FF2B5EF4-FFF2-40B4-BE49-F238E27FC236}">
                  <a16:creationId xmlns:a16="http://schemas.microsoft.com/office/drawing/2014/main" id="{7BD4445B-8362-F04D-BCEB-32058CB5AC6C}"/>
                </a:ext>
              </a:extLst>
            </p:cNvPr>
            <p:cNvSpPr txBox="1">
              <a:spLocks/>
            </p:cNvSpPr>
            <p:nvPr/>
          </p:nvSpPr>
          <p:spPr>
            <a:xfrm>
              <a:off x="2448523" y="4752332"/>
              <a:ext cx="4356723" cy="71553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2000" b="1" dirty="0">
                  <a:solidFill>
                    <a:schemeClr val="bg1"/>
                  </a:solidFill>
                  <a:latin typeface="Montserrat" pitchFamily="2" charset="77"/>
                </a:rPr>
                <a:t>EL PRESUPUESTO DE INVERSIÓN VIGENTE ASCIENDE A</a:t>
              </a:r>
              <a:endParaRPr lang="es-GT" sz="2000" b="1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7BD4445B-8362-F04D-BCEB-32058CB5AC6C}"/>
                </a:ext>
              </a:extLst>
            </p:cNvPr>
            <p:cNvSpPr txBox="1">
              <a:spLocks/>
            </p:cNvSpPr>
            <p:nvPr/>
          </p:nvSpPr>
          <p:spPr>
            <a:xfrm>
              <a:off x="5974236" y="4752332"/>
              <a:ext cx="3266477" cy="71553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3200" b="1" dirty="0" smtClean="0">
                  <a:solidFill>
                    <a:srgbClr val="003353"/>
                  </a:solidFill>
                  <a:latin typeface="Montserrat" pitchFamily="2" charset="77"/>
                </a:rPr>
                <a:t>Q4,063,210.00</a:t>
              </a:r>
              <a:endParaRPr lang="es-GT" sz="3200" b="1" dirty="0">
                <a:solidFill>
                  <a:srgbClr val="003353"/>
                </a:solidFill>
                <a:latin typeface="Montserrat" pitchFamily="2" charset="77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5688625" y="4517499"/>
              <a:ext cx="3552088" cy="1185196"/>
            </a:xfrm>
            <a:prstGeom prst="rect">
              <a:avLst/>
            </a:prstGeom>
            <a:noFill/>
            <a:ln>
              <a:solidFill>
                <a:srgbClr val="0033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</p:spTree>
    <p:extLst>
      <p:ext uri="{BB962C8B-B14F-4D97-AF65-F5344CB8AC3E}">
        <p14:creationId xmlns:p14="http://schemas.microsoft.com/office/powerpoint/2010/main" val="184829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4"/>
            <a:ext cx="12192951" cy="685746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" y="311985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DESARROLLO </a:t>
            </a:r>
            <a:r>
              <a:rPr lang="es-GT" sz="2800" dirty="0">
                <a:solidFill>
                  <a:schemeClr val="bg1"/>
                </a:solidFill>
                <a:latin typeface="Metropolis Semi Bold" panose="00000700000000000000" pitchFamily="50" charset="0"/>
              </a:rPr>
              <a:t>SOSTENIBLE </a:t>
            </a:r>
            <a:r>
              <a:rPr lang="es-GT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DEL</a:t>
            </a:r>
          </a:p>
          <a:p>
            <a:pPr algn="ctr"/>
            <a:r>
              <a:rPr lang="es-GT" sz="2800" dirty="0" smtClean="0">
                <a:solidFill>
                  <a:schemeClr val="bg1"/>
                </a:solidFill>
                <a:latin typeface="Metropolis Semi Bold" panose="00000700000000000000" pitchFamily="50" charset="0"/>
              </a:rPr>
              <a:t>SECTOR ENERGÉTICO</a:t>
            </a:r>
            <a:r>
              <a:rPr lang="es-GT" sz="2800" dirty="0">
                <a:solidFill>
                  <a:schemeClr val="bg1"/>
                </a:solidFill>
                <a:latin typeface="Metropolis Semi Bold" panose="00000700000000000000" pitchFamily="50" charset="0"/>
              </a:rPr>
              <a:t>, MINERO E HIDROCARBUROS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-1" y="2324772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3600" b="1" dirty="0" smtClean="0">
                <a:solidFill>
                  <a:schemeClr val="bg1"/>
                </a:solidFill>
                <a:latin typeface="Montserrat ExtraBold" panose="00000900000000000000" pitchFamily="50" charset="0"/>
              </a:rPr>
              <a:t>PROGRAMA 03:</a:t>
            </a:r>
            <a:endParaRPr lang="es-GT" sz="3600" dirty="0"/>
          </a:p>
        </p:txBody>
      </p:sp>
    </p:spTree>
    <p:extLst>
      <p:ext uri="{BB962C8B-B14F-4D97-AF65-F5344CB8AC3E}">
        <p14:creationId xmlns:p14="http://schemas.microsoft.com/office/powerpoint/2010/main" val="306928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8" y="406690"/>
            <a:ext cx="9939837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PROGRAMA 03: DESARROLLO SOSTENIBLE DEL SECTOR</a:t>
            </a:r>
            <a:b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</a:br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ENERGÉTICO, MINERO E HIDROCARBUROS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36331" y="1889093"/>
            <a:ext cx="108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i="1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El MEM particip</a:t>
            </a:r>
            <a:r>
              <a:rPr lang="es-ES" i="1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ó</a:t>
            </a:r>
            <a:r>
              <a:rPr lang="es-ES" i="1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 </a:t>
            </a:r>
            <a:r>
              <a:rPr lang="es-ES" i="1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en espacios que tiendan a la resolución de conflictos que se estén generando en temas de minería, hidrocarburos o energía, con participación de otras instituciones del gobierno.</a:t>
            </a:r>
          </a:p>
          <a:p>
            <a:endParaRPr lang="es-GT" dirty="0"/>
          </a:p>
        </p:txBody>
      </p:sp>
      <p:grpSp>
        <p:nvGrpSpPr>
          <p:cNvPr id="10" name="Grupo 9"/>
          <p:cNvGrpSpPr/>
          <p:nvPr/>
        </p:nvGrpSpPr>
        <p:grpSpPr>
          <a:xfrm>
            <a:off x="1625564" y="3267776"/>
            <a:ext cx="9697614" cy="1471016"/>
            <a:chOff x="1625564" y="2989385"/>
            <a:chExt cx="9697614" cy="1471016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625564" y="3068515"/>
              <a:ext cx="259876" cy="248584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1995854" y="2989385"/>
              <a:ext cx="90472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Atención a mesas de diálogo en Champerico, </a:t>
              </a:r>
              <a:r>
                <a:rPr lang="es-ES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Retalhuleu; y Mazatenango</a:t>
              </a:r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,</a:t>
              </a:r>
              <a:r>
                <a:rPr lang="es-ES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 </a:t>
              </a:r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Suchitepéquez, en febrero</a:t>
              </a:r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.</a:t>
              </a:r>
              <a:endPara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625564" y="3893200"/>
              <a:ext cx="259876" cy="248584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1995854" y="3814070"/>
              <a:ext cx="932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Durante marzo se participó en una reunión </a:t>
              </a:r>
              <a:r>
                <a:rPr lang="es-ES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en </a:t>
              </a:r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San Marcos, buscando mediar en </a:t>
              </a:r>
              <a:r>
                <a:rPr lang="es-ES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conflicto generado en el </a:t>
              </a:r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municipio de Malacatán.</a:t>
              </a:r>
              <a:endParaRPr lang="es-GT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75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70762" y="1478422"/>
            <a:ext cx="1089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Así mismo el MEM llevó </a:t>
            </a:r>
            <a:r>
              <a:rPr lang="es-ES" i="1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a cabo Diálogos y Participación Comunitaria para impulsar proyectos energético mineros </a:t>
            </a:r>
            <a:r>
              <a:rPr lang="es-ES" i="1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coordinados.</a:t>
            </a:r>
            <a:endParaRPr lang="es-ES" i="1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1101476" y="2622385"/>
            <a:ext cx="10332796" cy="2867515"/>
            <a:chOff x="1101476" y="2750570"/>
            <a:chExt cx="10332796" cy="2867515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101476" y="2829700"/>
              <a:ext cx="259876" cy="248584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471766" y="2750570"/>
              <a:ext cx="94326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Expediente SEXR-07-10 / Solicitud de Exploración Proyecto “La Ruidosa I”</a:t>
              </a:r>
            </a:p>
            <a:p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En marzo se preparó una hoja de ruta, con el objetivo de establecer comunicación con autoridades del municipio de Morales, Izabal, para informar previa y oportunamente sobre la medida administrativa identificada que obra en los registros de la Dirección General de Minería para trámite de otorgamiento de licencia de exploración.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101476" y="4773885"/>
              <a:ext cx="259876" cy="248584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1471765" y="4694755"/>
              <a:ext cx="99625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Proyecto Minero No Metálico: Arenera Jerusalem, ubicado en Gualán, Zacapa.</a:t>
              </a:r>
            </a:p>
            <a:p>
              <a:r>
                <a:rPr lang="es-ES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En marzo se visitó las comunidades del área de influencia del proyecto; también se sostuvieron reuniones con la municipalidad de Gualán y con actores comunitarios</a:t>
              </a:r>
              <a:r>
                <a:rPr lang="es-ES" dirty="0" smtClean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.</a:t>
              </a:r>
              <a:endPara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20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765613"/>
            <a:ext cx="10196622" cy="652989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PROCESOS DE CONSULTA A PUEBLOS INDÍGENAS EN CUMPLIMIENTO DE DIVERSAS SENTENCIAS DE LA CC Y</a:t>
            </a:r>
            <a:b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</a:br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EN AMPLIACIÓN DEL CONVENIO 169 DE LA OIT SOBRE</a:t>
            </a:r>
            <a:b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</a:br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PUEBLOS INDÍGENAS Y TRIBALES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03680" y="2683981"/>
            <a:ext cx="103436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Se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realizaron 17 reuniones en el primer cuatrimestre del año en curso, tanto en modalidades virtuales como presenciales, en las que participaron la entidad propietaria del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proyecto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minero, Pan American Silver; la Gobernación del Departamento de Santa Rosa, representantes del Parlamento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Xinka (PAPXIGUA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); funcionarios del Ministerio de Ambiente y Recursos Naturales; Ministerio de Cultura y Deportes, y la Unidad de Gestión Socioambiental del MEM.</a:t>
            </a:r>
            <a:endParaRPr lang="es-GT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  <a:p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 </a:t>
            </a:r>
          </a:p>
          <a:p>
            <a:r>
              <a:rPr lang="es-ES" i="1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Fecha concreta para el desarrollo del proceso de Pre Consulta para dicho proyecto minero: 21 de mayo</a:t>
            </a:r>
            <a:r>
              <a:rPr lang="es-ES" i="1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.</a:t>
            </a:r>
            <a:endParaRPr lang="es-GT" i="1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D764665-8E4C-A44B-9BD6-5D0B7607C2FC}"/>
              </a:ext>
            </a:extLst>
          </p:cNvPr>
          <p:cNvSpPr txBox="1">
            <a:spLocks/>
          </p:cNvSpPr>
          <p:nvPr/>
        </p:nvSpPr>
        <p:spPr>
          <a:xfrm>
            <a:off x="408709" y="1597374"/>
            <a:ext cx="11333636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GT" sz="1800" b="1" dirty="0" smtClean="0">
                <a:solidFill>
                  <a:srgbClr val="00568B"/>
                </a:solidFill>
                <a:latin typeface="Montserrat Medium" pitchFamily="2" charset="77"/>
              </a:rPr>
              <a:t>CONSULTA AL PROYECTO MINERO “ESCOBAL”</a:t>
            </a:r>
            <a:endParaRPr lang="es-GT" sz="1800" b="1" dirty="0">
              <a:solidFill>
                <a:srgbClr val="00568B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085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BD4445B-8362-F04D-BCEB-32058CB5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560515"/>
            <a:ext cx="9914612" cy="715530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003353"/>
                </a:solidFill>
                <a:latin typeface="Montserrat" pitchFamily="2" charset="77"/>
              </a:rPr>
              <a:t>PROCESO DE CONSULTA A PUEBLO MAYA KAQCHIKEL, EN SAN PEDRO AYAMPUC Y SAN JÓSE DEL GOLFO, GUATEMALA, DERECHO MINERO PROGRESO VII DERIVADA</a:t>
            </a:r>
            <a:endParaRPr lang="es-GT" sz="2400" b="1" dirty="0">
              <a:solidFill>
                <a:srgbClr val="003353"/>
              </a:solidFill>
              <a:latin typeface="Montserrat" pitchFamily="2" charset="77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98205" y="2267297"/>
            <a:ext cx="11024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Con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relación a la implementación de la sentencia de la Corte de Constitucionalidad de fecha 11 de junio de 2020, a pesar de que la sentencia no se encuentra en firme aún, 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el MEM llev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ó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 a cabo tres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reuniones con autoridades municipales y departamentales para informarles sobre el mandato </a:t>
            </a:r>
            <a:r>
              <a:rPr lang="es-ES" dirty="0" smtClean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para </a:t>
            </a:r>
            <a:r>
              <a:rPr lang="es-ES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rPr>
              <a:t>realizar un proceso de consulta al pueblo maya Kaqchikel.</a:t>
            </a:r>
            <a:endParaRPr lang="es-GT" dirty="0">
              <a:solidFill>
                <a:srgbClr val="00568B"/>
              </a:solidFill>
              <a:latin typeface="Montserrat Medium" pitchFamily="2" charset="77"/>
              <a:ea typeface="+mj-ea"/>
              <a:cs typeface="+mj-cs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4255800"/>
            <a:ext cx="12192000" cy="2139335"/>
            <a:chOff x="-59820" y="4255800"/>
            <a:chExt cx="12251820" cy="213933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43" b="24537"/>
            <a:stretch/>
          </p:blipFill>
          <p:spPr>
            <a:xfrm>
              <a:off x="6076060" y="4255800"/>
              <a:ext cx="6115940" cy="1922806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649476" y="6179691"/>
              <a:ext cx="808432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800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Visita de la Comisión Verificadora a las instalaciones del proyecto minero “Escobal</a:t>
              </a:r>
              <a:r>
                <a:rPr lang="es-MX" sz="800" dirty="0">
                  <a:solidFill>
                    <a:srgbClr val="00568B"/>
                  </a:solidFill>
                  <a:latin typeface="Montserrat Medium" pitchFamily="2" charset="77"/>
                  <a:ea typeface="+mj-ea"/>
                  <a:cs typeface="+mj-cs"/>
                </a:rPr>
                <a:t>”.</a:t>
              </a:r>
              <a:endParaRPr lang="es-MX" sz="800" dirty="0">
                <a:solidFill>
                  <a:srgbClr val="00568B"/>
                </a:solidFill>
                <a:latin typeface="Montserrat Medium" pitchFamily="2" charset="77"/>
                <a:ea typeface="+mj-ea"/>
                <a:cs typeface="+mj-cs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" t="32699" r="6152" b="28614"/>
            <a:stretch/>
          </p:blipFill>
          <p:spPr>
            <a:xfrm>
              <a:off x="-59820" y="4255800"/>
              <a:ext cx="6140713" cy="1923891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ángulo 10"/>
            <p:cNvSpPr/>
            <p:nvPr/>
          </p:nvSpPr>
          <p:spPr>
            <a:xfrm>
              <a:off x="192280" y="4375447"/>
              <a:ext cx="11835926" cy="167497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</p:grpSp>
    </p:spTree>
    <p:extLst>
      <p:ext uri="{BB962C8B-B14F-4D97-AF65-F5344CB8AC3E}">
        <p14:creationId xmlns:p14="http://schemas.microsoft.com/office/powerpoint/2010/main" val="320926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2047</Words>
  <Application>Microsoft Office PowerPoint</Application>
  <PresentationFormat>Panorámica</PresentationFormat>
  <Paragraphs>138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Metropolis Semi Bold</vt:lpstr>
      <vt:lpstr>Montserrat</vt:lpstr>
      <vt:lpstr>Montserrat ExtraBold</vt:lpstr>
      <vt:lpstr>Montserrat Medium</vt:lpstr>
      <vt:lpstr>Tema de Office</vt:lpstr>
      <vt:lpstr>Presentación de PowerPoint</vt:lpstr>
      <vt:lpstr>Presentación de PowerPoint</vt:lpstr>
      <vt:lpstr>LOS PROGRAMAS QUE IMPLEMENTA SON LOS SIGUIENTES:</vt:lpstr>
      <vt:lpstr>Presentación de PowerPoint</vt:lpstr>
      <vt:lpstr>Presentación de PowerPoint</vt:lpstr>
      <vt:lpstr>PROGRAMA 03: DESARROLLO SOSTENIBLE DEL SECTOR ENERGÉTICO, MINERO E HIDROCARBUROS</vt:lpstr>
      <vt:lpstr>Presentación de PowerPoint</vt:lpstr>
      <vt:lpstr>PROCESOS DE CONSULTA A PUEBLOS INDÍGENAS EN CUMPLIMIENTO DE DIVERSAS SENTENCIAS DE LA CC Y EN AMPLIACIÓN DEL CONVENIO 169 DE LA OIT SOBRE PUEBLOS INDÍGENAS Y TRIBALES</vt:lpstr>
      <vt:lpstr>PROCESO DE CONSULTA A PUEBLO MAYA KAQCHIKEL, EN SAN PEDRO AYAMPUC Y SAN JÓSE DEL GOLFO, GUATEMALA, DERECHO MINERO PROGRESO VII DERIVADA</vt:lpstr>
      <vt:lpstr>PROCESO DE CONSULTA AL PUEBLO MAYA Q´EQCHI´, EN EL ESTOR, IZABAL Y PANZÓS, ALTA VERAPAZ, DERECHO MINERO EXTRACCIÓN MINERA FÉNIX</vt:lpstr>
      <vt:lpstr>CONSULTA AL PUEBLO MAYA IXIL DE SAN JUAN COTZAL EN RELACIÓN CON EL PROYECTO DE TRANSMISIÓN DE ENERGÍA “SUBESTACIONES USPANTÁN Y CHIXOY II Y LÍNEA DE TRANSMISIÓN USPATÁN, CHIXOY II”</vt:lpstr>
      <vt:lpstr>MONITOREOS Y EVALUACIONES DE MEDIDAS DE PROTECCIÓN SOCIOAMBIENTAL EN LAS OPERACIONES DEL DESARROLLO ENERGÉTICO Y MINERO</vt:lpstr>
      <vt:lpstr>Presentación de PowerPoint</vt:lpstr>
      <vt:lpstr>PROGRAMA 11: EXPLORACIÓN, EXPLOTACIÓN Y COMERCIALIZACIÓN PETROLERA</vt:lpstr>
      <vt:lpstr>PROGRAMA 11: EXPLORACIÓN, EXPLOTACIÓN Y COMERCIALIZACIÓN PETROLERA</vt:lpstr>
      <vt:lpstr>PROGRAMA 11: EXPLORACIÓN, EXPLOTACIÓN Y COMERCIALIZACIÓN PETROLERA</vt:lpstr>
      <vt:lpstr>Presentación de PowerPoint</vt:lpstr>
      <vt:lpstr>PROGRAMA 12: EXPLORACIÓN Y EXPLOTACIÓN MINERA</vt:lpstr>
      <vt:lpstr>PRODUCTOS Y SUBPRODUCTOS</vt:lpstr>
      <vt:lpstr>Presentación de PowerPoint</vt:lpstr>
      <vt:lpstr>PROGRAMA 13 : SEGURIDAD RADIOLÓGICA</vt:lpstr>
      <vt:lpstr>PROGRAMA 13 : SEGURIDAD RADIOLÓGICA</vt:lpstr>
      <vt:lpstr>Presentación de PowerPoint</vt:lpstr>
      <vt:lpstr>PROGRAMA 14: LABORATORIOS TÉCNICOS</vt:lpstr>
      <vt:lpstr>PROGRAMA 14: LABORATORIOS TÉCNICOS</vt:lpstr>
      <vt:lpstr>PROGRAMA 14: LABORATORIOS TÉCNICOS</vt:lpstr>
      <vt:lpstr>PROGRAMA 14: LABORATORIOS TÉCNICOS</vt:lpstr>
      <vt:lpstr>Presentación de PowerPoint</vt:lpstr>
      <vt:lpstr>PROGRAMA 15: INCREMENTO DE LA ENERGÍA RENOVABLE EN LA MATRIZ ENERGÉTICA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Cinthya AnnalizeVillagrán</cp:lastModifiedBy>
  <cp:revision>69</cp:revision>
  <dcterms:created xsi:type="dcterms:W3CDTF">2021-05-04T19:30:50Z</dcterms:created>
  <dcterms:modified xsi:type="dcterms:W3CDTF">2021-05-13T20:25:40Z</dcterms:modified>
</cp:coreProperties>
</file>