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13" r:id="rId15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53"/>
    <a:srgbClr val="005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6405"/>
  </p:normalViewPr>
  <p:slideViewPr>
    <p:cSldViewPr snapToGrid="0" snapToObjects="1">
      <p:cViewPr varScale="1">
        <p:scale>
          <a:sx n="112" d="100"/>
          <a:sy n="112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B6441-B249-9247-AE10-1388FD060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E77E3A-E3BF-3F44-B853-D260F038D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0EF935-6F60-AE42-8202-ADFFFD4A6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9454-3534-1D49-A98A-910895A582FE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F58EF3-C05C-824E-B9A2-F65C2E42C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9687CB-568A-7243-A153-A219D59B7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D110-6ABA-C143-928A-531D07B07F9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957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EC5EDB-6E8B-014B-9E67-05E684E00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586737-3F28-0C45-8BEE-75B0537CA8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961E91-98DD-064C-9FD1-9A0CDA963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9454-3534-1D49-A98A-910895A582FE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C860E0-7E67-1340-B11A-CCBCD7EED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36C1FF-20AA-1D49-919D-81743C36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D110-6ABA-C143-928A-531D07B07F9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9707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8BE944-AE88-334A-B7A2-FED1BE294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62D3D4-1425-674C-B0E9-4D3E019B5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9DD82D-E448-6B46-8BDF-2763FEF85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9454-3534-1D49-A98A-910895A582FE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209232-B37A-C844-82E3-39B9DEC4D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C12606-0B84-EE4B-9DA5-A47C5FE8B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D110-6ABA-C143-928A-531D07B07F9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2903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69E00-77AB-B741-9AF9-40B02CD16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3BB3D2-440B-1745-B695-8A4979D3A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BC45A4-C0E0-F740-A4E5-FBAEE182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9454-3534-1D49-A98A-910895A582FE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C82089-1EAD-FE47-B722-98DC30A4F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D37CC0-C5FA-9F45-8CAC-88FE795C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D110-6ABA-C143-928A-531D07B07F9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0461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A2CA6-6171-B24C-B6C8-49140719A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389AA0-DCEB-BE42-B937-F94DEA765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280672-797A-D041-A412-92E73B84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9454-3534-1D49-A98A-910895A582FE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A7A7EC-BBB0-CD45-807A-E26D2FDCC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AC2D5E-2EF3-F24C-B0D3-72654B84B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D110-6ABA-C143-928A-531D07B07F9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9846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4E2D90-329D-4740-B68C-04C7C945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36B08B-4935-094A-B33F-D97618EFE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83ADBF-A853-6940-B33B-DD82F0410C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E49A73-9C32-8B40-A486-1CF99257E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9454-3534-1D49-A98A-910895A582FE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4B5B25-1056-5F42-BE33-520529E12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C08E08-A861-5C43-86DC-44730BB87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D110-6ABA-C143-928A-531D07B07F9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2675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62BDFF-7E5D-D146-AF9A-22884A574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72D0B7-6919-2046-AC74-B9B4C71F3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5EF5F6-01E7-7F40-806C-4FBA577FAA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BF112B9-6299-1843-9CC7-65375E6D98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96D8782-F004-964D-B750-FB6CEA5E7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ADD34C9-A59D-5E48-B67C-93E35889F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9454-3534-1D49-A98A-910895A582FE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B720579-97C2-BD4F-9153-6FB2546CC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2C017CD-7E32-BE40-9D67-E4FF13FA6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D110-6ABA-C143-928A-531D07B07F9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9195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9BDA8-39BE-1A4F-AB6A-F9F77C91E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1926EBD-3C2A-4549-B409-C9FBD07B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9454-3534-1D49-A98A-910895A582FE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7F35479-7959-7142-AECF-E767E961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7E51BC6-C4A4-6D43-AC42-354DEE746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D110-6ABA-C143-928A-531D07B07F9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8253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9B6C563-1D34-AC47-801F-7F11D69BA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9454-3534-1D49-A98A-910895A582FE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A39EF87-DB60-474F-A2BF-40C8629F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27D300E-02FB-8645-B6EB-6D60D768F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D110-6ABA-C143-928A-531D07B07F9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7470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30F86-4DDF-C54F-8E06-6BE3D4323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17E9C7-EC44-FD48-A592-BDE222EAA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2D32D36-1BBF-844E-9A8D-49451F0AC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C88E43-E4AC-D94C-AF2E-1EEB7F4B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9454-3534-1D49-A98A-910895A582FE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E6F123-133C-604F-80D1-58B4DC163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133666-B2BA-B84C-BC64-F50EF213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D110-6ABA-C143-928A-531D07B07F9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3609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197CCD-7FE3-CA4C-9F3C-2A5599B8C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73688EB-C5C7-FE4A-9716-B0BA627944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FADA65-7BAA-7649-86A6-CF4679B1A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81C9E9-584D-C04C-8B68-FEA140246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9454-3534-1D49-A98A-910895A582FE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19748B-5368-FB49-83C6-78E291E6A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533CF9-6B15-F743-83F6-A08FA0415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D110-6ABA-C143-928A-531D07B07F9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127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A2B3DFA-3FCB-F14E-999C-BAF165F97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1494C4-B03E-7649-A1E1-F80D34FE6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CBEC7F-6696-8E4D-9B90-EC4FCBA2C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99454-3534-1D49-A98A-910895A582FE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F6D007-FA7E-2549-ADC5-7A526F901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D0DB35-4C29-1D49-BB89-C5CF69AD1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9D110-6ABA-C143-928A-531D07B07F9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7702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B85C621-E17F-4E41-A143-0D4736F05802}"/>
              </a:ext>
            </a:extLst>
          </p:cNvPr>
          <p:cNvSpPr txBox="1"/>
          <p:nvPr/>
        </p:nvSpPr>
        <p:spPr>
          <a:xfrm>
            <a:off x="6548282" y="375208"/>
            <a:ext cx="16195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b="1" dirty="0" smtClean="0">
                <a:solidFill>
                  <a:srgbClr val="003353"/>
                </a:solidFill>
                <a:latin typeface="Montserrat" pitchFamily="2" charset="77"/>
              </a:rPr>
              <a:t>MINISTERIO</a:t>
            </a:r>
          </a:p>
          <a:p>
            <a:r>
              <a:rPr lang="es-MX" sz="900" b="1" dirty="0" smtClean="0">
                <a:solidFill>
                  <a:srgbClr val="003353"/>
                </a:solidFill>
                <a:latin typeface="Montserrat" pitchFamily="2" charset="77"/>
              </a:rPr>
              <a:t>DE ENERGÍA</a:t>
            </a:r>
          </a:p>
          <a:p>
            <a:r>
              <a:rPr lang="es-MX" sz="900" b="1" smtClean="0">
                <a:solidFill>
                  <a:srgbClr val="003353"/>
                </a:solidFill>
                <a:latin typeface="Montserrat" pitchFamily="2" charset="77"/>
              </a:rPr>
              <a:t>Y MINAS</a:t>
            </a:r>
            <a:endParaRPr lang="es-GT" sz="900" b="1" dirty="0">
              <a:solidFill>
                <a:srgbClr val="003353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23831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BD4445B-8362-F04D-BCEB-32058CB5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09" y="406690"/>
            <a:ext cx="11374582" cy="715530"/>
          </a:xfrm>
        </p:spPr>
        <p:txBody>
          <a:bodyPr>
            <a:normAutofit/>
          </a:bodyPr>
          <a:lstStyle/>
          <a:p>
            <a:r>
              <a:rPr lang="es-GT" sz="2400" b="1" dirty="0">
                <a:solidFill>
                  <a:srgbClr val="003353"/>
                </a:solidFill>
                <a:latin typeface="Montserrat" pitchFamily="2" charset="77"/>
              </a:rPr>
              <a:t>INDUSTRIA EXTRACTIVA TRANSPARENTE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D764665-8E4C-A44B-9BD6-5D0B7607C2FC}"/>
              </a:ext>
            </a:extLst>
          </p:cNvPr>
          <p:cNvSpPr txBox="1">
            <a:spLocks/>
          </p:cNvSpPr>
          <p:nvPr/>
        </p:nvSpPr>
        <p:spPr>
          <a:xfrm>
            <a:off x="408709" y="764455"/>
            <a:ext cx="11374582" cy="71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600" dirty="0">
                <a:solidFill>
                  <a:srgbClr val="00568B"/>
                </a:solidFill>
                <a:latin typeface="Montserrat Medium" pitchFamily="2" charset="77"/>
              </a:rPr>
              <a:t>Á</a:t>
            </a:r>
            <a:r>
              <a:rPr lang="es-GT" sz="1600" dirty="0">
                <a:solidFill>
                  <a:srgbClr val="00568B"/>
                </a:solidFill>
                <a:latin typeface="Montserrat Medium" pitchFamily="2" charset="77"/>
              </a:rPr>
              <a:t>REA DE MINERÍA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81D81C7-B2C1-42BE-A394-9C65DD4F8859}"/>
              </a:ext>
            </a:extLst>
          </p:cNvPr>
          <p:cNvSpPr txBox="1"/>
          <p:nvPr/>
        </p:nvSpPr>
        <p:spPr>
          <a:xfrm>
            <a:off x="790314" y="2072081"/>
            <a:ext cx="10744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rPr>
              <a:t>Otorgamiento de 1 licencia de exploración tras agotar todos los procesos legales y sociales respectivos.</a:t>
            </a:r>
          </a:p>
          <a:p>
            <a:endParaRPr lang="es-GT" sz="2000" dirty="0">
              <a:solidFill>
                <a:srgbClr val="003353"/>
              </a:solidFill>
              <a:latin typeface="Montserrat Medium" panose="00000600000000000000" pitchFamily="50" charset="0"/>
              <a:cs typeface="Arial" panose="020B0604020202020204" pitchFamily="34" charset="0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1726336" y="3351306"/>
            <a:ext cx="9515914" cy="1938992"/>
            <a:chOff x="1209058" y="3303627"/>
            <a:chExt cx="9515914" cy="1938992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EBCCC5BE-3C22-F14E-8136-B134B3A1C80E}"/>
                </a:ext>
              </a:extLst>
            </p:cNvPr>
            <p:cNvSpPr txBox="1"/>
            <p:nvPr/>
          </p:nvSpPr>
          <p:spPr>
            <a:xfrm>
              <a:off x="1840151" y="3303627"/>
              <a:ext cx="8884821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es-ES" sz="2000" dirty="0" smtClean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Con </a:t>
              </a:r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esto se beneficiará a la población de las comunidades en el área de influencia </a:t>
              </a:r>
            </a:p>
            <a:p>
              <a:pPr marL="0"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marL="0"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marL="0"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Los beneficios incluyen ingreso de regalías así como contratación de empresas de servicios y mano de obra local.</a:t>
              </a:r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1209058" y="3368028"/>
              <a:ext cx="517278" cy="1703719"/>
              <a:chOff x="790314" y="3368028"/>
              <a:chExt cx="517278" cy="1703719"/>
            </a:xfrm>
          </p:grpSpPr>
          <p:pic>
            <p:nvPicPr>
              <p:cNvPr id="3" name="Imagen 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0314" y="3368028"/>
                <a:ext cx="517278" cy="517278"/>
              </a:xfrm>
              <a:prstGeom prst="rect">
                <a:avLst/>
              </a:prstGeom>
            </p:spPr>
          </p:pic>
          <p:pic>
            <p:nvPicPr>
              <p:cNvPr id="9" name="Imagen 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0314" y="4554469"/>
                <a:ext cx="517278" cy="51727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729965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BD4445B-8362-F04D-BCEB-32058CB5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09" y="406690"/>
            <a:ext cx="11374582" cy="715530"/>
          </a:xfrm>
        </p:spPr>
        <p:txBody>
          <a:bodyPr>
            <a:normAutofit/>
          </a:bodyPr>
          <a:lstStyle/>
          <a:p>
            <a:r>
              <a:rPr lang="es-GT" sz="2400" b="1" dirty="0">
                <a:solidFill>
                  <a:srgbClr val="003353"/>
                </a:solidFill>
                <a:latin typeface="Montserrat" pitchFamily="2" charset="77"/>
              </a:rPr>
              <a:t>SERVICIOS TÉCNICOS DE LABORATORIO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D764665-8E4C-A44B-9BD6-5D0B7607C2FC}"/>
              </a:ext>
            </a:extLst>
          </p:cNvPr>
          <p:cNvSpPr txBox="1">
            <a:spLocks/>
          </p:cNvSpPr>
          <p:nvPr/>
        </p:nvSpPr>
        <p:spPr>
          <a:xfrm>
            <a:off x="408709" y="764455"/>
            <a:ext cx="11374582" cy="71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600" dirty="0">
                <a:solidFill>
                  <a:srgbClr val="00568B"/>
                </a:solidFill>
                <a:latin typeface="Montserrat Medium" pitchFamily="2" charset="77"/>
              </a:rPr>
              <a:t>PRINCIPALES LOGROS</a:t>
            </a:r>
            <a:endParaRPr lang="es-GT" sz="1600" dirty="0">
              <a:solidFill>
                <a:srgbClr val="00568B"/>
              </a:solidFill>
              <a:latin typeface="Montserrat Medium" pitchFamily="2" charset="77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841535" y="2115191"/>
            <a:ext cx="10941756" cy="3785652"/>
            <a:chOff x="841535" y="2044446"/>
            <a:chExt cx="10941756" cy="3785652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EBCCC5BE-3C22-F14E-8136-B134B3A1C80E}"/>
                </a:ext>
              </a:extLst>
            </p:cNvPr>
            <p:cNvSpPr txBox="1"/>
            <p:nvPr/>
          </p:nvSpPr>
          <p:spPr>
            <a:xfrm>
              <a:off x="1096834" y="2044446"/>
              <a:ext cx="10686457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9 mil 710 análisis de laboratorio (esto es un avance 43.07% de los análisis proyectados), en el área de hidrocarburos, minerales y aplicaciones nucleares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57 equipos detectores de radiación calibrados.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600 mil personas beneficiadas de manera indirecta con los análisis de materiales que se usan en el proceso de tratamiento de agua potable en la ciudad de Guatemala.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</p:txBody>
        </p:sp>
        <p:grpSp>
          <p:nvGrpSpPr>
            <p:cNvPr id="11" name="Grupo 10"/>
            <p:cNvGrpSpPr/>
            <p:nvPr/>
          </p:nvGrpSpPr>
          <p:grpSpPr>
            <a:xfrm>
              <a:off x="841535" y="2115191"/>
              <a:ext cx="610845" cy="2834393"/>
              <a:chOff x="651828" y="2044446"/>
              <a:chExt cx="610845" cy="2834393"/>
            </a:xfrm>
          </p:grpSpPr>
          <p:pic>
            <p:nvPicPr>
              <p:cNvPr id="2" name="Imagen 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3713" y="2044446"/>
                <a:ext cx="567074" cy="515370"/>
              </a:xfrm>
              <a:prstGeom prst="rect">
                <a:avLst/>
              </a:prstGeom>
            </p:spPr>
          </p:pic>
          <p:pic>
            <p:nvPicPr>
              <p:cNvPr id="3" name="Imagen 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6568" y="3110897"/>
                <a:ext cx="541365" cy="539530"/>
              </a:xfrm>
              <a:prstGeom prst="rect">
                <a:avLst/>
              </a:prstGeom>
            </p:spPr>
          </p:pic>
          <p:pic>
            <p:nvPicPr>
              <p:cNvPr id="10" name="Imagen 9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1828" y="4201508"/>
                <a:ext cx="610845" cy="67733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588008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BD4445B-8362-F04D-BCEB-32058CB5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09" y="406690"/>
            <a:ext cx="11374582" cy="715530"/>
          </a:xfrm>
        </p:spPr>
        <p:txBody>
          <a:bodyPr>
            <a:normAutofit/>
          </a:bodyPr>
          <a:lstStyle/>
          <a:p>
            <a:r>
              <a:rPr lang="es-GT" sz="2400" b="1" dirty="0">
                <a:solidFill>
                  <a:srgbClr val="003353"/>
                </a:solidFill>
                <a:latin typeface="Montserrat" pitchFamily="2" charset="77"/>
              </a:rPr>
              <a:t>PROGRAMA DE SEGURIDAD RADIOLÓGICA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D764665-8E4C-A44B-9BD6-5D0B7607C2FC}"/>
              </a:ext>
            </a:extLst>
          </p:cNvPr>
          <p:cNvSpPr txBox="1">
            <a:spLocks/>
          </p:cNvSpPr>
          <p:nvPr/>
        </p:nvSpPr>
        <p:spPr>
          <a:xfrm>
            <a:off x="408709" y="764455"/>
            <a:ext cx="11374582" cy="71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600" dirty="0">
                <a:solidFill>
                  <a:srgbClr val="00568B"/>
                </a:solidFill>
                <a:latin typeface="Montserrat Medium" pitchFamily="2" charset="77"/>
              </a:rPr>
              <a:t>PRINCIPALES LOGROS</a:t>
            </a:r>
            <a:endParaRPr lang="es-GT" sz="1600" dirty="0">
              <a:solidFill>
                <a:srgbClr val="00568B"/>
              </a:solidFill>
              <a:latin typeface="Montserrat Medium" pitchFamily="2" charset="77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095135" y="2384302"/>
            <a:ext cx="10275381" cy="2554545"/>
            <a:chOff x="695948" y="1880101"/>
            <a:chExt cx="10275381" cy="2554545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EBCCC5BE-3C22-F14E-8136-B134B3A1C80E}"/>
                </a:ext>
              </a:extLst>
            </p:cNvPr>
            <p:cNvSpPr txBox="1"/>
            <p:nvPr/>
          </p:nvSpPr>
          <p:spPr>
            <a:xfrm>
              <a:off x="1095135" y="1880101"/>
              <a:ext cx="9876194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39 inspecciones</a:t>
              </a: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4 jornadas de capacitación sobre el uso y aplicaciones de radiaciones ionizantes y no ionizantes.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670 mil beneficiarios entre quienes reciben terapia con radiaciones y rayos X y trabajadores que manipulan o aplican fuentes radiactivas o equipos generadores de radiación en procesos industriales.</a:t>
              </a:r>
            </a:p>
          </p:txBody>
        </p:sp>
        <p:grpSp>
          <p:nvGrpSpPr>
            <p:cNvPr id="7" name="Grupo 6"/>
            <p:cNvGrpSpPr/>
            <p:nvPr/>
          </p:nvGrpSpPr>
          <p:grpSpPr>
            <a:xfrm>
              <a:off x="695948" y="1946558"/>
              <a:ext cx="660358" cy="2162036"/>
              <a:chOff x="695948" y="1946558"/>
              <a:chExt cx="660358" cy="2162036"/>
            </a:xfrm>
          </p:grpSpPr>
          <p:pic>
            <p:nvPicPr>
              <p:cNvPr id="8" name="Imagen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0281" y="1946558"/>
                <a:ext cx="411692" cy="539628"/>
              </a:xfrm>
              <a:prstGeom prst="rect">
                <a:avLst/>
              </a:prstGeom>
            </p:spPr>
          </p:pic>
          <p:pic>
            <p:nvPicPr>
              <p:cNvPr id="3" name="Imagen 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5948" y="3492388"/>
                <a:ext cx="660358" cy="61620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970595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BD4445B-8362-F04D-BCEB-32058CB5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71235"/>
            <a:ext cx="12191999" cy="715530"/>
          </a:xfrm>
        </p:spPr>
        <p:txBody>
          <a:bodyPr>
            <a:normAutofit/>
          </a:bodyPr>
          <a:lstStyle/>
          <a:p>
            <a:pPr algn="ctr"/>
            <a:r>
              <a:rPr lang="es-ES" sz="2400" b="1" dirty="0">
                <a:solidFill>
                  <a:srgbClr val="003353"/>
                </a:solidFill>
                <a:latin typeface="Montserrat" pitchFamily="2" charset="77"/>
              </a:rPr>
              <a:t>M</a:t>
            </a:r>
            <a:r>
              <a:rPr lang="es-GT" sz="2400" b="1" dirty="0">
                <a:solidFill>
                  <a:srgbClr val="003353"/>
                </a:solidFill>
                <a:latin typeface="Montserrat" pitchFamily="2" charset="77"/>
              </a:rPr>
              <a:t>UCHAS GRACIAS</a:t>
            </a:r>
          </a:p>
        </p:txBody>
      </p:sp>
    </p:spTree>
    <p:extLst>
      <p:ext uri="{BB962C8B-B14F-4D97-AF65-F5344CB8AC3E}">
        <p14:creationId xmlns:p14="http://schemas.microsoft.com/office/powerpoint/2010/main" val="1489999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B85C621-E17F-4E41-A143-0D4736F05802}"/>
              </a:ext>
            </a:extLst>
          </p:cNvPr>
          <p:cNvSpPr txBox="1"/>
          <p:nvPr/>
        </p:nvSpPr>
        <p:spPr>
          <a:xfrm>
            <a:off x="6548282" y="375208"/>
            <a:ext cx="16195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900" b="1" dirty="0" smtClean="0">
                <a:solidFill>
                  <a:srgbClr val="003353"/>
                </a:solidFill>
                <a:latin typeface="Montserrat" pitchFamily="2" charset="77"/>
              </a:rPr>
              <a:t>MINISTERIO</a:t>
            </a:r>
          </a:p>
          <a:p>
            <a:r>
              <a:rPr lang="es-MX" sz="900" b="1" dirty="0" smtClean="0">
                <a:solidFill>
                  <a:srgbClr val="003353"/>
                </a:solidFill>
                <a:latin typeface="Montserrat" pitchFamily="2" charset="77"/>
              </a:rPr>
              <a:t>DE ENERGÍA</a:t>
            </a:r>
          </a:p>
          <a:p>
            <a:r>
              <a:rPr lang="es-MX" sz="900" b="1" dirty="0" smtClean="0">
                <a:solidFill>
                  <a:srgbClr val="003353"/>
                </a:solidFill>
                <a:latin typeface="Montserrat" pitchFamily="2" charset="77"/>
              </a:rPr>
              <a:t>Y MINAS</a:t>
            </a:r>
            <a:endParaRPr lang="es-GT" sz="900" b="1" dirty="0">
              <a:solidFill>
                <a:srgbClr val="003353"/>
              </a:solidFill>
              <a:latin typeface="Montserrat" pitchFamily="2" charset="77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BCE1CC5-54D2-A544-84CA-A9D3ACF28E46}"/>
              </a:ext>
            </a:extLst>
          </p:cNvPr>
          <p:cNvSpPr txBox="1"/>
          <p:nvPr/>
        </p:nvSpPr>
        <p:spPr>
          <a:xfrm>
            <a:off x="7643466" y="6161568"/>
            <a:ext cx="2395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400" b="1" dirty="0" smtClean="0">
                <a:solidFill>
                  <a:schemeClr val="bg1"/>
                </a:solidFill>
                <a:latin typeface="Montserrat Black" pitchFamily="2" charset="77"/>
              </a:rPr>
              <a:t>www.mem.gob.gt</a:t>
            </a:r>
            <a:endParaRPr lang="es-GT" sz="1400" b="1" dirty="0">
              <a:solidFill>
                <a:schemeClr val="bg1"/>
              </a:solidFill>
              <a:latin typeface="Montserrat Black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02660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BCCC5BE-3C22-F14E-8136-B134B3A1C80E}"/>
              </a:ext>
            </a:extLst>
          </p:cNvPr>
          <p:cNvSpPr txBox="1"/>
          <p:nvPr/>
        </p:nvSpPr>
        <p:spPr>
          <a:xfrm>
            <a:off x="0" y="183465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rPr>
              <a:t>De un presupuesto de Q85 millones 992 mil asignado a 2021, durante el segundo cuatrimestre se ha ejecutado el 52%.</a:t>
            </a:r>
            <a:endParaRPr lang="es-GT" sz="2000" dirty="0">
              <a:solidFill>
                <a:srgbClr val="003353"/>
              </a:solidFill>
              <a:latin typeface="Montserrat Medium" panose="000006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7BD4445B-8362-F04D-BCEB-32058CB5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09" y="406690"/>
            <a:ext cx="11374582" cy="715530"/>
          </a:xfrm>
        </p:spPr>
        <p:txBody>
          <a:bodyPr>
            <a:normAutofit/>
          </a:bodyPr>
          <a:lstStyle/>
          <a:p>
            <a:r>
              <a:rPr lang="es-GT" sz="2400" b="1" dirty="0">
                <a:solidFill>
                  <a:srgbClr val="003353"/>
                </a:solidFill>
                <a:latin typeface="Montserrat" pitchFamily="2" charset="77"/>
              </a:rPr>
              <a:t>EJECUCIÓN PRESUPUESTARIA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D764665-8E4C-A44B-9BD6-5D0B7607C2FC}"/>
              </a:ext>
            </a:extLst>
          </p:cNvPr>
          <p:cNvSpPr txBox="1">
            <a:spLocks/>
          </p:cNvSpPr>
          <p:nvPr/>
        </p:nvSpPr>
        <p:spPr>
          <a:xfrm>
            <a:off x="408709" y="764455"/>
            <a:ext cx="11374582" cy="71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GT" sz="1600" dirty="0">
                <a:solidFill>
                  <a:srgbClr val="00568B"/>
                </a:solidFill>
                <a:latin typeface="Montserrat Medium" pitchFamily="2" charset="77"/>
              </a:rPr>
              <a:t>SEGUNDO CUATRIMESTRE DEL 2021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971" y="2897211"/>
            <a:ext cx="5736833" cy="321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0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BD4445B-8362-F04D-BCEB-32058CB5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09" y="406690"/>
            <a:ext cx="11374582" cy="715530"/>
          </a:xfrm>
        </p:spPr>
        <p:txBody>
          <a:bodyPr>
            <a:normAutofit/>
          </a:bodyPr>
          <a:lstStyle/>
          <a:p>
            <a:r>
              <a:rPr lang="es-GT" sz="2400" b="1" dirty="0">
                <a:solidFill>
                  <a:srgbClr val="003353"/>
                </a:solidFill>
                <a:latin typeface="Montserrat" pitchFamily="2" charset="77"/>
              </a:rPr>
              <a:t>AVANCES EN MATERIA DE ENERGÍA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D764665-8E4C-A44B-9BD6-5D0B7607C2FC}"/>
              </a:ext>
            </a:extLst>
          </p:cNvPr>
          <p:cNvSpPr txBox="1">
            <a:spLocks/>
          </p:cNvSpPr>
          <p:nvPr/>
        </p:nvSpPr>
        <p:spPr>
          <a:xfrm>
            <a:off x="408709" y="764455"/>
            <a:ext cx="11374582" cy="71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GT" sz="1600" dirty="0">
                <a:solidFill>
                  <a:srgbClr val="00568B"/>
                </a:solidFill>
                <a:latin typeface="Montserrat Medium" pitchFamily="2" charset="77"/>
              </a:rPr>
              <a:t>PRINCIPALES RESULTADOS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068108" y="1829608"/>
            <a:ext cx="10328391" cy="3785652"/>
            <a:chOff x="1068108" y="1829608"/>
            <a:chExt cx="10328391" cy="3785652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EBCCC5BE-3C22-F14E-8136-B134B3A1C80E}"/>
                </a:ext>
              </a:extLst>
            </p:cNvPr>
            <p:cNvSpPr txBox="1"/>
            <p:nvPr/>
          </p:nvSpPr>
          <p:spPr>
            <a:xfrm>
              <a:off x="1183535" y="1829608"/>
              <a:ext cx="10212964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Levantamiento de información estadística para identificar hogares sin acceso a la energía eléctrica con prioridad en:  </a:t>
              </a:r>
            </a:p>
            <a:p>
              <a:pPr marL="1257300" lvl="2" indent="-342900">
                <a:buFontTx/>
                <a:buChar char="-"/>
              </a:pPr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Alta Verapaz</a:t>
              </a:r>
            </a:p>
            <a:p>
              <a:pPr marL="1257300" lvl="2" indent="-342900">
                <a:buFontTx/>
                <a:buChar char="-"/>
              </a:pPr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Baja Verapaz</a:t>
              </a:r>
            </a:p>
            <a:p>
              <a:pPr marL="1257300" lvl="2" indent="-342900">
                <a:buFontTx/>
                <a:buChar char="-"/>
              </a:pPr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Petén 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Estas acciones se unieron al trabajo en Chiquimula, Jalapa, Zacapa, Huehuetenango, Quiché, Izabal y San Marcos.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Publicación y actualización de los Planes de Electrificación Rural, de Transporte y de Generación que garantizan una ruta de trabajo para 2050.</a:t>
              </a:r>
              <a:endParaRPr lang="es-GT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</p:txBody>
        </p:sp>
        <p:grpSp>
          <p:nvGrpSpPr>
            <p:cNvPr id="7" name="Grupo 6"/>
            <p:cNvGrpSpPr/>
            <p:nvPr/>
          </p:nvGrpSpPr>
          <p:grpSpPr>
            <a:xfrm>
              <a:off x="1068108" y="1872338"/>
              <a:ext cx="442916" cy="3627540"/>
              <a:chOff x="1021161" y="1880480"/>
              <a:chExt cx="442916" cy="3627540"/>
            </a:xfrm>
          </p:grpSpPr>
          <p:pic>
            <p:nvPicPr>
              <p:cNvPr id="2" name="Imagen 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6773" y="1880480"/>
                <a:ext cx="411692" cy="539628"/>
              </a:xfrm>
              <a:prstGeom prst="rect">
                <a:avLst/>
              </a:prstGeom>
            </p:spPr>
          </p:pic>
          <p:pic>
            <p:nvPicPr>
              <p:cNvPr id="3" name="Imagen 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21161" y="4953947"/>
                <a:ext cx="442916" cy="554073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722852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BD4445B-8362-F04D-BCEB-32058CB5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09" y="406690"/>
            <a:ext cx="11374582" cy="715530"/>
          </a:xfrm>
        </p:spPr>
        <p:txBody>
          <a:bodyPr>
            <a:normAutofit/>
          </a:bodyPr>
          <a:lstStyle/>
          <a:p>
            <a:r>
              <a:rPr lang="es-GT" sz="2400" b="1" dirty="0">
                <a:solidFill>
                  <a:srgbClr val="003353"/>
                </a:solidFill>
                <a:latin typeface="Montserrat" pitchFamily="2" charset="77"/>
              </a:rPr>
              <a:t>AVANCES EN MATERIA DE ENERGÍA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D764665-8E4C-A44B-9BD6-5D0B7607C2FC}"/>
              </a:ext>
            </a:extLst>
          </p:cNvPr>
          <p:cNvSpPr txBox="1">
            <a:spLocks/>
          </p:cNvSpPr>
          <p:nvPr/>
        </p:nvSpPr>
        <p:spPr>
          <a:xfrm>
            <a:off x="408709" y="764455"/>
            <a:ext cx="11374582" cy="71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GT" sz="1600" dirty="0">
                <a:solidFill>
                  <a:srgbClr val="00568B"/>
                </a:solidFill>
                <a:latin typeface="Montserrat Medium" pitchFamily="2" charset="77"/>
              </a:rPr>
              <a:t>PRINCIPALES RESULTADOS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1629160" y="2094630"/>
            <a:ext cx="9991649" cy="3315379"/>
            <a:chOff x="791673" y="2094630"/>
            <a:chExt cx="9991649" cy="3315379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EBCCC5BE-3C22-F14E-8136-B134B3A1C80E}"/>
                </a:ext>
              </a:extLst>
            </p:cNvPr>
            <p:cNvSpPr txBox="1"/>
            <p:nvPr/>
          </p:nvSpPr>
          <p:spPr>
            <a:xfrm>
              <a:off x="907128" y="2094630"/>
              <a:ext cx="9876194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El 69.68 por ciento de la generación de energía eléctrica ha sido producida a través de recursos renovables.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Se mejoró la atención a los Grandes Usuarios y el ingreso de expedientes para informes, licencias y registros de proyectos de electrificación rural.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Se simplificaron y mejoraron los procesos de gestión interna.</a:t>
              </a:r>
              <a:endParaRPr lang="es-GT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</p:txBody>
        </p:sp>
        <p:grpSp>
          <p:nvGrpSpPr>
            <p:cNvPr id="7" name="Grupo 6"/>
            <p:cNvGrpSpPr/>
            <p:nvPr/>
          </p:nvGrpSpPr>
          <p:grpSpPr>
            <a:xfrm>
              <a:off x="791673" y="2145978"/>
              <a:ext cx="448546" cy="3264031"/>
              <a:chOff x="791673" y="2145978"/>
              <a:chExt cx="448546" cy="3264031"/>
            </a:xfrm>
          </p:grpSpPr>
          <p:pic>
            <p:nvPicPr>
              <p:cNvPr id="11" name="Imagen 10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4488" y="3375564"/>
                <a:ext cx="442916" cy="554073"/>
              </a:xfrm>
              <a:prstGeom prst="rect">
                <a:avLst/>
              </a:prstGeom>
            </p:spPr>
          </p:pic>
          <p:pic>
            <p:nvPicPr>
              <p:cNvPr id="2" name="Imagen 1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5048" y="2145978"/>
                <a:ext cx="281796" cy="563592"/>
              </a:xfrm>
              <a:prstGeom prst="rect">
                <a:avLst/>
              </a:prstGeom>
            </p:spPr>
          </p:pic>
          <p:pic>
            <p:nvPicPr>
              <p:cNvPr id="3" name="Imagen 2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1673" y="4829654"/>
                <a:ext cx="448546" cy="58035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546303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BD4445B-8362-F04D-BCEB-32058CB5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09" y="406690"/>
            <a:ext cx="11374582" cy="715530"/>
          </a:xfrm>
        </p:spPr>
        <p:txBody>
          <a:bodyPr>
            <a:normAutofit/>
          </a:bodyPr>
          <a:lstStyle/>
          <a:p>
            <a:r>
              <a:rPr lang="es-GT" sz="2400" b="1" dirty="0">
                <a:solidFill>
                  <a:srgbClr val="003353"/>
                </a:solidFill>
                <a:latin typeface="Montserrat" pitchFamily="2" charset="77"/>
              </a:rPr>
              <a:t>DIÁLOGO Y PARTICIPACIÓN COMUNITARIA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D764665-8E4C-A44B-9BD6-5D0B7607C2FC}"/>
              </a:ext>
            </a:extLst>
          </p:cNvPr>
          <p:cNvSpPr txBox="1">
            <a:spLocks/>
          </p:cNvSpPr>
          <p:nvPr/>
        </p:nvSpPr>
        <p:spPr>
          <a:xfrm>
            <a:off x="408709" y="764455"/>
            <a:ext cx="11374582" cy="71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GT" sz="1600" dirty="0">
                <a:solidFill>
                  <a:srgbClr val="00568B"/>
                </a:solidFill>
                <a:latin typeface="Montserrat Medium" pitchFamily="2" charset="77"/>
              </a:rPr>
              <a:t>LOGROS OBTENIDOS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1611102" y="1812669"/>
            <a:ext cx="9489884" cy="4093428"/>
            <a:chOff x="1388912" y="1934033"/>
            <a:chExt cx="9489884" cy="4093428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EBCCC5BE-3C22-F14E-8136-B134B3A1C80E}"/>
                </a:ext>
              </a:extLst>
            </p:cNvPr>
            <p:cNvSpPr txBox="1"/>
            <p:nvPr/>
          </p:nvSpPr>
          <p:spPr>
            <a:xfrm>
              <a:off x="1548063" y="1934033"/>
              <a:ext cx="9330733" cy="4093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es-ES" sz="2000" b="1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Con la Mesa Temática de Pueblos Indígenas del Gobierno de Guatemala: </a:t>
              </a:r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Promoción de espacios para la socialización de información, educación y comunicación en prevención de conflictos socioambientales con la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b="1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Para impulsar proyectos en minería no metálica: </a:t>
              </a: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Se revisaron 11 expedientes</a:t>
              </a: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Se propició: </a:t>
              </a: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	6 procesos de diálogo</a:t>
              </a: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	10 procesos en marcha</a:t>
              </a: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	20 municipios relacionados en 11 departamentos</a:t>
              </a: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	14 municipalidades informadas</a:t>
              </a:r>
            </a:p>
          </p:txBody>
        </p:sp>
        <p:grpSp>
          <p:nvGrpSpPr>
            <p:cNvPr id="2" name="Grupo 1"/>
            <p:cNvGrpSpPr/>
            <p:nvPr/>
          </p:nvGrpSpPr>
          <p:grpSpPr>
            <a:xfrm>
              <a:off x="1388912" y="2036310"/>
              <a:ext cx="470434" cy="2243545"/>
              <a:chOff x="773615" y="2246546"/>
              <a:chExt cx="470434" cy="2243545"/>
            </a:xfrm>
          </p:grpSpPr>
          <p:sp>
            <p:nvSpPr>
              <p:cNvPr id="11" name="Freeform 8">
                <a:extLst>
                  <a:ext uri="{FF2B5EF4-FFF2-40B4-BE49-F238E27FC236}">
                    <a16:creationId xmlns:a16="http://schemas.microsoft.com/office/drawing/2014/main" id="{72A090F3-7D8D-4D42-9E54-E6AD8DE405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616" y="2246546"/>
                <a:ext cx="470433" cy="420472"/>
              </a:xfrm>
              <a:custGeom>
                <a:avLst/>
                <a:gdLst>
                  <a:gd name="T0" fmla="*/ 310 w 497"/>
                  <a:gd name="T1" fmla="*/ 336 h 444"/>
                  <a:gd name="T2" fmla="*/ 310 w 497"/>
                  <a:gd name="T3" fmla="*/ 336 h 444"/>
                  <a:gd name="T4" fmla="*/ 221 w 497"/>
                  <a:gd name="T5" fmla="*/ 257 h 444"/>
                  <a:gd name="T6" fmla="*/ 248 w 497"/>
                  <a:gd name="T7" fmla="*/ 195 h 444"/>
                  <a:gd name="T8" fmla="*/ 274 w 497"/>
                  <a:gd name="T9" fmla="*/ 151 h 444"/>
                  <a:gd name="T10" fmla="*/ 266 w 497"/>
                  <a:gd name="T11" fmla="*/ 133 h 444"/>
                  <a:gd name="T12" fmla="*/ 274 w 497"/>
                  <a:gd name="T13" fmla="*/ 89 h 444"/>
                  <a:gd name="T14" fmla="*/ 177 w 497"/>
                  <a:gd name="T15" fmla="*/ 0 h 444"/>
                  <a:gd name="T16" fmla="*/ 70 w 497"/>
                  <a:gd name="T17" fmla="*/ 89 h 444"/>
                  <a:gd name="T18" fmla="*/ 79 w 497"/>
                  <a:gd name="T19" fmla="*/ 133 h 444"/>
                  <a:gd name="T20" fmla="*/ 70 w 497"/>
                  <a:gd name="T21" fmla="*/ 151 h 444"/>
                  <a:gd name="T22" fmla="*/ 97 w 497"/>
                  <a:gd name="T23" fmla="*/ 195 h 444"/>
                  <a:gd name="T24" fmla="*/ 123 w 497"/>
                  <a:gd name="T25" fmla="*/ 257 h 444"/>
                  <a:gd name="T26" fmla="*/ 35 w 497"/>
                  <a:gd name="T27" fmla="*/ 336 h 444"/>
                  <a:gd name="T28" fmla="*/ 0 w 497"/>
                  <a:gd name="T29" fmla="*/ 345 h 444"/>
                  <a:gd name="T30" fmla="*/ 0 w 497"/>
                  <a:gd name="T31" fmla="*/ 443 h 444"/>
                  <a:gd name="T32" fmla="*/ 398 w 497"/>
                  <a:gd name="T33" fmla="*/ 443 h 444"/>
                  <a:gd name="T34" fmla="*/ 398 w 497"/>
                  <a:gd name="T35" fmla="*/ 399 h 444"/>
                  <a:gd name="T36" fmla="*/ 310 w 497"/>
                  <a:gd name="T37" fmla="*/ 336 h 444"/>
                  <a:gd name="T38" fmla="*/ 425 w 497"/>
                  <a:gd name="T39" fmla="*/ 195 h 444"/>
                  <a:gd name="T40" fmla="*/ 425 w 497"/>
                  <a:gd name="T41" fmla="*/ 195 h 444"/>
                  <a:gd name="T42" fmla="*/ 425 w 497"/>
                  <a:gd name="T43" fmla="*/ 124 h 444"/>
                  <a:gd name="T44" fmla="*/ 372 w 497"/>
                  <a:gd name="T45" fmla="*/ 124 h 444"/>
                  <a:gd name="T46" fmla="*/ 372 w 497"/>
                  <a:gd name="T47" fmla="*/ 195 h 444"/>
                  <a:gd name="T48" fmla="*/ 301 w 497"/>
                  <a:gd name="T49" fmla="*/ 195 h 444"/>
                  <a:gd name="T50" fmla="*/ 301 w 497"/>
                  <a:gd name="T51" fmla="*/ 248 h 444"/>
                  <a:gd name="T52" fmla="*/ 372 w 497"/>
                  <a:gd name="T53" fmla="*/ 248 h 444"/>
                  <a:gd name="T54" fmla="*/ 372 w 497"/>
                  <a:gd name="T55" fmla="*/ 319 h 444"/>
                  <a:gd name="T56" fmla="*/ 425 w 497"/>
                  <a:gd name="T57" fmla="*/ 319 h 444"/>
                  <a:gd name="T58" fmla="*/ 425 w 497"/>
                  <a:gd name="T59" fmla="*/ 248 h 444"/>
                  <a:gd name="T60" fmla="*/ 496 w 497"/>
                  <a:gd name="T61" fmla="*/ 248 h 444"/>
                  <a:gd name="T62" fmla="*/ 496 w 497"/>
                  <a:gd name="T63" fmla="*/ 195 h 444"/>
                  <a:gd name="T64" fmla="*/ 425 w 497"/>
                  <a:gd name="T65" fmla="*/ 195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97" h="444">
                    <a:moveTo>
                      <a:pt x="310" y="336"/>
                    </a:moveTo>
                    <a:lnTo>
                      <a:pt x="310" y="336"/>
                    </a:lnTo>
                    <a:cubicBezTo>
                      <a:pt x="248" y="310"/>
                      <a:pt x="221" y="292"/>
                      <a:pt x="221" y="257"/>
                    </a:cubicBezTo>
                    <a:cubicBezTo>
                      <a:pt x="221" y="230"/>
                      <a:pt x="239" y="239"/>
                      <a:pt x="248" y="195"/>
                    </a:cubicBezTo>
                    <a:cubicBezTo>
                      <a:pt x="257" y="177"/>
                      <a:pt x="274" y="195"/>
                      <a:pt x="274" y="151"/>
                    </a:cubicBezTo>
                    <a:cubicBezTo>
                      <a:pt x="274" y="133"/>
                      <a:pt x="266" y="133"/>
                      <a:pt x="266" y="133"/>
                    </a:cubicBezTo>
                    <a:cubicBezTo>
                      <a:pt x="266" y="133"/>
                      <a:pt x="274" y="106"/>
                      <a:pt x="274" y="89"/>
                    </a:cubicBezTo>
                    <a:cubicBezTo>
                      <a:pt x="274" y="62"/>
                      <a:pt x="257" y="0"/>
                      <a:pt x="177" y="0"/>
                    </a:cubicBezTo>
                    <a:cubicBezTo>
                      <a:pt x="88" y="0"/>
                      <a:pt x="70" y="62"/>
                      <a:pt x="70" y="89"/>
                    </a:cubicBezTo>
                    <a:cubicBezTo>
                      <a:pt x="70" y="106"/>
                      <a:pt x="79" y="133"/>
                      <a:pt x="79" y="133"/>
                    </a:cubicBezTo>
                    <a:cubicBezTo>
                      <a:pt x="79" y="133"/>
                      <a:pt x="70" y="133"/>
                      <a:pt x="70" y="151"/>
                    </a:cubicBezTo>
                    <a:cubicBezTo>
                      <a:pt x="70" y="195"/>
                      <a:pt x="88" y="177"/>
                      <a:pt x="97" y="195"/>
                    </a:cubicBezTo>
                    <a:cubicBezTo>
                      <a:pt x="106" y="239"/>
                      <a:pt x="123" y="230"/>
                      <a:pt x="123" y="257"/>
                    </a:cubicBezTo>
                    <a:cubicBezTo>
                      <a:pt x="123" y="292"/>
                      <a:pt x="97" y="310"/>
                      <a:pt x="35" y="336"/>
                    </a:cubicBezTo>
                    <a:cubicBezTo>
                      <a:pt x="35" y="336"/>
                      <a:pt x="17" y="336"/>
                      <a:pt x="0" y="345"/>
                    </a:cubicBezTo>
                    <a:cubicBezTo>
                      <a:pt x="0" y="443"/>
                      <a:pt x="0" y="443"/>
                      <a:pt x="0" y="443"/>
                    </a:cubicBezTo>
                    <a:cubicBezTo>
                      <a:pt x="398" y="443"/>
                      <a:pt x="398" y="443"/>
                      <a:pt x="398" y="443"/>
                    </a:cubicBezTo>
                    <a:cubicBezTo>
                      <a:pt x="398" y="443"/>
                      <a:pt x="398" y="408"/>
                      <a:pt x="398" y="399"/>
                    </a:cubicBezTo>
                    <a:cubicBezTo>
                      <a:pt x="398" y="381"/>
                      <a:pt x="372" y="354"/>
                      <a:pt x="310" y="336"/>
                    </a:cubicBezTo>
                    <a:close/>
                    <a:moveTo>
                      <a:pt x="425" y="195"/>
                    </a:moveTo>
                    <a:lnTo>
                      <a:pt x="425" y="195"/>
                    </a:lnTo>
                    <a:cubicBezTo>
                      <a:pt x="425" y="124"/>
                      <a:pt x="425" y="124"/>
                      <a:pt x="425" y="124"/>
                    </a:cubicBezTo>
                    <a:cubicBezTo>
                      <a:pt x="372" y="124"/>
                      <a:pt x="372" y="124"/>
                      <a:pt x="372" y="124"/>
                    </a:cubicBezTo>
                    <a:cubicBezTo>
                      <a:pt x="372" y="195"/>
                      <a:pt x="372" y="195"/>
                      <a:pt x="372" y="195"/>
                    </a:cubicBezTo>
                    <a:cubicBezTo>
                      <a:pt x="301" y="195"/>
                      <a:pt x="301" y="195"/>
                      <a:pt x="301" y="195"/>
                    </a:cubicBezTo>
                    <a:cubicBezTo>
                      <a:pt x="301" y="248"/>
                      <a:pt x="301" y="248"/>
                      <a:pt x="301" y="248"/>
                    </a:cubicBezTo>
                    <a:cubicBezTo>
                      <a:pt x="372" y="248"/>
                      <a:pt x="372" y="248"/>
                      <a:pt x="372" y="248"/>
                    </a:cubicBezTo>
                    <a:cubicBezTo>
                      <a:pt x="372" y="319"/>
                      <a:pt x="372" y="319"/>
                      <a:pt x="372" y="319"/>
                    </a:cubicBezTo>
                    <a:cubicBezTo>
                      <a:pt x="425" y="319"/>
                      <a:pt x="425" y="319"/>
                      <a:pt x="425" y="319"/>
                    </a:cubicBezTo>
                    <a:cubicBezTo>
                      <a:pt x="425" y="248"/>
                      <a:pt x="425" y="248"/>
                      <a:pt x="425" y="248"/>
                    </a:cubicBezTo>
                    <a:cubicBezTo>
                      <a:pt x="496" y="248"/>
                      <a:pt x="496" y="248"/>
                      <a:pt x="496" y="248"/>
                    </a:cubicBezTo>
                    <a:cubicBezTo>
                      <a:pt x="496" y="195"/>
                      <a:pt x="496" y="195"/>
                      <a:pt x="496" y="195"/>
                    </a:cubicBezTo>
                    <a:lnTo>
                      <a:pt x="425" y="195"/>
                    </a:lnTo>
                    <a:close/>
                  </a:path>
                </a:pathLst>
              </a:custGeom>
              <a:solidFill>
                <a:srgbClr val="193768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97F732DD-10E4-4858-A6B9-1FAF648435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615" y="4069619"/>
                <a:ext cx="470433" cy="420472"/>
              </a:xfrm>
              <a:custGeom>
                <a:avLst/>
                <a:gdLst>
                  <a:gd name="T0" fmla="*/ 310 w 497"/>
                  <a:gd name="T1" fmla="*/ 336 h 444"/>
                  <a:gd name="T2" fmla="*/ 310 w 497"/>
                  <a:gd name="T3" fmla="*/ 336 h 444"/>
                  <a:gd name="T4" fmla="*/ 221 w 497"/>
                  <a:gd name="T5" fmla="*/ 257 h 444"/>
                  <a:gd name="T6" fmla="*/ 248 w 497"/>
                  <a:gd name="T7" fmla="*/ 195 h 444"/>
                  <a:gd name="T8" fmla="*/ 274 w 497"/>
                  <a:gd name="T9" fmla="*/ 151 h 444"/>
                  <a:gd name="T10" fmla="*/ 266 w 497"/>
                  <a:gd name="T11" fmla="*/ 133 h 444"/>
                  <a:gd name="T12" fmla="*/ 274 w 497"/>
                  <a:gd name="T13" fmla="*/ 89 h 444"/>
                  <a:gd name="T14" fmla="*/ 177 w 497"/>
                  <a:gd name="T15" fmla="*/ 0 h 444"/>
                  <a:gd name="T16" fmla="*/ 70 w 497"/>
                  <a:gd name="T17" fmla="*/ 89 h 444"/>
                  <a:gd name="T18" fmla="*/ 79 w 497"/>
                  <a:gd name="T19" fmla="*/ 133 h 444"/>
                  <a:gd name="T20" fmla="*/ 70 w 497"/>
                  <a:gd name="T21" fmla="*/ 151 h 444"/>
                  <a:gd name="T22" fmla="*/ 97 w 497"/>
                  <a:gd name="T23" fmla="*/ 195 h 444"/>
                  <a:gd name="T24" fmla="*/ 123 w 497"/>
                  <a:gd name="T25" fmla="*/ 257 h 444"/>
                  <a:gd name="T26" fmla="*/ 35 w 497"/>
                  <a:gd name="T27" fmla="*/ 336 h 444"/>
                  <a:gd name="T28" fmla="*/ 0 w 497"/>
                  <a:gd name="T29" fmla="*/ 345 h 444"/>
                  <a:gd name="T30" fmla="*/ 0 w 497"/>
                  <a:gd name="T31" fmla="*/ 443 h 444"/>
                  <a:gd name="T32" fmla="*/ 398 w 497"/>
                  <a:gd name="T33" fmla="*/ 443 h 444"/>
                  <a:gd name="T34" fmla="*/ 398 w 497"/>
                  <a:gd name="T35" fmla="*/ 399 h 444"/>
                  <a:gd name="T36" fmla="*/ 310 w 497"/>
                  <a:gd name="T37" fmla="*/ 336 h 444"/>
                  <a:gd name="T38" fmla="*/ 425 w 497"/>
                  <a:gd name="T39" fmla="*/ 195 h 444"/>
                  <a:gd name="T40" fmla="*/ 425 w 497"/>
                  <a:gd name="T41" fmla="*/ 195 h 444"/>
                  <a:gd name="T42" fmla="*/ 425 w 497"/>
                  <a:gd name="T43" fmla="*/ 124 h 444"/>
                  <a:gd name="T44" fmla="*/ 372 w 497"/>
                  <a:gd name="T45" fmla="*/ 124 h 444"/>
                  <a:gd name="T46" fmla="*/ 372 w 497"/>
                  <a:gd name="T47" fmla="*/ 195 h 444"/>
                  <a:gd name="T48" fmla="*/ 301 w 497"/>
                  <a:gd name="T49" fmla="*/ 195 h 444"/>
                  <a:gd name="T50" fmla="*/ 301 w 497"/>
                  <a:gd name="T51" fmla="*/ 248 h 444"/>
                  <a:gd name="T52" fmla="*/ 372 w 497"/>
                  <a:gd name="T53" fmla="*/ 248 h 444"/>
                  <a:gd name="T54" fmla="*/ 372 w 497"/>
                  <a:gd name="T55" fmla="*/ 319 h 444"/>
                  <a:gd name="T56" fmla="*/ 425 w 497"/>
                  <a:gd name="T57" fmla="*/ 319 h 444"/>
                  <a:gd name="T58" fmla="*/ 425 w 497"/>
                  <a:gd name="T59" fmla="*/ 248 h 444"/>
                  <a:gd name="T60" fmla="*/ 496 w 497"/>
                  <a:gd name="T61" fmla="*/ 248 h 444"/>
                  <a:gd name="T62" fmla="*/ 496 w 497"/>
                  <a:gd name="T63" fmla="*/ 195 h 444"/>
                  <a:gd name="T64" fmla="*/ 425 w 497"/>
                  <a:gd name="T65" fmla="*/ 195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97" h="444">
                    <a:moveTo>
                      <a:pt x="310" y="336"/>
                    </a:moveTo>
                    <a:lnTo>
                      <a:pt x="310" y="336"/>
                    </a:lnTo>
                    <a:cubicBezTo>
                      <a:pt x="248" y="310"/>
                      <a:pt x="221" y="292"/>
                      <a:pt x="221" y="257"/>
                    </a:cubicBezTo>
                    <a:cubicBezTo>
                      <a:pt x="221" y="230"/>
                      <a:pt x="239" y="239"/>
                      <a:pt x="248" y="195"/>
                    </a:cubicBezTo>
                    <a:cubicBezTo>
                      <a:pt x="257" y="177"/>
                      <a:pt x="274" y="195"/>
                      <a:pt x="274" y="151"/>
                    </a:cubicBezTo>
                    <a:cubicBezTo>
                      <a:pt x="274" y="133"/>
                      <a:pt x="266" y="133"/>
                      <a:pt x="266" y="133"/>
                    </a:cubicBezTo>
                    <a:cubicBezTo>
                      <a:pt x="266" y="133"/>
                      <a:pt x="274" y="106"/>
                      <a:pt x="274" y="89"/>
                    </a:cubicBezTo>
                    <a:cubicBezTo>
                      <a:pt x="274" y="62"/>
                      <a:pt x="257" y="0"/>
                      <a:pt x="177" y="0"/>
                    </a:cubicBezTo>
                    <a:cubicBezTo>
                      <a:pt x="88" y="0"/>
                      <a:pt x="70" y="62"/>
                      <a:pt x="70" y="89"/>
                    </a:cubicBezTo>
                    <a:cubicBezTo>
                      <a:pt x="70" y="106"/>
                      <a:pt x="79" y="133"/>
                      <a:pt x="79" y="133"/>
                    </a:cubicBezTo>
                    <a:cubicBezTo>
                      <a:pt x="79" y="133"/>
                      <a:pt x="70" y="133"/>
                      <a:pt x="70" y="151"/>
                    </a:cubicBezTo>
                    <a:cubicBezTo>
                      <a:pt x="70" y="195"/>
                      <a:pt x="88" y="177"/>
                      <a:pt x="97" y="195"/>
                    </a:cubicBezTo>
                    <a:cubicBezTo>
                      <a:pt x="106" y="239"/>
                      <a:pt x="123" y="230"/>
                      <a:pt x="123" y="257"/>
                    </a:cubicBezTo>
                    <a:cubicBezTo>
                      <a:pt x="123" y="292"/>
                      <a:pt x="97" y="310"/>
                      <a:pt x="35" y="336"/>
                    </a:cubicBezTo>
                    <a:cubicBezTo>
                      <a:pt x="35" y="336"/>
                      <a:pt x="17" y="336"/>
                      <a:pt x="0" y="345"/>
                    </a:cubicBezTo>
                    <a:cubicBezTo>
                      <a:pt x="0" y="443"/>
                      <a:pt x="0" y="443"/>
                      <a:pt x="0" y="443"/>
                    </a:cubicBezTo>
                    <a:cubicBezTo>
                      <a:pt x="398" y="443"/>
                      <a:pt x="398" y="443"/>
                      <a:pt x="398" y="443"/>
                    </a:cubicBezTo>
                    <a:cubicBezTo>
                      <a:pt x="398" y="443"/>
                      <a:pt x="398" y="408"/>
                      <a:pt x="398" y="399"/>
                    </a:cubicBezTo>
                    <a:cubicBezTo>
                      <a:pt x="398" y="381"/>
                      <a:pt x="372" y="354"/>
                      <a:pt x="310" y="336"/>
                    </a:cubicBezTo>
                    <a:close/>
                    <a:moveTo>
                      <a:pt x="425" y="195"/>
                    </a:moveTo>
                    <a:lnTo>
                      <a:pt x="425" y="195"/>
                    </a:lnTo>
                    <a:cubicBezTo>
                      <a:pt x="425" y="124"/>
                      <a:pt x="425" y="124"/>
                      <a:pt x="425" y="124"/>
                    </a:cubicBezTo>
                    <a:cubicBezTo>
                      <a:pt x="372" y="124"/>
                      <a:pt x="372" y="124"/>
                      <a:pt x="372" y="124"/>
                    </a:cubicBezTo>
                    <a:cubicBezTo>
                      <a:pt x="372" y="195"/>
                      <a:pt x="372" y="195"/>
                      <a:pt x="372" y="195"/>
                    </a:cubicBezTo>
                    <a:cubicBezTo>
                      <a:pt x="301" y="195"/>
                      <a:pt x="301" y="195"/>
                      <a:pt x="301" y="195"/>
                    </a:cubicBezTo>
                    <a:cubicBezTo>
                      <a:pt x="301" y="248"/>
                      <a:pt x="301" y="248"/>
                      <a:pt x="301" y="248"/>
                    </a:cubicBezTo>
                    <a:cubicBezTo>
                      <a:pt x="372" y="248"/>
                      <a:pt x="372" y="248"/>
                      <a:pt x="372" y="248"/>
                    </a:cubicBezTo>
                    <a:cubicBezTo>
                      <a:pt x="372" y="319"/>
                      <a:pt x="372" y="319"/>
                      <a:pt x="372" y="319"/>
                    </a:cubicBezTo>
                    <a:cubicBezTo>
                      <a:pt x="425" y="319"/>
                      <a:pt x="425" y="319"/>
                      <a:pt x="425" y="319"/>
                    </a:cubicBezTo>
                    <a:cubicBezTo>
                      <a:pt x="425" y="248"/>
                      <a:pt x="425" y="248"/>
                      <a:pt x="425" y="248"/>
                    </a:cubicBezTo>
                    <a:cubicBezTo>
                      <a:pt x="496" y="248"/>
                      <a:pt x="496" y="248"/>
                      <a:pt x="496" y="248"/>
                    </a:cubicBezTo>
                    <a:cubicBezTo>
                      <a:pt x="496" y="195"/>
                      <a:pt x="496" y="195"/>
                      <a:pt x="496" y="195"/>
                    </a:cubicBezTo>
                    <a:lnTo>
                      <a:pt x="425" y="195"/>
                    </a:lnTo>
                    <a:close/>
                  </a:path>
                </a:pathLst>
              </a:custGeom>
              <a:solidFill>
                <a:srgbClr val="193768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7226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BD4445B-8362-F04D-BCEB-32058CB5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09" y="406690"/>
            <a:ext cx="11374582" cy="715530"/>
          </a:xfrm>
        </p:spPr>
        <p:txBody>
          <a:bodyPr>
            <a:normAutofit/>
          </a:bodyPr>
          <a:lstStyle/>
          <a:p>
            <a:r>
              <a:rPr lang="es-GT" sz="2400" b="1" dirty="0">
                <a:solidFill>
                  <a:srgbClr val="003353"/>
                </a:solidFill>
                <a:latin typeface="Montserrat" pitchFamily="2" charset="77"/>
              </a:rPr>
              <a:t>DIÁLOGO Y PARTICIPACIÓN COMUNITARIA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D764665-8E4C-A44B-9BD6-5D0B7607C2FC}"/>
              </a:ext>
            </a:extLst>
          </p:cNvPr>
          <p:cNvSpPr txBox="1">
            <a:spLocks/>
          </p:cNvSpPr>
          <p:nvPr/>
        </p:nvSpPr>
        <p:spPr>
          <a:xfrm>
            <a:off x="408709" y="764455"/>
            <a:ext cx="11374582" cy="71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GT" sz="1600" dirty="0">
                <a:solidFill>
                  <a:srgbClr val="00568B"/>
                </a:solidFill>
                <a:latin typeface="Montserrat Medium" pitchFamily="2" charset="77"/>
              </a:rPr>
              <a:t>LOGROS OBTENIDOS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-102550" y="2055663"/>
            <a:ext cx="11964112" cy="3889759"/>
            <a:chOff x="0" y="1588093"/>
            <a:chExt cx="11964112" cy="4315626"/>
          </a:xfrm>
        </p:grpSpPr>
        <p:sp>
          <p:nvSpPr>
            <p:cNvPr id="2" name="Rectángulo 1"/>
            <p:cNvSpPr/>
            <p:nvPr/>
          </p:nvSpPr>
          <p:spPr>
            <a:xfrm>
              <a:off x="0" y="1837750"/>
              <a:ext cx="3463978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s-ES" sz="2000" b="1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Proyecto Escobal</a:t>
              </a:r>
              <a:r>
                <a:rPr lang="es-ES" sz="2000" dirty="0" smtClean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: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 smtClean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Inicio </a:t>
              </a:r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de la fase de </a:t>
              </a:r>
              <a:r>
                <a:rPr lang="es-ES" sz="2000" dirty="0" err="1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preconsulta</a:t>
              </a:r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 y el estudio sociocultural del Pueblo Indígena Xinka.</a:t>
              </a:r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</p:txBody>
        </p:sp>
        <p:sp>
          <p:nvSpPr>
            <p:cNvPr id="3" name="Rectángulo 2"/>
            <p:cNvSpPr/>
            <p:nvPr/>
          </p:nvSpPr>
          <p:spPr>
            <a:xfrm>
              <a:off x="3466827" y="1837750"/>
              <a:ext cx="3990802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s-ES" sz="2000" b="1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Proyecto Extracción Minera Fénix: </a:t>
              </a:r>
              <a:endParaRPr lang="es-ES" sz="2000" b="1" dirty="0" smtClean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endParaRPr lang="es-ES" sz="2000" b="1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 smtClean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Proceso </a:t>
              </a:r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de identificación del pueblo indígena maya para desarrollar la </a:t>
              </a:r>
              <a:r>
                <a:rPr lang="es-ES" sz="2000" dirty="0" err="1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preconsulta</a:t>
              </a:r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 y consulta.</a:t>
              </a:r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7342408" y="1829608"/>
              <a:ext cx="4621704" cy="34778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s-ES" sz="2000" b="1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Proceso de consulta previa a Pueblos Indígenas Maya </a:t>
              </a:r>
              <a:r>
                <a:rPr lang="es-ES" sz="2000" b="1" dirty="0" err="1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Q’eqchí</a:t>
              </a:r>
              <a:r>
                <a:rPr lang="es-ES" sz="2000" b="1" dirty="0" smtClean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:</a:t>
              </a:r>
            </a:p>
            <a:p>
              <a:pPr lvl="1"/>
              <a:endParaRPr lang="es-ES" sz="2000" b="1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 smtClean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Se </a:t>
              </a:r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informó al Despacho Superior, como parte de las medidas para el otorgamiento de licencia de explotación y exploración de los proyectos Amanecer, Tres Juanes y </a:t>
              </a:r>
              <a:r>
                <a:rPr lang="es-ES" sz="2000" dirty="0" err="1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Ospin</a:t>
              </a:r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.</a:t>
              </a:r>
              <a:endParaRPr lang="es-GT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Conector recto 11"/>
            <p:cNvCxnSpPr/>
            <p:nvPr/>
          </p:nvCxnSpPr>
          <p:spPr>
            <a:xfrm>
              <a:off x="3546505" y="1588093"/>
              <a:ext cx="0" cy="4315626"/>
            </a:xfrm>
            <a:prstGeom prst="line">
              <a:avLst/>
            </a:prstGeom>
            <a:ln w="28575">
              <a:solidFill>
                <a:srgbClr val="0056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>
            <a:xfrm>
              <a:off x="7570150" y="1588093"/>
              <a:ext cx="0" cy="4315626"/>
            </a:xfrm>
            <a:prstGeom prst="line">
              <a:avLst/>
            </a:prstGeom>
            <a:ln w="28575">
              <a:solidFill>
                <a:srgbClr val="0056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73516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BD4445B-8362-F04D-BCEB-32058CB5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09" y="406690"/>
            <a:ext cx="11374582" cy="715530"/>
          </a:xfrm>
        </p:spPr>
        <p:txBody>
          <a:bodyPr>
            <a:normAutofit/>
          </a:bodyPr>
          <a:lstStyle/>
          <a:p>
            <a:r>
              <a:rPr lang="es-GT" sz="2400" b="1" dirty="0">
                <a:solidFill>
                  <a:srgbClr val="003353"/>
                </a:solidFill>
                <a:latin typeface="Montserrat" pitchFamily="2" charset="77"/>
              </a:rPr>
              <a:t>ABASTECIMIENTO, CALIDAD Y COMERCIALIZACIÓN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D764665-8E4C-A44B-9BD6-5D0B7607C2FC}"/>
              </a:ext>
            </a:extLst>
          </p:cNvPr>
          <p:cNvSpPr txBox="1">
            <a:spLocks/>
          </p:cNvSpPr>
          <p:nvPr/>
        </p:nvSpPr>
        <p:spPr>
          <a:xfrm>
            <a:off x="408709" y="764455"/>
            <a:ext cx="11374582" cy="71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600" dirty="0">
                <a:solidFill>
                  <a:srgbClr val="00568B"/>
                </a:solidFill>
                <a:latin typeface="Montserrat Medium" pitchFamily="2" charset="77"/>
              </a:rPr>
              <a:t>Á</a:t>
            </a:r>
            <a:r>
              <a:rPr lang="es-GT" sz="1600" dirty="0">
                <a:solidFill>
                  <a:srgbClr val="00568B"/>
                </a:solidFill>
                <a:latin typeface="Montserrat Medium" pitchFamily="2" charset="77"/>
              </a:rPr>
              <a:t>REA DE HIDROCARBUROS</a:t>
            </a:r>
          </a:p>
        </p:txBody>
      </p:sp>
      <p:grpSp>
        <p:nvGrpSpPr>
          <p:cNvPr id="24" name="Grupo 23"/>
          <p:cNvGrpSpPr/>
          <p:nvPr/>
        </p:nvGrpSpPr>
        <p:grpSpPr>
          <a:xfrm>
            <a:off x="2640727" y="1985229"/>
            <a:ext cx="6611548" cy="3494152"/>
            <a:chOff x="2152217" y="1677581"/>
            <a:chExt cx="6611548" cy="3494152"/>
          </a:xfrm>
        </p:grpSpPr>
        <p:cxnSp>
          <p:nvCxnSpPr>
            <p:cNvPr id="23" name="Conector recto 22"/>
            <p:cNvCxnSpPr>
              <a:stCxn id="8" idx="2"/>
              <a:endCxn id="10" idx="0"/>
            </p:cNvCxnSpPr>
            <p:nvPr/>
          </p:nvCxnSpPr>
          <p:spPr>
            <a:xfrm>
              <a:off x="5598138" y="2539144"/>
              <a:ext cx="2859" cy="2091057"/>
            </a:xfrm>
            <a:prstGeom prst="line">
              <a:avLst/>
            </a:prstGeom>
            <a:ln w="28575">
              <a:solidFill>
                <a:srgbClr val="0056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upo 12"/>
            <p:cNvGrpSpPr/>
            <p:nvPr/>
          </p:nvGrpSpPr>
          <p:grpSpPr>
            <a:xfrm>
              <a:off x="2152217" y="1677581"/>
              <a:ext cx="6473294" cy="861563"/>
              <a:chOff x="7268" y="1703218"/>
              <a:chExt cx="4316907" cy="861563"/>
            </a:xfrm>
          </p:grpSpPr>
          <p:sp>
            <p:nvSpPr>
              <p:cNvPr id="8" name="Rectángulo 7"/>
              <p:cNvSpPr/>
              <p:nvPr/>
            </p:nvSpPr>
            <p:spPr>
              <a:xfrm>
                <a:off x="286389" y="1703218"/>
                <a:ext cx="4037785" cy="86156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33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GT"/>
              </a:p>
            </p:txBody>
          </p:sp>
          <p:sp>
            <p:nvSpPr>
              <p:cNvPr id="2" name="Rectángulo 1"/>
              <p:cNvSpPr/>
              <p:nvPr/>
            </p:nvSpPr>
            <p:spPr>
              <a:xfrm>
                <a:off x="7268" y="1765345"/>
                <a:ext cx="4316907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 algn="ctr"/>
                <a:r>
                  <a:rPr lang="es-ES" sz="2000" dirty="0">
                    <a:solidFill>
                      <a:srgbClr val="003353"/>
                    </a:solidFill>
                    <a:latin typeface="Montserrat Medium" panose="00000600000000000000" pitchFamily="50" charset="0"/>
                    <a:cs typeface="Arial" panose="020B0604020202020204" pitchFamily="34" charset="0"/>
                  </a:rPr>
                  <a:t>21 inspecciones técnicas de actividades de exploración con sus respectivos informes.</a:t>
                </a:r>
                <a:endPara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" name="Grupo 11"/>
            <p:cNvGrpSpPr/>
            <p:nvPr/>
          </p:nvGrpSpPr>
          <p:grpSpPr>
            <a:xfrm>
              <a:off x="2305281" y="3108541"/>
              <a:ext cx="6320228" cy="956272"/>
              <a:chOff x="2228368" y="2818690"/>
              <a:chExt cx="6320228" cy="956272"/>
            </a:xfrm>
          </p:grpSpPr>
          <p:sp>
            <p:nvSpPr>
              <p:cNvPr id="9" name="Rectángulo 8"/>
              <p:cNvSpPr/>
              <p:nvPr/>
            </p:nvSpPr>
            <p:spPr>
              <a:xfrm>
                <a:off x="2493851" y="2818690"/>
                <a:ext cx="6054745" cy="95627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33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GT"/>
              </a:p>
            </p:txBody>
          </p:sp>
          <p:sp>
            <p:nvSpPr>
              <p:cNvPr id="3" name="Rectángulo 2"/>
              <p:cNvSpPr/>
              <p:nvPr/>
            </p:nvSpPr>
            <p:spPr>
              <a:xfrm>
                <a:off x="2228368" y="2912810"/>
                <a:ext cx="616716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 algn="ctr"/>
                <a:r>
                  <a:rPr lang="es-ES" sz="2000" dirty="0">
                    <a:solidFill>
                      <a:srgbClr val="003353"/>
                    </a:solidFill>
                    <a:latin typeface="Montserrat Medium" panose="00000600000000000000" pitchFamily="50" charset="0"/>
                    <a:cs typeface="Arial" panose="020B0604020202020204" pitchFamily="34" charset="0"/>
                  </a:rPr>
                  <a:t>37 inspecciones de operaciones de explotación de contratos petroleros.</a:t>
                </a:r>
                <a:endPara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" name="Grupo 10"/>
            <p:cNvGrpSpPr/>
            <p:nvPr/>
          </p:nvGrpSpPr>
          <p:grpSpPr>
            <a:xfrm>
              <a:off x="2152218" y="4630201"/>
              <a:ext cx="6611547" cy="541532"/>
              <a:chOff x="8666190" y="4452141"/>
              <a:chExt cx="2922824" cy="541532"/>
            </a:xfrm>
          </p:grpSpPr>
          <p:sp>
            <p:nvSpPr>
              <p:cNvPr id="7" name="Rectángulo 6"/>
              <p:cNvSpPr/>
              <p:nvPr/>
            </p:nvSpPr>
            <p:spPr>
              <a:xfrm>
                <a:off x="8666190" y="4497535"/>
                <a:ext cx="292282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 algn="ctr"/>
                <a:r>
                  <a:rPr lang="es-ES" sz="2000" dirty="0">
                    <a:solidFill>
                      <a:srgbClr val="003353"/>
                    </a:solidFill>
                    <a:latin typeface="Montserrat Medium" panose="00000600000000000000" pitchFamily="50" charset="0"/>
                    <a:cs typeface="Arial" panose="020B0604020202020204" pitchFamily="34" charset="0"/>
                  </a:rPr>
                  <a:t>285 inspecciones a estaciones de </a:t>
                </a:r>
                <a:r>
                  <a:rPr lang="es-ES" sz="2000" dirty="0" smtClean="0">
                    <a:solidFill>
                      <a:srgbClr val="003353"/>
                    </a:solidFill>
                    <a:latin typeface="Montserrat Medium" panose="00000600000000000000" pitchFamily="50" charset="0"/>
                    <a:cs typeface="Arial" panose="020B0604020202020204" pitchFamily="34" charset="0"/>
                  </a:rPr>
                  <a:t>servicio.</a:t>
                </a:r>
                <a:endPara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8853748" y="4452141"/>
                <a:ext cx="2674147" cy="541532"/>
              </a:xfrm>
              <a:prstGeom prst="rect">
                <a:avLst/>
              </a:prstGeom>
              <a:noFill/>
              <a:ln w="19050">
                <a:solidFill>
                  <a:srgbClr val="0033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GT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39883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BD4445B-8362-F04D-BCEB-32058CB5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09" y="406690"/>
            <a:ext cx="11374582" cy="715530"/>
          </a:xfrm>
        </p:spPr>
        <p:txBody>
          <a:bodyPr>
            <a:normAutofit/>
          </a:bodyPr>
          <a:lstStyle/>
          <a:p>
            <a:r>
              <a:rPr lang="es-GT" sz="2400" b="1" dirty="0">
                <a:solidFill>
                  <a:srgbClr val="003353"/>
                </a:solidFill>
                <a:latin typeface="Montserrat" pitchFamily="2" charset="77"/>
              </a:rPr>
              <a:t>ABASTECIMIENTO, CALIDAD Y COMERCIALIZACIÓN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D764665-8E4C-A44B-9BD6-5D0B7607C2FC}"/>
              </a:ext>
            </a:extLst>
          </p:cNvPr>
          <p:cNvSpPr txBox="1">
            <a:spLocks/>
          </p:cNvSpPr>
          <p:nvPr/>
        </p:nvSpPr>
        <p:spPr>
          <a:xfrm>
            <a:off x="408709" y="764455"/>
            <a:ext cx="11374582" cy="71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600" dirty="0">
                <a:solidFill>
                  <a:srgbClr val="00568B"/>
                </a:solidFill>
                <a:latin typeface="Montserrat Medium" pitchFamily="2" charset="77"/>
              </a:rPr>
              <a:t>Á</a:t>
            </a:r>
            <a:r>
              <a:rPr lang="es-GT" sz="1600" dirty="0">
                <a:solidFill>
                  <a:srgbClr val="00568B"/>
                </a:solidFill>
                <a:latin typeface="Montserrat Medium" pitchFamily="2" charset="77"/>
              </a:rPr>
              <a:t>REA DE HIDROCARBUROS</a:t>
            </a:r>
          </a:p>
        </p:txBody>
      </p:sp>
      <p:grpSp>
        <p:nvGrpSpPr>
          <p:cNvPr id="16" name="Grupo 15"/>
          <p:cNvGrpSpPr/>
          <p:nvPr/>
        </p:nvGrpSpPr>
        <p:grpSpPr>
          <a:xfrm>
            <a:off x="927238" y="1837750"/>
            <a:ext cx="10609585" cy="4093428"/>
            <a:chOff x="927238" y="1837750"/>
            <a:chExt cx="10609585" cy="4093428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EBCCC5BE-3C22-F14E-8136-B134B3A1C80E}"/>
                </a:ext>
              </a:extLst>
            </p:cNvPr>
            <p:cNvSpPr txBox="1"/>
            <p:nvPr/>
          </p:nvSpPr>
          <p:spPr>
            <a:xfrm>
              <a:off x="1145839" y="1837750"/>
              <a:ext cx="10390984" cy="4093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151 inspecciones a plantas y depósitos de almacenamiento y envasado de Gas Licuado de Petróleo y expendios de envasado en cilindros.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8 visitas a empresas que fabrican o importan cilindros 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109 inspecciones de la cantidad y calidad de los productos petroleros que se importan por la vía marítima.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54 supervisiones al comportamiento de precios de productos derivados del petróleo. </a:t>
              </a:r>
            </a:p>
            <a:p>
              <a:pPr lvl="1"/>
              <a:endParaRPr lang="es-ES" sz="2000" dirty="0">
                <a:solidFill>
                  <a:srgbClr val="003353"/>
                </a:solidFill>
                <a:latin typeface="Montserrat Medium" panose="00000600000000000000" pitchFamily="50" charset="0"/>
                <a:cs typeface="Arial" panose="020B0604020202020204" pitchFamily="34" charset="0"/>
              </a:endParaRPr>
            </a:p>
            <a:p>
              <a:pPr lvl="1"/>
              <a:r>
                <a:rPr lang="es-ES" sz="2000" dirty="0">
                  <a:solidFill>
                    <a:srgbClr val="003353"/>
                  </a:solidFill>
                  <a:latin typeface="Montserrat Medium" panose="00000600000000000000" pitchFamily="50" charset="0"/>
                  <a:cs typeface="Arial" panose="020B0604020202020204" pitchFamily="34" charset="0"/>
                </a:rPr>
                <a:t>176 inspecciones a la emisión de licencias de la cadena de comercialización de hidrocarburos.</a:t>
              </a:r>
            </a:p>
          </p:txBody>
        </p:sp>
        <p:grpSp>
          <p:nvGrpSpPr>
            <p:cNvPr id="15" name="Grupo 14"/>
            <p:cNvGrpSpPr/>
            <p:nvPr/>
          </p:nvGrpSpPr>
          <p:grpSpPr>
            <a:xfrm>
              <a:off x="927238" y="1837750"/>
              <a:ext cx="551588" cy="3930884"/>
              <a:chOff x="927238" y="1837750"/>
              <a:chExt cx="551588" cy="3930884"/>
            </a:xfrm>
          </p:grpSpPr>
          <p:pic>
            <p:nvPicPr>
              <p:cNvPr id="7" name="Imagen 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186" y="1837750"/>
                <a:ext cx="411692" cy="539628"/>
              </a:xfrm>
              <a:prstGeom prst="rect">
                <a:avLst/>
              </a:prstGeom>
            </p:spPr>
          </p:pic>
          <p:pic>
            <p:nvPicPr>
              <p:cNvPr id="9" name="Imagen 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186" y="5229006"/>
                <a:ext cx="411692" cy="539628"/>
              </a:xfrm>
              <a:prstGeom prst="rect">
                <a:avLst/>
              </a:prstGeom>
            </p:spPr>
          </p:pic>
          <p:pic>
            <p:nvPicPr>
              <p:cNvPr id="10" name="Imagen 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186" y="3443802"/>
                <a:ext cx="411692" cy="539628"/>
              </a:xfrm>
              <a:prstGeom prst="rect">
                <a:avLst/>
              </a:prstGeom>
            </p:spPr>
          </p:pic>
          <p:pic>
            <p:nvPicPr>
              <p:cNvPr id="2" name="Imagen 1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8122" y="2685757"/>
                <a:ext cx="549821" cy="492996"/>
              </a:xfrm>
              <a:prstGeom prst="rect">
                <a:avLst/>
              </a:prstGeom>
            </p:spPr>
          </p:pic>
          <p:pic>
            <p:nvPicPr>
              <p:cNvPr id="13" name="Imagen 12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7238" y="4379208"/>
                <a:ext cx="551588" cy="55158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133968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BD4445B-8362-F04D-BCEB-32058CB5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09" y="406690"/>
            <a:ext cx="11374582" cy="715530"/>
          </a:xfrm>
        </p:spPr>
        <p:txBody>
          <a:bodyPr>
            <a:normAutofit/>
          </a:bodyPr>
          <a:lstStyle/>
          <a:p>
            <a:r>
              <a:rPr lang="es-GT" sz="2400" b="1" dirty="0">
                <a:solidFill>
                  <a:srgbClr val="003353"/>
                </a:solidFill>
                <a:latin typeface="Montserrat" pitchFamily="2" charset="77"/>
              </a:rPr>
              <a:t>INDUSTRIA EXTRACTIVA TRANSPARENTE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D764665-8E4C-A44B-9BD6-5D0B7607C2FC}"/>
              </a:ext>
            </a:extLst>
          </p:cNvPr>
          <p:cNvSpPr txBox="1">
            <a:spLocks/>
          </p:cNvSpPr>
          <p:nvPr/>
        </p:nvSpPr>
        <p:spPr>
          <a:xfrm>
            <a:off x="408709" y="764455"/>
            <a:ext cx="11374582" cy="71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600" dirty="0">
                <a:solidFill>
                  <a:srgbClr val="00568B"/>
                </a:solidFill>
                <a:latin typeface="Montserrat Medium" pitchFamily="2" charset="77"/>
              </a:rPr>
              <a:t>Á</a:t>
            </a:r>
            <a:r>
              <a:rPr lang="es-GT" sz="1600" dirty="0">
                <a:solidFill>
                  <a:srgbClr val="00568B"/>
                </a:solidFill>
                <a:latin typeface="Montserrat Medium" pitchFamily="2" charset="77"/>
              </a:rPr>
              <a:t>REA DE MINERÍA</a:t>
            </a:r>
          </a:p>
        </p:txBody>
      </p:sp>
      <p:grpSp>
        <p:nvGrpSpPr>
          <p:cNvPr id="16" name="Grupo 15"/>
          <p:cNvGrpSpPr/>
          <p:nvPr/>
        </p:nvGrpSpPr>
        <p:grpSpPr>
          <a:xfrm>
            <a:off x="806852" y="2428141"/>
            <a:ext cx="10430868" cy="2503917"/>
            <a:chOff x="806852" y="2428141"/>
            <a:chExt cx="10430868" cy="2503917"/>
          </a:xfrm>
        </p:grpSpPr>
        <p:grpSp>
          <p:nvGrpSpPr>
            <p:cNvPr id="13" name="Grupo 12"/>
            <p:cNvGrpSpPr/>
            <p:nvPr/>
          </p:nvGrpSpPr>
          <p:grpSpPr>
            <a:xfrm>
              <a:off x="806852" y="2428141"/>
              <a:ext cx="4429582" cy="2503917"/>
              <a:chOff x="806852" y="2008262"/>
              <a:chExt cx="4429582" cy="2503917"/>
            </a:xfrm>
          </p:grpSpPr>
          <p:grpSp>
            <p:nvGrpSpPr>
              <p:cNvPr id="11" name="Grupo 10"/>
              <p:cNvGrpSpPr/>
              <p:nvPr/>
            </p:nvGrpSpPr>
            <p:grpSpPr>
              <a:xfrm>
                <a:off x="806852" y="2428141"/>
                <a:ext cx="4183892" cy="1429682"/>
                <a:chOff x="1088863" y="1713300"/>
                <a:chExt cx="4183892" cy="1429682"/>
              </a:xfrm>
            </p:grpSpPr>
            <p:sp>
              <p:nvSpPr>
                <p:cNvPr id="4" name="CuadroTexto 3">
                  <a:extLst>
                    <a:ext uri="{FF2B5EF4-FFF2-40B4-BE49-F238E27FC236}">
                      <a16:creationId xmlns:a16="http://schemas.microsoft.com/office/drawing/2014/main" id="{EBCCC5BE-3C22-F14E-8136-B134B3A1C80E}"/>
                    </a:ext>
                  </a:extLst>
                </p:cNvPr>
                <p:cNvSpPr txBox="1"/>
                <p:nvPr/>
              </p:nvSpPr>
              <p:spPr>
                <a:xfrm>
                  <a:off x="1088863" y="2435096"/>
                  <a:ext cx="418389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1" algn="ctr"/>
                  <a:r>
                    <a:rPr lang="es-ES" sz="2000" dirty="0">
                      <a:solidFill>
                        <a:srgbClr val="003353"/>
                      </a:solidFill>
                      <a:latin typeface="Montserrat Medium" panose="00000600000000000000" pitchFamily="50" charset="0"/>
                      <a:cs typeface="Arial" panose="020B0604020202020204" pitchFamily="34" charset="0"/>
                    </a:rPr>
                    <a:t>Se elaboró la Guía para Clasificación de la Minería</a:t>
                  </a:r>
                  <a:r>
                    <a:rPr lang="es-ES" sz="2000" dirty="0" smtClean="0">
                      <a:solidFill>
                        <a:srgbClr val="003353"/>
                      </a:solidFill>
                      <a:latin typeface="Montserrat Medium" panose="00000600000000000000" pitchFamily="50" charset="0"/>
                      <a:cs typeface="Arial" panose="020B0604020202020204" pitchFamily="34" charset="0"/>
                    </a:rPr>
                    <a:t>.</a:t>
                  </a:r>
                  <a:endParaRPr lang="es-ES" sz="2000" dirty="0">
                    <a:solidFill>
                      <a:srgbClr val="003353"/>
                    </a:solidFill>
                    <a:latin typeface="Montserrat Medium" panose="00000600000000000000" pitchFamily="50" charset="0"/>
                    <a:cs typeface="Arial" panose="020B0604020202020204" pitchFamily="34" charset="0"/>
                  </a:endParaRPr>
                </a:p>
              </p:txBody>
            </p:sp>
            <p:pic>
              <p:nvPicPr>
                <p:cNvPr id="8" name="Imagen 7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180809" y="1713300"/>
                  <a:ext cx="442916" cy="554073"/>
                </a:xfrm>
                <a:prstGeom prst="rect">
                  <a:avLst/>
                </a:prstGeom>
              </p:spPr>
            </p:pic>
          </p:grpSp>
          <p:sp>
            <p:nvSpPr>
              <p:cNvPr id="12" name="Rectángulo 11"/>
              <p:cNvSpPr/>
              <p:nvPr/>
            </p:nvSpPr>
            <p:spPr>
              <a:xfrm>
                <a:off x="1100269" y="2008262"/>
                <a:ext cx="4136165" cy="2503917"/>
              </a:xfrm>
              <a:prstGeom prst="rect">
                <a:avLst/>
              </a:prstGeom>
              <a:noFill/>
              <a:ln>
                <a:solidFill>
                  <a:srgbClr val="0033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GT"/>
              </a:p>
            </p:txBody>
          </p:sp>
        </p:grpSp>
        <p:grpSp>
          <p:nvGrpSpPr>
            <p:cNvPr id="14" name="Grupo 13"/>
            <p:cNvGrpSpPr/>
            <p:nvPr/>
          </p:nvGrpSpPr>
          <p:grpSpPr>
            <a:xfrm>
              <a:off x="5680104" y="2428141"/>
              <a:ext cx="5557616" cy="2503917"/>
              <a:chOff x="5680104" y="2008262"/>
              <a:chExt cx="5557616" cy="2503917"/>
            </a:xfrm>
          </p:grpSpPr>
          <p:grpSp>
            <p:nvGrpSpPr>
              <p:cNvPr id="10" name="Grupo 9"/>
              <p:cNvGrpSpPr/>
              <p:nvPr/>
            </p:nvGrpSpPr>
            <p:grpSpPr>
              <a:xfrm>
                <a:off x="5680104" y="2428140"/>
                <a:ext cx="5489249" cy="1731672"/>
                <a:chOff x="5064807" y="2871732"/>
                <a:chExt cx="5489249" cy="1731672"/>
              </a:xfrm>
            </p:grpSpPr>
            <p:pic>
              <p:nvPicPr>
                <p:cNvPr id="9" name="Imagen 8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98058" y="2871732"/>
                  <a:ext cx="442916" cy="554073"/>
                </a:xfrm>
                <a:prstGeom prst="rect">
                  <a:avLst/>
                </a:prstGeom>
              </p:spPr>
            </p:pic>
            <p:sp>
              <p:nvSpPr>
                <p:cNvPr id="7" name="Rectángulo 6"/>
                <p:cNvSpPr/>
                <p:nvPr/>
              </p:nvSpPr>
              <p:spPr>
                <a:xfrm>
                  <a:off x="5064807" y="3587741"/>
                  <a:ext cx="5489249" cy="101566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1" algn="ctr"/>
                  <a:r>
                    <a:rPr lang="es-ES" sz="2000" dirty="0">
                      <a:solidFill>
                        <a:srgbClr val="003353"/>
                      </a:solidFill>
                      <a:latin typeface="Montserrat Medium" panose="00000600000000000000" pitchFamily="50" charset="0"/>
                      <a:cs typeface="Arial" panose="020B0604020202020204" pitchFamily="34" charset="0"/>
                    </a:rPr>
                    <a:t>Se sigue con el proceso de definición y depuración de los lineamientos base de la Política </a:t>
                  </a:r>
                  <a:r>
                    <a:rPr lang="es-ES" sz="2000" dirty="0" smtClean="0">
                      <a:solidFill>
                        <a:srgbClr val="003353"/>
                      </a:solidFill>
                      <a:latin typeface="Montserrat Medium" panose="00000600000000000000" pitchFamily="50" charset="0"/>
                      <a:cs typeface="Arial" panose="020B0604020202020204" pitchFamily="34" charset="0"/>
                    </a:rPr>
                    <a:t>Minera.</a:t>
                  </a:r>
                  <a:endParaRPr lang="es-ES" sz="2000" dirty="0">
                    <a:solidFill>
                      <a:srgbClr val="003353"/>
                    </a:solidFill>
                    <a:latin typeface="Montserrat Medium" panose="00000600000000000000" pitchFamily="50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5" name="Rectángulo 14"/>
              <p:cNvSpPr/>
              <p:nvPr/>
            </p:nvSpPr>
            <p:spPr>
              <a:xfrm>
                <a:off x="6031907" y="2008262"/>
                <a:ext cx="5205813" cy="2503917"/>
              </a:xfrm>
              <a:prstGeom prst="rect">
                <a:avLst/>
              </a:prstGeom>
              <a:noFill/>
              <a:ln>
                <a:solidFill>
                  <a:srgbClr val="0033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GT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5318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652</Words>
  <Application>Microsoft Office PowerPoint</Application>
  <PresentationFormat>Panorámica</PresentationFormat>
  <Paragraphs>97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Montserrat</vt:lpstr>
      <vt:lpstr>Montserrat Black</vt:lpstr>
      <vt:lpstr>Montserrat Medium</vt:lpstr>
      <vt:lpstr>Tema de Office</vt:lpstr>
      <vt:lpstr>Presentación de PowerPoint</vt:lpstr>
      <vt:lpstr>EJECUCIÓN PRESUPUESTARIA</vt:lpstr>
      <vt:lpstr>AVANCES EN MATERIA DE ENERGÍA</vt:lpstr>
      <vt:lpstr>AVANCES EN MATERIA DE ENERGÍA</vt:lpstr>
      <vt:lpstr>DIÁLOGO Y PARTICIPACIÓN COMUNITARIA</vt:lpstr>
      <vt:lpstr>DIÁLOGO Y PARTICIPACIÓN COMUNITARIA</vt:lpstr>
      <vt:lpstr>ABASTECIMIENTO, CALIDAD Y COMERCIALIZACIÓN</vt:lpstr>
      <vt:lpstr>ABASTECIMIENTO, CALIDAD Y COMERCIALIZACIÓN</vt:lpstr>
      <vt:lpstr>INDUSTRIA EXTRACTIVA TRANSPARENTE</vt:lpstr>
      <vt:lpstr>INDUSTRIA EXTRACTIVA TRANSPARENTE</vt:lpstr>
      <vt:lpstr>SERVICIOS TÉCNICOS DE LABORATORIO</vt:lpstr>
      <vt:lpstr>PROGRAMA DE SEGURIDAD RADIOLÓGICA</vt:lpstr>
      <vt:lpstr>MUCHAS GRACIAS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Cinthya AnnalizeVillagrán</cp:lastModifiedBy>
  <cp:revision>41</cp:revision>
  <dcterms:created xsi:type="dcterms:W3CDTF">2021-05-04T19:30:50Z</dcterms:created>
  <dcterms:modified xsi:type="dcterms:W3CDTF">2021-09-20T21:36:53Z</dcterms:modified>
</cp:coreProperties>
</file>