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69" r:id="rId4"/>
    <p:sldId id="272" r:id="rId5"/>
    <p:sldId id="268" r:id="rId6"/>
    <p:sldId id="278" r:id="rId7"/>
    <p:sldId id="279" r:id="rId8"/>
    <p:sldId id="291" r:id="rId9"/>
    <p:sldId id="280" r:id="rId10"/>
    <p:sldId id="281" r:id="rId11"/>
    <p:sldId id="292" r:id="rId12"/>
    <p:sldId id="282" r:id="rId13"/>
    <p:sldId id="283" r:id="rId14"/>
    <p:sldId id="284" r:id="rId15"/>
    <p:sldId id="285" r:id="rId16"/>
    <p:sldId id="257" r:id="rId17"/>
    <p:sldId id="267" r:id="rId18"/>
    <p:sldId id="273" r:id="rId19"/>
    <p:sldId id="274" r:id="rId20"/>
    <p:sldId id="275" r:id="rId21"/>
    <p:sldId id="286" r:id="rId22"/>
    <p:sldId id="287" r:id="rId23"/>
    <p:sldId id="276" r:id="rId24"/>
    <p:sldId id="263" r:id="rId25"/>
    <p:sldId id="264" r:id="rId26"/>
    <p:sldId id="290" r:id="rId27"/>
    <p:sldId id="277" r:id="rId28"/>
    <p:sldId id="288" r:id="rId29"/>
    <p:sldId id="265" r:id="rId30"/>
    <p:sldId id="289" r:id="rId31"/>
    <p:sldId id="262" r:id="rId32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C"/>
    <a:srgbClr val="C0F3FF"/>
    <a:srgbClr val="265F91"/>
    <a:srgbClr val="FFCA4A"/>
    <a:srgbClr val="20539D"/>
    <a:srgbClr val="EFEFEF"/>
    <a:srgbClr val="002E91"/>
    <a:srgbClr val="103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59" d="100"/>
          <a:sy n="59" d="100"/>
        </p:scale>
        <p:origin x="8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FF7BE-4E72-154B-BC0E-7FFAE524BB6B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FACF3-879F-7843-929C-9206A0D7ACC7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37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79622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43871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12638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0951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42890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34189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25123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9740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10949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86656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19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5162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16310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30930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18188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2162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90770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95704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21766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03484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77937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524848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29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3147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16993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30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3321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59273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80890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37493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63476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04312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FACF3-879F-7843-929C-9206A0D7ACC7}" type="slidenum">
              <a:rPr lang="es-GT" smtClean="0"/>
              <a:t>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143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A0B55-AEC0-9BE2-4B0A-8CD148471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3C4C87-882E-F7C1-77BC-E174C7D8B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3BED06-66DC-1C97-22D5-9C44B8FC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1485CE-C39C-9AEA-8672-D2A73FE5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378D45-2C0B-782E-C9F9-F2C9F9E6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6274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02DC9-333D-709D-344D-1876CBBB9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567B98-2389-FD95-51B5-24D84DA54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B62571-D4CB-AA8A-FA6A-E121C04B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E8E875-C7C1-EB23-4408-85932299F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C3AFF6-3FFD-FD97-1382-66146393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02685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3C118F-5865-F9C1-8088-458447B8DC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9AFB02-EF9F-29EA-2103-2A41002D4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7453AD-B43C-EF3C-7BF7-08AA36E2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519F61-2DD2-C988-551C-E6538615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9109F8-23CD-5F96-383E-686A071E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551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5B887-7A07-1D14-9A1D-FF171C41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7F09F1-D789-368B-B69D-B5172743B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19DD49-DF70-8D7F-6CB4-33620CA1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AE07B0-BB2E-491B-BC66-E3C995E5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88E28E-C2AE-E393-BE5A-0A3B57C8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4333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9DA51-1C91-9034-04B9-3CA3140B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1AA208-6D2E-1BCA-8A47-77D25688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4FB0D-0E15-E83B-2CA0-BF7155EA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EC1C08-17B9-50E5-A670-3519B0EA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A5F2FB-832A-C3BA-2E6F-A298DDD2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4139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9EBB8-B8F5-C634-A297-48EFBED3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6D02D-9FA8-2255-181E-B3E68EAD7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7F715E-FA7E-049E-AB51-7376D1C1A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64A5B6-6306-94B8-3F2F-01CE1802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6448B4-1E29-05DB-730A-595DCD6A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1E0ADE-A914-C7C9-6262-43797E7F0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9332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5BD00-3F39-9E49-0EDB-8879A0B3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62EEFD-32E5-D16B-E10A-B4B0A7F8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4553F8-3DC9-958B-F087-04502C67D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F53CFE4-2862-7EC1-C843-AD345CA82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025975-F2B5-DF45-D34D-0658A9A41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4140D1-71F0-8A1B-1B40-04827D73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3DF0889-C922-5314-D2A9-35D93A7A7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4707845-09CE-E8A0-A277-F3CB4F31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3304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EC10F-DB4E-5333-83E2-B214396F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AD2A034-66DA-0807-B328-52D0C8E1C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0BD2D7-7F42-6300-EEAC-8975CE9C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64DA9C-B285-DD4C-BF1F-63335CCC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54993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324CDBC-C3C0-8062-28BE-7AD0B20E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C594BB-B7CD-5B72-DE1A-13957B301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D001A9-CD81-7E28-C377-2B4D43A5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73115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53F63-FDE9-70A0-5161-0B305601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FD2D5B-8397-D72E-38BE-A87328684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64E0FE-8E07-CB03-6667-16C06CB33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E13CB0-CC4F-8CD3-28F3-2F1C4CFE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69DBC3-B1B5-82E1-F86A-52E8CBC4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C0A5E1-C545-E1C7-242E-1E117743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2845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271D6-6ED9-A468-1BC0-E3B938F9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77FE2D-2E70-438C-0DF0-EB974AC89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A1E1FB-73A0-1F43-3713-3A36EFACB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B4E77B-CD14-8926-1CF3-CE450383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BCFC13-0540-BE0D-E6DC-84D0E63F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BE98B5-6BFE-9B8A-8926-A0E036CA6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9639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593E17-AA09-270B-D7DA-E615C420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20A1C-184E-40AC-DFF2-193B8252A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81E96D-6D04-2B55-312E-88A6CBCEC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08C3D-020A-7F47-81CB-131F2992A84C}" type="datetimeFigureOut">
              <a:rPr lang="es-GT" smtClean="0"/>
              <a:t>5/01/2023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F5B215-EE8D-187C-3A75-4C84E64FA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5D70B8-39A2-74DD-9DEF-62E76BC82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786D2-DB81-A449-B4DB-38FB3FA4035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8311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819E2A-F49D-6BEE-CE64-BCBECAAC2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155" y="6282160"/>
            <a:ext cx="3369690" cy="572848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5123447" y="6333255"/>
            <a:ext cx="1945106" cy="479279"/>
            <a:chOff x="5168678" y="6333255"/>
            <a:chExt cx="1945106" cy="47927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2E2631F-2677-BC8C-508E-04A825704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678" y="6333255"/>
              <a:ext cx="1206240" cy="479279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A02DEED-5AF0-FC69-F126-DD0CF0D4D33F}"/>
                </a:ext>
              </a:extLst>
            </p:cNvPr>
            <p:cNvSpPr txBox="1"/>
            <p:nvPr/>
          </p:nvSpPr>
          <p:spPr>
            <a:xfrm>
              <a:off x="6407970" y="6383918"/>
              <a:ext cx="705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600" b="1" dirty="0">
                  <a:solidFill>
                    <a:srgbClr val="10304B"/>
                  </a:solidFill>
                  <a:latin typeface="Montserrat SemiBold" pitchFamily="2" charset="77"/>
                </a:rPr>
                <a:t>MINISTERIO</a:t>
              </a:r>
            </a:p>
            <a:p>
              <a:r>
                <a:rPr lang="es-MX" sz="600" b="1" dirty="0">
                  <a:solidFill>
                    <a:srgbClr val="10304B"/>
                  </a:solidFill>
                  <a:latin typeface="Montserrat SemiBold" pitchFamily="2" charset="77"/>
                </a:rPr>
                <a:t>DE ENERGÍA</a:t>
              </a:r>
            </a:p>
            <a:p>
              <a:r>
                <a:rPr lang="es-MX" sz="600" b="1" dirty="0">
                  <a:solidFill>
                    <a:srgbClr val="10304B"/>
                  </a:solidFill>
                  <a:latin typeface="Montserrat SemiBold" pitchFamily="2" charset="77"/>
                </a:rPr>
                <a:t>Y MINAS</a:t>
              </a:r>
              <a:endParaRPr lang="es-GT" sz="600" b="1" dirty="0">
                <a:solidFill>
                  <a:srgbClr val="10304B"/>
                </a:solidFill>
                <a:latin typeface="Montserrat SemiBol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82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8" y="923625"/>
            <a:ext cx="726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Ejecución presupuestaria 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Grupo de gasto 00: Servicios Personales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03F38A-FEF0-4D26-A741-9FD50C7985C1}"/>
              </a:ext>
            </a:extLst>
          </p:cNvPr>
          <p:cNvSpPr/>
          <p:nvPr/>
        </p:nvSpPr>
        <p:spPr>
          <a:xfrm>
            <a:off x="1045030" y="2627370"/>
            <a:ext cx="106952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La nómina de personal del MEM está distribuida de la siguiente manera:</a:t>
            </a:r>
          </a:p>
          <a:p>
            <a:pPr algn="just"/>
            <a:endParaRPr lang="es-ES" dirty="0">
              <a:solidFill>
                <a:srgbClr val="5B5652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Renglón 011 “Personal Permanente”:  296 servidores y funcionarios públicos.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Renglón 022 “Personal por Contrato”:  04 servidores con puesto directivos.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Renglón 029 “Otras remuneraciones de personal temporal”: 203 contratistas que presta servicios técnicos y profesionales de carácter temporal.</a:t>
            </a:r>
          </a:p>
          <a:p>
            <a:pPr algn="just"/>
            <a:endParaRPr lang="es-ES" dirty="0">
              <a:solidFill>
                <a:srgbClr val="5B5652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Total: </a:t>
            </a:r>
            <a:r>
              <a:rPr lang="es-ES" b="1" dirty="0">
                <a:solidFill>
                  <a:schemeClr val="accent1"/>
                </a:solidFill>
                <a:latin typeface="Montserrat" panose="00000500000000000000" pitchFamily="2" charset="0"/>
              </a:rPr>
              <a:t>503 personas</a:t>
            </a:r>
          </a:p>
          <a:p>
            <a:pPr algn="just"/>
            <a:endParaRPr lang="es-ES" dirty="0">
              <a:solidFill>
                <a:srgbClr val="5B565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2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8" y="923625"/>
            <a:ext cx="726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Ejecución presupuestaria 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Grupo de gasto 00: Servicios Personales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03F38A-FEF0-4D26-A741-9FD50C7985C1}"/>
              </a:ext>
            </a:extLst>
          </p:cNvPr>
          <p:cNvSpPr/>
          <p:nvPr/>
        </p:nvSpPr>
        <p:spPr>
          <a:xfrm>
            <a:off x="7826828" y="2196443"/>
            <a:ext cx="39787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solidFill>
                <a:srgbClr val="5B5652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sz="1600" dirty="0">
                <a:solidFill>
                  <a:srgbClr val="5B5652"/>
                </a:solidFill>
                <a:latin typeface="Montserrat" panose="00000500000000000000" pitchFamily="2" charset="0"/>
              </a:rPr>
              <a:t>Presupuesto inicial asignado:</a:t>
            </a:r>
          </a:p>
          <a:p>
            <a:pPr algn="just"/>
            <a:r>
              <a:rPr lang="es-ES" sz="1600" b="1" dirty="0">
                <a:solidFill>
                  <a:schemeClr val="accent1"/>
                </a:solidFill>
                <a:latin typeface="Montserrat" panose="00000500000000000000" pitchFamily="2" charset="0"/>
              </a:rPr>
              <a:t>Q.60,947,294 </a:t>
            </a:r>
          </a:p>
          <a:p>
            <a:pPr algn="just"/>
            <a:endParaRPr lang="es-ES" sz="1600" b="1" dirty="0">
              <a:solidFill>
                <a:schemeClr val="accent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sz="1600" dirty="0">
                <a:solidFill>
                  <a:srgbClr val="5B5652"/>
                </a:solidFill>
                <a:latin typeface="Montserrat" panose="00000500000000000000" pitchFamily="2" charset="0"/>
              </a:rPr>
              <a:t>Ejecución presupuestaria: </a:t>
            </a:r>
          </a:p>
          <a:p>
            <a:pPr algn="just"/>
            <a:r>
              <a:rPr lang="es-ES" sz="1600" b="1" dirty="0">
                <a:solidFill>
                  <a:schemeClr val="accent1"/>
                </a:solidFill>
                <a:latin typeface="Montserrat" panose="00000500000000000000" pitchFamily="2" charset="0"/>
              </a:rPr>
              <a:t>Q.63,112,044</a:t>
            </a:r>
            <a:endParaRPr lang="es-ES" sz="1600" dirty="0">
              <a:solidFill>
                <a:srgbClr val="5B5652"/>
              </a:solidFill>
              <a:latin typeface="Montserrat" panose="00000500000000000000" pitchFamily="2" charset="0"/>
            </a:endParaRPr>
          </a:p>
          <a:p>
            <a:pPr algn="just"/>
            <a:endParaRPr lang="es-ES" sz="1600" dirty="0">
              <a:solidFill>
                <a:srgbClr val="5B5652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sz="1600" dirty="0">
                <a:solidFill>
                  <a:srgbClr val="5B5652"/>
                </a:solidFill>
                <a:latin typeface="Montserrat" panose="00000500000000000000" pitchFamily="2" charset="0"/>
              </a:rPr>
              <a:t>Porcentaje de eje</a:t>
            </a:r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cución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:</a:t>
            </a:r>
            <a:r>
              <a:rPr lang="es-ES" b="1" dirty="0">
                <a:solidFill>
                  <a:schemeClr val="accent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ES" b="1" dirty="0">
                <a:solidFill>
                  <a:schemeClr val="accent1"/>
                </a:solidFill>
                <a:latin typeface="Montserrat" panose="00000500000000000000" pitchFamily="2" charset="0"/>
              </a:rPr>
              <a:t>96% al cierre del ejercicio fiscal.</a:t>
            </a:r>
            <a:endParaRPr lang="es-GT" b="1" dirty="0">
              <a:solidFill>
                <a:schemeClr val="accent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2A5AC8-3D93-4E58-A5AF-268F88077F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61" t="34818" r="25803" b="31523"/>
          <a:stretch/>
        </p:blipFill>
        <p:spPr>
          <a:xfrm>
            <a:off x="845980" y="2259495"/>
            <a:ext cx="6980848" cy="290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7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8" y="923625"/>
            <a:ext cx="7264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Ejecución presupuestaria </a:t>
            </a:r>
          </a:p>
          <a:p>
            <a:r>
              <a:rPr lang="es-ES" sz="2000" b="1" dirty="0">
                <a:solidFill>
                  <a:srgbClr val="001E6C"/>
                </a:solidFill>
                <a:latin typeface="Montserrat ExtraBold" pitchFamily="2" charset="77"/>
              </a:rPr>
              <a:t>I</a:t>
            </a:r>
            <a:r>
              <a:rPr lang="es-GT" sz="2000" b="1" dirty="0" err="1">
                <a:solidFill>
                  <a:srgbClr val="001E6C"/>
                </a:solidFill>
                <a:latin typeface="Montserrat ExtraBold" pitchFamily="2" charset="77"/>
              </a:rPr>
              <a:t>nversión</a:t>
            </a:r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 general – Grupo de gasto 300: Propiedad, Planta, Equipos e Intangibles 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03F38A-FEF0-4D26-A741-9FD50C7985C1}"/>
              </a:ext>
            </a:extLst>
          </p:cNvPr>
          <p:cNvSpPr/>
          <p:nvPr/>
        </p:nvSpPr>
        <p:spPr>
          <a:xfrm>
            <a:off x="1175656" y="2635102"/>
            <a:ext cx="97318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Corresponde a la compra de equipos de oficina, equipo de cómputo, equipos técnicos especializados que son necesarios y útiles para llevar a cabo las actividades inherentes a los programas de apoyo y sustantivos de este Ministerio, vehículos para el desarrollo de comisiones al interior de la República en cumplimiento de las inspecciones, supervisiones y demás actividades relacionadas dentro del marco normativo de aplicación del Ministerio, permitiendo con ello cumplir con los objetivos y metas institucionales.</a:t>
            </a:r>
          </a:p>
          <a:p>
            <a:pPr algn="just"/>
            <a:endParaRPr lang="es-ES" dirty="0">
              <a:solidFill>
                <a:srgbClr val="5B565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6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1710291" y="923625"/>
            <a:ext cx="10481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Ejecución presupuestaria </a:t>
            </a:r>
          </a:p>
          <a:p>
            <a:r>
              <a:rPr lang="es-ES" sz="2000" b="1" dirty="0">
                <a:solidFill>
                  <a:srgbClr val="001E6C"/>
                </a:solidFill>
                <a:latin typeface="Montserrat ExtraBold" pitchFamily="2" charset="77"/>
              </a:rPr>
              <a:t>I</a:t>
            </a:r>
            <a:r>
              <a:rPr lang="es-GT" sz="2000" b="1" dirty="0" err="1">
                <a:solidFill>
                  <a:srgbClr val="001E6C"/>
                </a:solidFill>
                <a:latin typeface="Montserrat ExtraBold" pitchFamily="2" charset="77"/>
              </a:rPr>
              <a:t>nversión</a:t>
            </a:r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 general – Grupo de gasto 300: Propiedad, Planta, Equipos e Intangibles 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623207" y="970238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03F38A-FEF0-4D26-A741-9FD50C7985C1}"/>
              </a:ext>
            </a:extLst>
          </p:cNvPr>
          <p:cNvSpPr/>
          <p:nvPr/>
        </p:nvSpPr>
        <p:spPr>
          <a:xfrm>
            <a:off x="8455463" y="1914575"/>
            <a:ext cx="33879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solidFill>
                <a:srgbClr val="5B5652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Vigente: </a:t>
            </a:r>
          </a:p>
          <a:p>
            <a:pPr algn="just"/>
            <a:r>
              <a:rPr lang="es-ES" b="1" dirty="0">
                <a:solidFill>
                  <a:schemeClr val="accent1"/>
                </a:solidFill>
                <a:latin typeface="Montserrat" panose="00000500000000000000" pitchFamily="2" charset="0"/>
              </a:rPr>
              <a:t>Q5,971,093</a:t>
            </a:r>
          </a:p>
          <a:p>
            <a:pPr algn="just"/>
            <a:endParaRPr lang="es-ES" dirty="0">
              <a:solidFill>
                <a:srgbClr val="5B5652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Ejecución presupuestaria: </a:t>
            </a:r>
          </a:p>
          <a:p>
            <a:pPr algn="just"/>
            <a:r>
              <a:rPr lang="es-ES" b="1" dirty="0">
                <a:solidFill>
                  <a:schemeClr val="accent1"/>
                </a:solidFill>
                <a:latin typeface="Montserrat" panose="00000500000000000000" pitchFamily="2" charset="0"/>
              </a:rPr>
              <a:t>Q5,102,019</a:t>
            </a:r>
            <a:endParaRPr lang="es-ES" dirty="0">
              <a:solidFill>
                <a:srgbClr val="5B5652"/>
              </a:solidFill>
              <a:latin typeface="Montserrat" panose="00000500000000000000" pitchFamily="2" charset="0"/>
            </a:endParaRPr>
          </a:p>
          <a:p>
            <a:pPr algn="just"/>
            <a:endParaRPr lang="es-ES" dirty="0">
              <a:solidFill>
                <a:srgbClr val="5B5652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Saldo:</a:t>
            </a:r>
            <a:r>
              <a:rPr lang="es-ES" b="1" dirty="0">
                <a:solidFill>
                  <a:schemeClr val="accent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ES" b="1" dirty="0">
                <a:solidFill>
                  <a:schemeClr val="accent1"/>
                </a:solidFill>
                <a:latin typeface="Montserrat" panose="00000500000000000000" pitchFamily="2" charset="0"/>
              </a:rPr>
              <a:t>Q869,074</a:t>
            </a:r>
          </a:p>
          <a:p>
            <a:pPr algn="just"/>
            <a:endParaRPr lang="es-ES" b="1" dirty="0">
              <a:solidFill>
                <a:schemeClr val="accent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dirty="0">
                <a:latin typeface="Montserrat" panose="00000500000000000000" pitchFamily="2" charset="0"/>
              </a:rPr>
              <a:t>Porcentaje de ejecución: </a:t>
            </a:r>
          </a:p>
          <a:p>
            <a:pPr algn="just"/>
            <a:r>
              <a:rPr lang="es-ES" b="1" dirty="0">
                <a:solidFill>
                  <a:schemeClr val="accent1"/>
                </a:solidFill>
                <a:latin typeface="Montserrat" panose="00000500000000000000" pitchFamily="2" charset="0"/>
              </a:rPr>
              <a:t>85%</a:t>
            </a:r>
            <a:endParaRPr lang="es-GT" b="1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0BA80A-F9E7-46A8-8E49-AF4755B4D082}"/>
              </a:ext>
            </a:extLst>
          </p:cNvPr>
          <p:cNvSpPr txBox="1"/>
          <p:nvPr/>
        </p:nvSpPr>
        <p:spPr>
          <a:xfrm>
            <a:off x="934067" y="5450991"/>
            <a:ext cx="1032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ontserrat" panose="00000500000000000000" pitchFamily="2" charset="0"/>
              </a:rPr>
              <a:t>Este rubro representa el </a:t>
            </a:r>
            <a:r>
              <a:rPr lang="es-ES" sz="1400" b="1" dirty="0">
                <a:solidFill>
                  <a:schemeClr val="accent1"/>
                </a:solidFill>
                <a:latin typeface="Montserrat" panose="00000500000000000000" pitchFamily="2" charset="0"/>
              </a:rPr>
              <a:t>6% </a:t>
            </a:r>
            <a:r>
              <a:rPr lang="es-ES" sz="1400" dirty="0">
                <a:latin typeface="Montserrat" panose="00000500000000000000" pitchFamily="2" charset="0"/>
              </a:rPr>
              <a:t>del presupuesto inicial asignado (sin los incrementos orientados al otorgamiento de apoyos sociales temporales.</a:t>
            </a:r>
            <a:endParaRPr lang="es-GT" sz="1400" dirty="0">
              <a:latin typeface="Montserrat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DAD6AE-8CCE-4CD6-A392-E7292E384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64" t="18810" r="20446" b="35238"/>
          <a:stretch/>
        </p:blipFill>
        <p:spPr>
          <a:xfrm>
            <a:off x="2042558" y="2059384"/>
            <a:ext cx="6106885" cy="315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26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8" y="923625"/>
            <a:ext cx="9501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Fines específicos</a:t>
            </a:r>
          </a:p>
          <a:p>
            <a:r>
              <a:rPr lang="es-ES" sz="2000" b="1" dirty="0">
                <a:solidFill>
                  <a:srgbClr val="001E6C"/>
                </a:solidFill>
                <a:latin typeface="Montserrat ExtraBold" pitchFamily="2" charset="77"/>
              </a:rPr>
              <a:t>Destino del presupuesto: Descripción del presupuesto vigente, ejecutado y saldo por finalidad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0F56F4-9152-45D3-9F27-C361D9A98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18" t="31667" r="19643" b="32857"/>
          <a:stretch/>
        </p:blipFill>
        <p:spPr>
          <a:xfrm>
            <a:off x="1054342" y="2171700"/>
            <a:ext cx="10489958" cy="34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34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8" y="923625"/>
            <a:ext cx="8179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Ejecución presupuestaria</a:t>
            </a:r>
          </a:p>
          <a:p>
            <a:r>
              <a:rPr lang="es-ES" sz="2000" b="1" dirty="0">
                <a:solidFill>
                  <a:srgbClr val="001E6C"/>
                </a:solidFill>
                <a:latin typeface="Montserrat ExtraBold" pitchFamily="2" charset="77"/>
              </a:rPr>
              <a:t>Por finalidad al Tercer Cuatrimestre 2022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8186E2-206C-445B-9590-24A6D945B0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3" t="27917" r="20848" b="16667"/>
          <a:stretch/>
        </p:blipFill>
        <p:spPr>
          <a:xfrm>
            <a:off x="884464" y="1914575"/>
            <a:ext cx="7266216" cy="38004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3A1A349-2B82-46D4-AB2C-77C93F73394D}"/>
              </a:ext>
            </a:extLst>
          </p:cNvPr>
          <p:cNvSpPr txBox="1"/>
          <p:nvPr/>
        </p:nvSpPr>
        <p:spPr>
          <a:xfrm>
            <a:off x="7614556" y="3260524"/>
            <a:ext cx="4242486" cy="96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>
                <a:latin typeface="Montserrat" pitchFamily="2" charset="77"/>
              </a:rPr>
              <a:t>Porcentaje de ejecución: </a:t>
            </a:r>
          </a:p>
          <a:p>
            <a:pPr algn="ctr">
              <a:lnSpc>
                <a:spcPct val="150000"/>
              </a:lnSpc>
            </a:pPr>
            <a:r>
              <a:rPr lang="es-GT" sz="2000" b="1" dirty="0">
                <a:solidFill>
                  <a:schemeClr val="accent1"/>
                </a:solidFill>
                <a:latin typeface="Montserrat" pitchFamily="2" charset="77"/>
              </a:rPr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2130881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57146A67-C081-2534-FEB1-BC7819A31A7A}"/>
              </a:ext>
            </a:extLst>
          </p:cNvPr>
          <p:cNvSpPr txBox="1"/>
          <p:nvPr/>
        </p:nvSpPr>
        <p:spPr>
          <a:xfrm>
            <a:off x="2968834" y="2340750"/>
            <a:ext cx="7971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b="1" dirty="0">
                <a:solidFill>
                  <a:srgbClr val="FFC000"/>
                </a:solidFill>
                <a:latin typeface="Montserrat" pitchFamily="2" charset="77"/>
              </a:rPr>
              <a:t>RESULTADOS ESPECÍFICOS</a:t>
            </a:r>
          </a:p>
          <a:p>
            <a:r>
              <a:rPr lang="es-ES" sz="4000" b="1" dirty="0">
                <a:solidFill>
                  <a:schemeClr val="bg1"/>
                </a:solidFill>
                <a:latin typeface="Montserrat" pitchFamily="2" charset="77"/>
              </a:rPr>
              <a:t>PRINCIPALES AVANCES Y RESULTADOS</a:t>
            </a:r>
            <a:endParaRPr lang="es-GT" sz="40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976185" y="2461468"/>
            <a:ext cx="1768846" cy="1768846"/>
          </a:xfrm>
          <a:prstGeom prst="ellipse">
            <a:avLst/>
          </a:prstGeom>
          <a:solidFill>
            <a:srgbClr val="C0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solidFill>
                  <a:srgbClr val="001E6C"/>
                </a:solidFill>
                <a:latin typeface="Montserrat ExtraBold" pitchFamily="2" charset="77"/>
              </a:rPr>
              <a:t>2</a:t>
            </a:r>
            <a:endParaRPr lang="es-GT" sz="54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4004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1951489" y="1076107"/>
            <a:ext cx="478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Resultados específicos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" pitchFamily="2" charset="77"/>
              </a:rPr>
              <a:t>Principales avances y resultados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884464" y="2900323"/>
            <a:ext cx="5516336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El MEM trabajó la propuesta del “Reglamento de la Ley de Incentivos para Movilidad Eléctrica”, en cumplimiento a la “Ley de Incentivos para Movilidad Eléctrica”, Decreto número 40-2022, impulsado por el Organismo. Ejecutivo.</a:t>
            </a:r>
            <a:endParaRPr lang="es-GT" sz="1100" dirty="0"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DFDB85-8F6D-CC44-7271-0E53284AD93C}"/>
              </a:ext>
            </a:extLst>
          </p:cNvPr>
          <p:cNvSpPr txBox="1"/>
          <p:nvPr/>
        </p:nvSpPr>
        <p:spPr>
          <a:xfrm>
            <a:off x="884464" y="3969441"/>
            <a:ext cx="5516336" cy="133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La disposición busca normar los procedimientos necesarios para la aplicación de dicha Ley, relativos a la solicitud, análisis, validación, calificación y aprobación de los incentivos fiscales para motocicletas eléctricas, vehículos eléctricos, sistemas de transporte eléctricos así como repuestos, entre otros. </a:t>
            </a:r>
            <a:endParaRPr lang="es-GT" sz="1100" dirty="0">
              <a:latin typeface="Montserrat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Montserrat ExtraBold" pitchFamily="2" charset="77"/>
              </a:rPr>
              <a:t>2</a:t>
            </a:r>
            <a:endParaRPr lang="es-GT" sz="3600" b="1" dirty="0">
              <a:latin typeface="Montserrat ExtraBold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A4176B-05A7-4A1D-84F9-40008CDA6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60" r="26179"/>
          <a:stretch/>
        </p:blipFill>
        <p:spPr>
          <a:xfrm>
            <a:off x="7244453" y="562604"/>
            <a:ext cx="4063083" cy="534671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354B477-97FE-4691-AC52-C5299C8570FC}"/>
              </a:ext>
            </a:extLst>
          </p:cNvPr>
          <p:cNvSpPr/>
          <p:nvPr/>
        </p:nvSpPr>
        <p:spPr>
          <a:xfrm>
            <a:off x="884464" y="2348847"/>
            <a:ext cx="3605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400" b="1" dirty="0">
                <a:solidFill>
                  <a:schemeClr val="accent1"/>
                </a:solidFill>
                <a:latin typeface="Montserrat" panose="00000500000000000000" pitchFamily="2" charset="0"/>
              </a:rPr>
              <a:t>Impulso a la movilidad eléctrica </a:t>
            </a:r>
            <a:endParaRPr lang="es-GT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75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1943103" y="1076107"/>
            <a:ext cx="478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Resultados específicos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" pitchFamily="2" charset="77"/>
              </a:rPr>
              <a:t>Principales avances y resultados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884464" y="3055731"/>
            <a:ext cx="5516336" cy="2856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Se publicó el Acuerdo Ministerial Número 180-2022 que incluye como un recurso energético renovable el “Hidrógeno Verde”, adicionándolo dentro de las definiciones establecidas en el artículo 4 de la Ley de Incentivos para el Desarrollo de Proyectos de Energía Renovales. Como consecuencia, los proyectos de generación que utilicen hidrógeno verde podrán aplicar a los incentivos fiscales de la referida Ley.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Por medio de esta acción se aumenta la diversificación de la matriz energética de Guatemala con la finalidad de producir energía con menos emisiones contaminantes </a:t>
            </a:r>
            <a:r>
              <a:rPr lang="es-ES" sz="1100" b="1" dirty="0">
                <a:latin typeface="Montserrat" pitchFamily="2" charset="77"/>
              </a:rPr>
              <a:t>beneficiando la salud y economía de la población guatemalteca.</a:t>
            </a:r>
            <a:endParaRPr lang="es-GT" sz="1100" b="1" dirty="0">
              <a:latin typeface="Montserrat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Montserrat ExtraBold" pitchFamily="2" charset="77"/>
              </a:rPr>
              <a:t>2</a:t>
            </a:r>
            <a:endParaRPr lang="es-GT" sz="3600" b="1" dirty="0">
              <a:latin typeface="Montserrat ExtraBold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CE1457-A6AF-49E2-BB91-FC444A940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209" y="2166400"/>
            <a:ext cx="4324327" cy="273574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3EEFF04-C58F-488E-9466-4BF6FCAC0A4A}"/>
              </a:ext>
            </a:extLst>
          </p:cNvPr>
          <p:cNvSpPr/>
          <p:nvPr/>
        </p:nvSpPr>
        <p:spPr>
          <a:xfrm>
            <a:off x="884463" y="2166400"/>
            <a:ext cx="55163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400" b="1" dirty="0">
                <a:solidFill>
                  <a:schemeClr val="accent1"/>
                </a:solidFill>
                <a:latin typeface="Montserrat" panose="00000500000000000000" pitchFamily="2" charset="0"/>
              </a:rPr>
              <a:t>Incorporación del Hidrógeno Verde </a:t>
            </a:r>
            <a:r>
              <a:rPr lang="es-GT" sz="1400" dirty="0">
                <a:latin typeface="Montserrat" panose="00000500000000000000" pitchFamily="2" charset="0"/>
              </a:rPr>
              <a:t>a las definiciones de la Ley de Incentivos para el Desarrollo de  Proyectos de Energía Renovable.</a:t>
            </a:r>
          </a:p>
        </p:txBody>
      </p:sp>
    </p:spTree>
    <p:extLst>
      <p:ext uri="{BB962C8B-B14F-4D97-AF65-F5344CB8AC3E}">
        <p14:creationId xmlns:p14="http://schemas.microsoft.com/office/powerpoint/2010/main" val="2502309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1943103" y="1076107"/>
            <a:ext cx="478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Resultados específicos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" pitchFamily="2" charset="77"/>
              </a:rPr>
              <a:t>Principales avances y resultados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884463" y="3608503"/>
            <a:ext cx="5483680" cy="184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El apoyo social temporal a los consumidores de Gas Licuado de Petróleo, mejor conocido como gas propano, aplica para los productos envasados en cilindros de 10, 20, 25 y 35 libras, con base al Decreto 17-2022 y sus reformas y el Decreto 45-2022.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Durante el tercer cuatrimestre se han brindado 4 de 12 aportes (100% de avance en meta física acumulada). </a:t>
            </a:r>
            <a:endParaRPr lang="es-GT" sz="1100" dirty="0">
              <a:latin typeface="Montserrat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Montserrat ExtraBold" pitchFamily="2" charset="77"/>
              </a:rPr>
              <a:t>2</a:t>
            </a:r>
            <a:endParaRPr lang="es-GT" sz="3600" b="1" dirty="0">
              <a:latin typeface="Montserrat ExtraBold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AA1B044-E76C-49BD-B28E-42F1BD02A1EA}"/>
              </a:ext>
            </a:extLst>
          </p:cNvPr>
          <p:cNvSpPr/>
          <p:nvPr/>
        </p:nvSpPr>
        <p:spPr>
          <a:xfrm>
            <a:off x="884462" y="2166400"/>
            <a:ext cx="9715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400" b="1" dirty="0">
                <a:solidFill>
                  <a:schemeClr val="accent1"/>
                </a:solidFill>
                <a:latin typeface="Montserrat" panose="00000500000000000000" pitchFamily="2" charset="0"/>
              </a:rPr>
              <a:t>Apoyo Social Temporal a los Consumidores de Gas Propano</a:t>
            </a:r>
          </a:p>
          <a:p>
            <a:endParaRPr lang="es-GT" sz="1400" b="1" dirty="0">
              <a:solidFill>
                <a:schemeClr val="accent1"/>
              </a:solidFill>
              <a:latin typeface="Montserrat" panose="00000500000000000000" pitchFamily="2" charset="0"/>
            </a:endParaRPr>
          </a:p>
          <a:p>
            <a:r>
              <a:rPr lang="es-ES" sz="1100" dirty="0">
                <a:latin typeface="Montserrat" panose="00000500000000000000" pitchFamily="2" charset="0"/>
              </a:rPr>
              <a:t>Beneficiarios: </a:t>
            </a:r>
            <a:r>
              <a:rPr lang="es-ES" sz="1100" b="1" dirty="0">
                <a:solidFill>
                  <a:schemeClr val="accent1"/>
                </a:solidFill>
                <a:latin typeface="Montserrat" panose="00000500000000000000" pitchFamily="2" charset="0"/>
              </a:rPr>
              <a:t>1.800,00 hogares </a:t>
            </a:r>
          </a:p>
          <a:p>
            <a:endParaRPr lang="es-ES" sz="1100" dirty="0">
              <a:latin typeface="Montserrat" panose="00000500000000000000" pitchFamily="2" charset="0"/>
            </a:endParaRPr>
          </a:p>
          <a:p>
            <a:r>
              <a:rPr lang="es-ES" sz="1100" dirty="0">
                <a:latin typeface="Montserrat" panose="00000500000000000000" pitchFamily="2" charset="0"/>
              </a:rPr>
              <a:t>Inversión: </a:t>
            </a:r>
            <a:r>
              <a:rPr lang="es-GT" sz="1100" b="1" dirty="0">
                <a:solidFill>
                  <a:schemeClr val="accent1"/>
                </a:solidFill>
                <a:latin typeface="Montserrat" panose="00000500000000000000" pitchFamily="2" charset="0"/>
              </a:rPr>
              <a:t>Q441,190,112.21 </a:t>
            </a:r>
            <a:r>
              <a:rPr lang="es-GT" sz="1100" dirty="0">
                <a:latin typeface="Montserrat" panose="00000500000000000000" pitchFamily="2" charset="0"/>
              </a:rPr>
              <a:t>(92.76% </a:t>
            </a:r>
            <a:r>
              <a:rPr lang="es-ES" sz="1100" dirty="0">
                <a:latin typeface="Montserrat" pitchFamily="2" charset="77"/>
              </a:rPr>
              <a:t>del presupuesto vigente para este objetivo </a:t>
            </a:r>
          </a:p>
          <a:p>
            <a:r>
              <a:rPr lang="es-ES" sz="1100" dirty="0">
                <a:latin typeface="Montserrat" pitchFamily="2" charset="77"/>
              </a:rPr>
              <a:t>durante 2022) </a:t>
            </a:r>
            <a:endParaRPr lang="es-GT" sz="1100" dirty="0">
              <a:latin typeface="Montserrat" panose="00000500000000000000" pitchFamily="2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D295614-8D7B-4A52-9F5C-3779ADA2E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49" r="12189"/>
          <a:stretch/>
        </p:blipFill>
        <p:spPr>
          <a:xfrm>
            <a:off x="7417542" y="723804"/>
            <a:ext cx="3801218" cy="516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9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884464" y="923625"/>
            <a:ext cx="3735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Principales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" pitchFamily="2" charset="77"/>
              </a:rPr>
              <a:t>Funciones del MEM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867988" y="2095750"/>
            <a:ext cx="4994240" cy="133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Estudiar y fomentar el uso de fuentes nuevas y renovables de energía, promover su aprovechamiento racional y estimular el desarrollo y aprovechamiento racional de energía en sus diferentes formas y tipos, procurando una política nacional que tienda a lograr la autosuficiencia energética del país.</a:t>
            </a:r>
            <a:endParaRPr lang="es-GT" sz="1100" dirty="0"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DFDB85-8F6D-CC44-7271-0E53284AD93C}"/>
              </a:ext>
            </a:extLst>
          </p:cNvPr>
          <p:cNvSpPr txBox="1"/>
          <p:nvPr/>
        </p:nvSpPr>
        <p:spPr>
          <a:xfrm>
            <a:off x="884464" y="3585462"/>
            <a:ext cx="4994240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Coordinar las acciones necesarias para mantener un adecuado y eficiente suministro de petróleo, productos petroleros y gas natural de acuerdo a la demanda del país, y conforme a la ley de la materia.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E6FD51-5573-DBFB-B0F0-A14897DA0FC4}"/>
              </a:ext>
            </a:extLst>
          </p:cNvPr>
          <p:cNvSpPr txBox="1"/>
          <p:nvPr/>
        </p:nvSpPr>
        <p:spPr>
          <a:xfrm>
            <a:off x="884464" y="4579225"/>
            <a:ext cx="4994240" cy="133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Cumplir y hacer cumplir la legislación relacionada con el reconocimiento superficial, exploración, explotación, transporte y transformación de hidrocarburos; la compraventa o cualquier tipo de comercialización de petróleo crudo o reconstituido, gas natural y otros derivados, así como los derivados de los mismos.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F016888-31B0-6BD7-6BC2-F6A83F7A01D2}"/>
              </a:ext>
            </a:extLst>
          </p:cNvPr>
          <p:cNvSpPr txBox="1"/>
          <p:nvPr/>
        </p:nvSpPr>
        <p:spPr>
          <a:xfrm>
            <a:off x="6096000" y="2095750"/>
            <a:ext cx="4994240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Formular la política, proponer la regulación respectiva y supervisar el sistema de exploración, explotación y comercialización de hidrocarburos y minerales.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2B62408-B1A9-47AA-A300-F098A23052FF}"/>
              </a:ext>
            </a:extLst>
          </p:cNvPr>
          <p:cNvSpPr/>
          <p:nvPr/>
        </p:nvSpPr>
        <p:spPr>
          <a:xfrm>
            <a:off x="6096000" y="3128918"/>
            <a:ext cx="49942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100" dirty="0">
                <a:latin typeface="Montserrat" panose="00000500000000000000" pitchFamily="2" charset="0"/>
              </a:rPr>
              <a:t>Cumplir las normas y especificaciones ambientales que en materia de recursos no renovables establezca el Ministerio de Ambiente y Recursos Naturales.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AD49B9-FC7A-42B2-B896-C2851E26AECF}"/>
              </a:ext>
            </a:extLst>
          </p:cNvPr>
          <p:cNvSpPr/>
          <p:nvPr/>
        </p:nvSpPr>
        <p:spPr>
          <a:xfrm>
            <a:off x="6096000" y="3949216"/>
            <a:ext cx="49942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100" dirty="0">
                <a:latin typeface="Montserrat" panose="00000500000000000000" pitchFamily="2" charset="0"/>
              </a:rPr>
              <a:t>Emitir opinión en el ámbito de su competencia sobre políticas o proyectos de otras instituciones públicas que incidan en el desarrollo energético del país.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ECF1732-E15F-4F8A-87C6-07BF05348058}"/>
              </a:ext>
            </a:extLst>
          </p:cNvPr>
          <p:cNvSpPr/>
          <p:nvPr/>
        </p:nvSpPr>
        <p:spPr>
          <a:xfrm>
            <a:off x="6096000" y="4769514"/>
            <a:ext cx="50987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Montserrat" panose="00000500000000000000" pitchFamily="2" charset="0"/>
              </a:rPr>
              <a:t>Ejercer las funciones normativas y de control y supervisión en materia de energía eléctrica que le asignen las leyes.</a:t>
            </a:r>
          </a:p>
        </p:txBody>
      </p:sp>
    </p:spTree>
    <p:extLst>
      <p:ext uri="{BB962C8B-B14F-4D97-AF65-F5344CB8AC3E}">
        <p14:creationId xmlns:p14="http://schemas.microsoft.com/office/powerpoint/2010/main" val="1622892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1943103" y="1076107"/>
            <a:ext cx="478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Resultados específicos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" pitchFamily="2" charset="77"/>
              </a:rPr>
              <a:t>Principales avances y resultados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973239" y="3687090"/>
            <a:ext cx="6572780" cy="209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Aplicación del apoyo por galón de combustible: 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Decreto 20-2022: Diésel Q.5.00 / Gasolina Regular Q.2.50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Decreto 28-2022: Diésel Q.7.00 / Gasolina Regular Q.5.00 / Gasolina Superior Q. 5.00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Decreto 42- 2022: Diésel Q.5.00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Durante el tercer cuatrimestre del año, se ejecutó 2 de 7 aportes (100 % de avance en meta física acumulada). </a:t>
            </a:r>
            <a:endParaRPr lang="es-GT" sz="1100" dirty="0">
              <a:latin typeface="Montserrat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Montserrat ExtraBold" pitchFamily="2" charset="77"/>
              </a:rPr>
              <a:t>2</a:t>
            </a:r>
            <a:endParaRPr lang="es-GT" sz="3600" b="1" dirty="0">
              <a:latin typeface="Montserrat ExtraBold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0745F42-A2CD-4440-92A2-5261568EAF4D}"/>
              </a:ext>
            </a:extLst>
          </p:cNvPr>
          <p:cNvSpPr/>
          <p:nvPr/>
        </p:nvSpPr>
        <p:spPr>
          <a:xfrm>
            <a:off x="884462" y="2166400"/>
            <a:ext cx="9715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400" b="1" dirty="0">
                <a:solidFill>
                  <a:schemeClr val="accent1"/>
                </a:solidFill>
                <a:latin typeface="Montserrat" panose="00000500000000000000" pitchFamily="2" charset="0"/>
              </a:rPr>
              <a:t>Apoyo Social Temporal a los Consumidores de Diésel y Gasolina</a:t>
            </a:r>
          </a:p>
          <a:p>
            <a:endParaRPr lang="es-GT" sz="1400" b="1" dirty="0">
              <a:solidFill>
                <a:schemeClr val="accent1"/>
              </a:solidFill>
              <a:latin typeface="Montserrat" panose="00000500000000000000" pitchFamily="2" charset="0"/>
            </a:endParaRPr>
          </a:p>
          <a:p>
            <a:r>
              <a:rPr lang="es-ES" sz="1100" dirty="0">
                <a:latin typeface="Montserrat" panose="00000500000000000000" pitchFamily="2" charset="0"/>
              </a:rPr>
              <a:t>Beneficiarios: </a:t>
            </a:r>
            <a:r>
              <a:rPr lang="es-ES" sz="1100" b="1" dirty="0">
                <a:solidFill>
                  <a:schemeClr val="accent1"/>
                </a:solidFill>
                <a:latin typeface="Montserrat" panose="00000500000000000000" pitchFamily="2" charset="0"/>
              </a:rPr>
              <a:t>Diesel: Toda la población (uso directo o indirecto).</a:t>
            </a:r>
          </a:p>
          <a:p>
            <a:r>
              <a:rPr lang="es-ES" sz="1100" dirty="0">
                <a:latin typeface="Montserrat" panose="00000500000000000000" pitchFamily="2" charset="0"/>
              </a:rPr>
              <a:t>	</a:t>
            </a:r>
            <a:r>
              <a:rPr lang="es-ES" sz="1100" b="1" dirty="0">
                <a:solidFill>
                  <a:schemeClr val="accent1"/>
                </a:solidFill>
                <a:latin typeface="Montserrat" panose="00000500000000000000" pitchFamily="2" charset="0"/>
              </a:rPr>
              <a:t>  Gasolina: Más de 4.7millones de usuarios </a:t>
            </a:r>
          </a:p>
          <a:p>
            <a:endParaRPr lang="es-ES" sz="1100" dirty="0">
              <a:latin typeface="Montserrat" panose="00000500000000000000" pitchFamily="2" charset="0"/>
            </a:endParaRPr>
          </a:p>
          <a:p>
            <a:r>
              <a:rPr lang="es-ES" sz="1100" dirty="0">
                <a:latin typeface="Montserrat" panose="00000500000000000000" pitchFamily="2" charset="0"/>
              </a:rPr>
              <a:t>Inversión: </a:t>
            </a:r>
            <a:r>
              <a:rPr lang="es-ES" sz="1100" b="1" dirty="0">
                <a:solidFill>
                  <a:schemeClr val="accent1"/>
                </a:solidFill>
                <a:latin typeface="Montserrat" pitchFamily="2" charset="77"/>
              </a:rPr>
              <a:t>Q2,339,577,478.86</a:t>
            </a:r>
            <a:r>
              <a:rPr lang="es-ES" sz="1100" dirty="0">
                <a:latin typeface="Montserrat" pitchFamily="2" charset="77"/>
              </a:rPr>
              <a:t> (99.96% del presupuesto vigente para este objetivo durante 2022)</a:t>
            </a:r>
            <a:endParaRPr lang="es-GT" sz="1100" dirty="0">
              <a:latin typeface="Montserrat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10C6BE-5233-47DF-98F5-3AB1E1D97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29" r="25517"/>
          <a:stretch/>
        </p:blipFill>
        <p:spPr>
          <a:xfrm>
            <a:off x="7994654" y="824357"/>
            <a:ext cx="3224107" cy="495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40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1943103" y="1076107"/>
            <a:ext cx="478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Resultados específicos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" pitchFamily="2" charset="77"/>
              </a:rPr>
              <a:t>Principales avances y resultados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884464" y="4146012"/>
            <a:ext cx="10102924" cy="133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El Ministerio de Energía y Minas emitió el Acuerdo Ministerial número 221-2022 de fecha 02 de septiembre de 2022, el cual contiene los “Lineamientos para la Recepción de la Declaración Voluntaria de Información de Proyectos o Centrales Generadoras que se desarrollen en el País menores o iguales a 5 Megavatios.” A fin de crear a través de la Dirección General de Energía un registro y control de las cotas máximas y mínimas utilizadas por las centrales generadora menores o iguales a 5 megavatios cuya tecnología de generación es hidroeléctrica.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Montserrat ExtraBold" pitchFamily="2" charset="77"/>
              </a:rPr>
              <a:t>2</a:t>
            </a:r>
            <a:endParaRPr lang="es-GT" sz="3600" b="1" dirty="0">
              <a:latin typeface="Montserrat ExtraBold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0745F42-A2CD-4440-92A2-5261568EAF4D}"/>
              </a:ext>
            </a:extLst>
          </p:cNvPr>
          <p:cNvSpPr/>
          <p:nvPr/>
        </p:nvSpPr>
        <p:spPr>
          <a:xfrm>
            <a:off x="884462" y="2263538"/>
            <a:ext cx="971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accent1"/>
                </a:solidFill>
                <a:latin typeface="Montserrat" panose="00000500000000000000" pitchFamily="2" charset="0"/>
              </a:rPr>
              <a:t>Registro y control de las cotas máximas y mínimas utilizadas por las centrales generadora menores o iguales a 5 megavatios</a:t>
            </a:r>
            <a:endParaRPr lang="es-GT" sz="1600" dirty="0">
              <a:latin typeface="Montserrat" panose="00000500000000000000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547DD6A-8791-463B-97EF-0E04EC6A66F8}"/>
              </a:ext>
            </a:extLst>
          </p:cNvPr>
          <p:cNvSpPr/>
          <p:nvPr/>
        </p:nvSpPr>
        <p:spPr>
          <a:xfrm>
            <a:off x="884462" y="3066694"/>
            <a:ext cx="10725152" cy="70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400" dirty="0">
                <a:latin typeface="Montserrat" pitchFamily="2" charset="77"/>
              </a:rPr>
              <a:t>Beneficiarios: </a:t>
            </a:r>
            <a:r>
              <a:rPr lang="es-ES" sz="1400" b="1" dirty="0">
                <a:solidFill>
                  <a:schemeClr val="accent1"/>
                </a:solidFill>
                <a:latin typeface="Montserrat" pitchFamily="2" charset="77"/>
              </a:rPr>
              <a:t>personas individuales o jurídicas que desarrollen Proyectos o Centrales Generadoras Menores o iguales a cinco megavatios -5MW-</a:t>
            </a:r>
            <a:r>
              <a:rPr lang="es-ES" sz="1400" dirty="0">
                <a:latin typeface="Montserrat" pitchFamily="2" charset="77"/>
              </a:rPr>
              <a:t>. (Base de recursos renovables y no renovables.)</a:t>
            </a:r>
            <a:endParaRPr lang="es-GT" sz="1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01656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1943103" y="1076107"/>
            <a:ext cx="478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Resultados específicos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" pitchFamily="2" charset="77"/>
              </a:rPr>
              <a:t>Principales avances y resultados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910957" y="3216469"/>
            <a:ext cx="6572780" cy="184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Con el 89.76% de hogares con acceso a la energía eléctrica que se  reportan en este último cuatrimestre, nos aproximamos a la meta total que se debe alcanzar en el periodo 2020-2024 consistente en un 90%.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El Ministerio es el ente rector de tal temática, por imperio legal, y en esa calidad, trabaja en el impulso de la generación, transmisión y distribución de energía eléctrica, con énfasis en las áreas rurales más vulnerables, que es donde mayormente se carece de este servicio.</a:t>
            </a:r>
            <a:endParaRPr lang="es-GT" sz="1100" dirty="0">
              <a:latin typeface="Montserrat" pitchFamily="2" charset="77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Montserrat ExtraBold" pitchFamily="2" charset="77"/>
              </a:rPr>
              <a:t>2</a:t>
            </a:r>
            <a:endParaRPr lang="es-GT" sz="3600" b="1" dirty="0">
              <a:latin typeface="Montserrat ExtraBold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0745F42-A2CD-4440-92A2-5261568EAF4D}"/>
              </a:ext>
            </a:extLst>
          </p:cNvPr>
          <p:cNvSpPr/>
          <p:nvPr/>
        </p:nvSpPr>
        <p:spPr>
          <a:xfrm>
            <a:off x="884462" y="2346342"/>
            <a:ext cx="9715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accent1"/>
                </a:solidFill>
                <a:latin typeface="Montserrat" panose="00000500000000000000" pitchFamily="2" charset="0"/>
              </a:rPr>
              <a:t>89.76% de hogares con acceso a la energía eléctrica</a:t>
            </a:r>
            <a:endParaRPr lang="es-GT" sz="1100" dirty="0">
              <a:latin typeface="Montserrat" panose="000005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A0D43D-6371-448E-95DE-338CBCCD4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18" r="12478"/>
          <a:stretch/>
        </p:blipFill>
        <p:spPr>
          <a:xfrm>
            <a:off x="7786253" y="716044"/>
            <a:ext cx="3521283" cy="50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10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57146A67-C081-2534-FEB1-BC7819A31A7A}"/>
              </a:ext>
            </a:extLst>
          </p:cNvPr>
          <p:cNvSpPr txBox="1"/>
          <p:nvPr/>
        </p:nvSpPr>
        <p:spPr>
          <a:xfrm>
            <a:off x="2968834" y="2684171"/>
            <a:ext cx="79713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  <a:latin typeface="Montserrat" pitchFamily="2" charset="77"/>
              </a:rPr>
              <a:t>C</a:t>
            </a:r>
            <a:r>
              <a:rPr lang="es-GT" sz="4000" b="1" dirty="0">
                <a:solidFill>
                  <a:srgbClr val="FFC000"/>
                </a:solidFill>
                <a:latin typeface="Montserrat" pitchFamily="2" charset="77"/>
              </a:rPr>
              <a:t>ONSOLIDADO</a:t>
            </a:r>
          </a:p>
          <a:p>
            <a:r>
              <a:rPr lang="es-ES" sz="4000" b="1" dirty="0">
                <a:solidFill>
                  <a:schemeClr val="bg1"/>
                </a:solidFill>
                <a:latin typeface="Montserrat" pitchFamily="2" charset="77"/>
              </a:rPr>
              <a:t>LOGROS INSTITUCIONALES</a:t>
            </a:r>
            <a:endParaRPr lang="es-GT" sz="40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976185" y="2461468"/>
            <a:ext cx="1768846" cy="1768846"/>
          </a:xfrm>
          <a:prstGeom prst="ellipse">
            <a:avLst/>
          </a:prstGeom>
          <a:solidFill>
            <a:srgbClr val="C0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solidFill>
                  <a:srgbClr val="001E6C"/>
                </a:solidFill>
                <a:latin typeface="Montserrat ExtraBold" pitchFamily="2" charset="77"/>
              </a:rPr>
              <a:t>3</a:t>
            </a:r>
            <a:endParaRPr lang="es-GT" sz="54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8721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1653192" y="2401223"/>
            <a:ext cx="4238223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Elaboración de la propuesta del “Reglamento de la Ley de Incentivos para Movilidad Eléctrica”, en cumplimiento de la “Ley de Incentivos para Movilidad Eléctrica”. </a:t>
            </a:r>
            <a:endParaRPr lang="es-GT" sz="1100" dirty="0"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DFDB85-8F6D-CC44-7271-0E53284AD93C}"/>
              </a:ext>
            </a:extLst>
          </p:cNvPr>
          <p:cNvSpPr txBox="1"/>
          <p:nvPr/>
        </p:nvSpPr>
        <p:spPr>
          <a:xfrm>
            <a:off x="1753182" y="3938082"/>
            <a:ext cx="4238223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GT" sz="1100" dirty="0">
                <a:latin typeface="Montserrat" panose="00000500000000000000" pitchFamily="2" charset="0"/>
              </a:rPr>
              <a:t>Incorporación del Hidrógeno Verde a las definiciones de la Ley de Incentivos para el Desarrollo de  Proyectos de Energía Renovable.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E6FD51-5573-DBFB-B0F0-A14897DA0FC4}"/>
              </a:ext>
            </a:extLst>
          </p:cNvPr>
          <p:cNvSpPr txBox="1"/>
          <p:nvPr/>
        </p:nvSpPr>
        <p:spPr>
          <a:xfrm>
            <a:off x="7016260" y="2489911"/>
            <a:ext cx="4308231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GT" sz="1100" dirty="0">
                <a:latin typeface="Montserrat" pitchFamily="2" charset="77"/>
              </a:rPr>
              <a:t>1.800,000 beneficiarios con la aplicación del </a:t>
            </a:r>
            <a:r>
              <a:rPr lang="es-GT" sz="1100" dirty="0">
                <a:latin typeface="Montserrat" panose="00000500000000000000" pitchFamily="2" charset="0"/>
              </a:rPr>
              <a:t>Apoyo Social Temporal a los Consumidores de Gas Propano</a:t>
            </a:r>
          </a:p>
          <a:p>
            <a:pPr algn="just">
              <a:lnSpc>
                <a:spcPct val="150000"/>
              </a:lnSpc>
            </a:pPr>
            <a:endParaRPr lang="es-GT" sz="1100" dirty="0">
              <a:latin typeface="Montserrat" pitchFamily="2" charset="77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F016888-31B0-6BD7-6BC2-F6A83F7A01D2}"/>
              </a:ext>
            </a:extLst>
          </p:cNvPr>
          <p:cNvSpPr txBox="1"/>
          <p:nvPr/>
        </p:nvSpPr>
        <p:spPr>
          <a:xfrm>
            <a:off x="7016259" y="3910689"/>
            <a:ext cx="4308231" cy="107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GT" sz="1100" dirty="0">
                <a:latin typeface="Montserrat" panose="00000500000000000000" pitchFamily="2" charset="0"/>
              </a:rPr>
              <a:t>Más de 4.7 millones de usuarios beneficiados con el apoyo social temporal para consumidores de gasolinas y la población en general con el aporte para consumidores de gas propano. </a:t>
            </a:r>
            <a:endParaRPr lang="es-ES" sz="1100" dirty="0">
              <a:latin typeface="Montserrat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7BEF8B-D4EE-9144-7339-9102DF008E3F}"/>
              </a:ext>
            </a:extLst>
          </p:cNvPr>
          <p:cNvSpPr txBox="1"/>
          <p:nvPr/>
        </p:nvSpPr>
        <p:spPr>
          <a:xfrm>
            <a:off x="2042559" y="1012402"/>
            <a:ext cx="3960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Consolidado 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Logros institucionales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6E69600E-0316-F219-A261-6DD384AE5C8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Montserrat ExtraBold" pitchFamily="2" charset="77"/>
              </a:rPr>
              <a:t>3</a:t>
            </a:r>
            <a:endParaRPr lang="es-GT" sz="3600" b="1" dirty="0">
              <a:latin typeface="Montserrat ExtraBold" pitchFamily="2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57BD258-55C4-4857-A254-6CD102C4BA4E}"/>
              </a:ext>
            </a:extLst>
          </p:cNvPr>
          <p:cNvSpPr/>
          <p:nvPr/>
        </p:nvSpPr>
        <p:spPr>
          <a:xfrm>
            <a:off x="3896512" y="5399539"/>
            <a:ext cx="4822371" cy="571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100" dirty="0">
                <a:latin typeface="Montserrat" panose="00000500000000000000" pitchFamily="2" charset="0"/>
              </a:rPr>
              <a:t>Registro y control de las cotas máximas y mínimas utilizadas por las centrales generadora menores o iguales a 5 megavatios.</a:t>
            </a:r>
            <a:endParaRPr lang="es-GT" sz="1100" dirty="0">
              <a:latin typeface="Montserrat" panose="000005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1C6661-56E6-4755-A014-2BB65065D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828" y="2494024"/>
            <a:ext cx="623318" cy="62331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6982732-BD09-4B1D-8B01-9C18BC5EC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828" y="4039132"/>
            <a:ext cx="623318" cy="62331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115F19C-A52A-424F-A6F0-7391B1F8A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091" y="5342734"/>
            <a:ext cx="688421" cy="72040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58F9177-0737-4598-BF5D-77C1F6FA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24" y="2489911"/>
            <a:ext cx="622300" cy="6223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902B253-8B19-414C-A003-61C94EE7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624" y="3954546"/>
            <a:ext cx="623318" cy="6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43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BDC669E7-8FE6-4C71-C26F-0D37B6E9B3F4}"/>
              </a:ext>
            </a:extLst>
          </p:cNvPr>
          <p:cNvSpPr txBox="1"/>
          <p:nvPr/>
        </p:nvSpPr>
        <p:spPr>
          <a:xfrm>
            <a:off x="1198486" y="3581404"/>
            <a:ext cx="3411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/>
                </a:solidFill>
                <a:latin typeface="Montserrat" panose="00000500000000000000" pitchFamily="2" charset="0"/>
              </a:rPr>
              <a:t>4.7 millones de usuarios </a:t>
            </a:r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beneficiados con el apoyo social temporal para consumidores de gasolina.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F3ACA7A-CB59-F828-4DFF-31861694FE2B}"/>
              </a:ext>
            </a:extLst>
          </p:cNvPr>
          <p:cNvSpPr txBox="1"/>
          <p:nvPr/>
        </p:nvSpPr>
        <p:spPr>
          <a:xfrm>
            <a:off x="4734709" y="3608601"/>
            <a:ext cx="31734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/>
                </a:solidFill>
                <a:latin typeface="Montserrat" panose="00000500000000000000" pitchFamily="2" charset="0"/>
              </a:rPr>
              <a:t>1.800,00 hogares </a:t>
            </a:r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beneficiados con el apoyo social temporal para consumidores de gas propano.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165875F-16E1-E5E9-05DE-097B1277A5D7}"/>
              </a:ext>
            </a:extLst>
          </p:cNvPr>
          <p:cNvSpPr txBox="1"/>
          <p:nvPr/>
        </p:nvSpPr>
        <p:spPr>
          <a:xfrm>
            <a:off x="8336181" y="3711430"/>
            <a:ext cx="30361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000" b="1" dirty="0">
                <a:solidFill>
                  <a:schemeClr val="accent1"/>
                </a:solidFill>
                <a:latin typeface="Montserrat" pitchFamily="2" charset="77"/>
              </a:rPr>
              <a:t>Movilidad eléctrica</a:t>
            </a:r>
          </a:p>
          <a:p>
            <a:pPr algn="ctr"/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Impulso a la ley que permite </a:t>
            </a:r>
            <a:r>
              <a:rPr lang="es-ES" sz="2000" dirty="0">
                <a:solidFill>
                  <a:srgbClr val="001E6C"/>
                </a:solidFill>
                <a:latin typeface="Montserrat" pitchFamily="2" charset="77"/>
              </a:rPr>
              <a:t>incentivos fiscales para el transporte eléctrico.</a:t>
            </a:r>
            <a:endParaRPr lang="es-GT" sz="2000" dirty="0">
              <a:solidFill>
                <a:srgbClr val="001E6C"/>
              </a:solidFill>
              <a:latin typeface="Montserrat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B8150D-A479-42B5-A4D2-1B3302B21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283" y="1941303"/>
            <a:ext cx="1403306" cy="14033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61986A8-A2E3-46D8-AA92-7714EB277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695" y="1937097"/>
            <a:ext cx="1339499" cy="13394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689A0CB-D411-4D82-BCDB-AFCDBF25A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868" y="1941303"/>
            <a:ext cx="1412948" cy="13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11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BDC669E7-8FE6-4C71-C26F-0D37B6E9B3F4}"/>
              </a:ext>
            </a:extLst>
          </p:cNvPr>
          <p:cNvSpPr txBox="1"/>
          <p:nvPr/>
        </p:nvSpPr>
        <p:spPr>
          <a:xfrm>
            <a:off x="2684064" y="3621746"/>
            <a:ext cx="3411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/>
                </a:solidFill>
                <a:latin typeface="Montserrat" panose="00000500000000000000" pitchFamily="2" charset="0"/>
              </a:rPr>
              <a:t>Hidrógeno verde</a:t>
            </a:r>
          </a:p>
          <a:p>
            <a:pPr algn="ctr"/>
            <a:r>
              <a:rPr lang="es-GT" sz="2000" dirty="0">
                <a:latin typeface="Montserrat" panose="00000500000000000000" pitchFamily="2" charset="0"/>
              </a:rPr>
              <a:t>Incorporación a las definiciones de la Ley de Incentivos para el Desarrollo de  Proyectos de Energía Renovable.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F3ACA7A-CB59-F828-4DFF-31861694FE2B}"/>
              </a:ext>
            </a:extLst>
          </p:cNvPr>
          <p:cNvSpPr txBox="1"/>
          <p:nvPr/>
        </p:nvSpPr>
        <p:spPr>
          <a:xfrm>
            <a:off x="6252791" y="3608601"/>
            <a:ext cx="31734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/>
                </a:solidFill>
                <a:latin typeface="Montserrat" panose="00000500000000000000" pitchFamily="2" charset="0"/>
              </a:rPr>
              <a:t>Registro y control </a:t>
            </a:r>
          </a:p>
          <a:p>
            <a:pPr algn="ctr"/>
            <a:r>
              <a:rPr lang="es-ES" sz="2000" dirty="0">
                <a:latin typeface="Montserrat" panose="00000500000000000000" pitchFamily="2" charset="0"/>
              </a:rPr>
              <a:t>de las cotas máximas y mínimas utilizadas por las centrales generadora menores o iguales a 5 megavatios.</a:t>
            </a:r>
            <a:endParaRPr lang="es-GT" sz="2000" dirty="0">
              <a:latin typeface="Montserrat" panose="00000500000000000000" pitchFamily="2" charset="0"/>
            </a:endParaRPr>
          </a:p>
          <a:p>
            <a:pPr algn="ctr"/>
            <a:endParaRPr lang="es-GT" sz="2000" dirty="0">
              <a:solidFill>
                <a:srgbClr val="001E6C"/>
              </a:solidFill>
              <a:latin typeface="Montserrat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81202D-6FAB-4914-A484-A175D9D66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759" y="1912722"/>
            <a:ext cx="1318736" cy="13638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CFC0DC4-8922-4BF7-9A59-33A771F6C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647" y="1971342"/>
            <a:ext cx="1246635" cy="12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37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57146A67-C081-2534-FEB1-BC7819A31A7A}"/>
              </a:ext>
            </a:extLst>
          </p:cNvPr>
          <p:cNvSpPr txBox="1"/>
          <p:nvPr/>
        </p:nvSpPr>
        <p:spPr>
          <a:xfrm>
            <a:off x="2968834" y="2914990"/>
            <a:ext cx="7971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  <a:latin typeface="Montserrat" pitchFamily="2" charset="77"/>
              </a:rPr>
              <a:t>C</a:t>
            </a:r>
            <a:r>
              <a:rPr lang="es-GT" sz="4000" b="1" dirty="0">
                <a:solidFill>
                  <a:srgbClr val="FFC000"/>
                </a:solidFill>
                <a:latin typeface="Montserrat" pitchFamily="2" charset="77"/>
              </a:rPr>
              <a:t>ONCLUSIONES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976185" y="2461468"/>
            <a:ext cx="1768846" cy="1768846"/>
          </a:xfrm>
          <a:prstGeom prst="ellipse">
            <a:avLst/>
          </a:prstGeom>
          <a:solidFill>
            <a:srgbClr val="C0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solidFill>
                  <a:srgbClr val="001E6C"/>
                </a:solidFill>
                <a:latin typeface="Montserrat ExtraBold" pitchFamily="2" charset="77"/>
              </a:rPr>
              <a:t>4</a:t>
            </a:r>
            <a:endParaRPr lang="es-GT" sz="54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0218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11E96-A1B4-B57E-B419-DB0E09304326}"/>
              </a:ext>
            </a:extLst>
          </p:cNvPr>
          <p:cNvSpPr txBox="1"/>
          <p:nvPr/>
        </p:nvSpPr>
        <p:spPr>
          <a:xfrm>
            <a:off x="871680" y="923625"/>
            <a:ext cx="503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Resultados en el marco de la PGG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AD204D-F932-C418-4497-BEA06E88D2C8}"/>
              </a:ext>
            </a:extLst>
          </p:cNvPr>
          <p:cNvSpPr txBox="1"/>
          <p:nvPr/>
        </p:nvSpPr>
        <p:spPr>
          <a:xfrm>
            <a:off x="796305" y="1749492"/>
            <a:ext cx="10309660" cy="2348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El MEM responde a la meta estratégica de la Política General de Gobierno 2020- 2024 cuyo alcance tiene a su cargo, la cual estipula que </a:t>
            </a:r>
            <a:r>
              <a:rPr lang="es-ES" sz="1100" i="1" dirty="0">
                <a:latin typeface="Montserrat" pitchFamily="2" charset="77"/>
              </a:rPr>
              <a:t>“Para el año 2023 se ha incrementado el porcentaje de hogares con acceso a energía eléctrica en 1.86 puntos porcentuales (para alcanzar en el año citado, 90 % de hogares con acceso a energía eléctrica en el país)”, </a:t>
            </a:r>
            <a:r>
              <a:rPr lang="es-ES" sz="1100" dirty="0">
                <a:latin typeface="Montserrat" pitchFamily="2" charset="77"/>
              </a:rPr>
              <a:t>A la fecha se reporta un 89.76% de hogares con acceso a la energía eléctrica, lo que nos aproxima a la meta total que se debe alcanzar en el periodo 2020-2024.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Si bien no se contempló inicialmente en la PGG, existe una problemática internacional que incide en la tendencia de los precios del petróleo y sus derivados, entre otros, por lo que el Ministerio continuó de manera eficiente y efectiva con la implementación de los Apoyos Temporales a los consumidores tanto de Gas Licuado de Petróleo (GLP o Gas Propano), como de los diferentes combustibles (gasolina y diésel), beneficiando con ello a todos los guatemaltecos que de manera directa o indirecta hacen uso de los mismos.</a:t>
            </a:r>
          </a:p>
        </p:txBody>
      </p:sp>
    </p:spTree>
    <p:extLst>
      <p:ext uri="{BB962C8B-B14F-4D97-AF65-F5344CB8AC3E}">
        <p14:creationId xmlns:p14="http://schemas.microsoft.com/office/powerpoint/2010/main" val="3885308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11E96-A1B4-B57E-B419-DB0E09304326}"/>
              </a:ext>
            </a:extLst>
          </p:cNvPr>
          <p:cNvSpPr txBox="1"/>
          <p:nvPr/>
        </p:nvSpPr>
        <p:spPr>
          <a:xfrm>
            <a:off x="871680" y="923625"/>
            <a:ext cx="4818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Medidas de transparencia aplicadas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AD204D-F932-C418-4497-BEA06E88D2C8}"/>
              </a:ext>
            </a:extLst>
          </p:cNvPr>
          <p:cNvSpPr txBox="1"/>
          <p:nvPr/>
        </p:nvSpPr>
        <p:spPr>
          <a:xfrm>
            <a:off x="958787" y="1560281"/>
            <a:ext cx="10222553" cy="260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Se ha realizado un esfuerzo significativo en lograr la transparencia en la ejecución del gasto público y combatir la corrupción, por medio de lo cual, le da cumplimiento también al Pilar “Estado Responsable, Transparente y Efectivo” de la PGG 2020-2024, por medio de: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La puesta en práctica de la herramienta denominada “Quejas y Denuncias”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Implementación del Sistema Nacional de Control Interno de Guatemala, SINACIG, con la participación de diferentes niveles de funcionarios y trabajadores del Ministerio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Implementación de la Ley para la Simplificación de Requisitos y Trámites Administrativos, cumpliendo también las diferentes fases que tanto dicha Ley conforme la guía que oportunamente brindó la Comisión Presidencial de Gobierno Abierto y Electrónico -CGAE-.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Presentación a la GAE del Programa de Gobierno Electrónico, el cual prevé hacer viable la parte de implementación de la Ley para la Simplificación de Requisitos y Trámites Administrativos.</a:t>
            </a:r>
          </a:p>
        </p:txBody>
      </p:sp>
    </p:spTree>
    <p:extLst>
      <p:ext uri="{BB962C8B-B14F-4D97-AF65-F5344CB8AC3E}">
        <p14:creationId xmlns:p14="http://schemas.microsoft.com/office/powerpoint/2010/main" val="333244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867987" y="923625"/>
            <a:ext cx="3751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Principales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" pitchFamily="2" charset="77"/>
              </a:rPr>
              <a:t>Objetivos del MEM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867987" y="2735022"/>
            <a:ext cx="10366069" cy="107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El MEM por medio de su gestión, responde a lo que estipula la Constitución Política de la República de Guatemala en cuanto a la explotación técnica y racional que debe hacerse de los bienes del Estado, entre los que se encuentran los recursos naturales renovables y no renovables. Para ello, dicho cuerpo legal indica que “el Estado establecerá y propiciará las condiciones propias para su reconocimiento, exploración, explotación y comercialización”, tarea que por imperativo  categórico corresponde al MEM en su calidad de ente rector.</a:t>
            </a:r>
            <a:endParaRPr lang="es-GT" sz="11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5128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11E96-A1B4-B57E-B419-DB0E09304326}"/>
              </a:ext>
            </a:extLst>
          </p:cNvPr>
          <p:cNvSpPr txBox="1"/>
          <p:nvPr/>
        </p:nvSpPr>
        <p:spPr>
          <a:xfrm>
            <a:off x="871681" y="923625"/>
            <a:ext cx="279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Desafíos</a:t>
            </a:r>
            <a:endParaRPr lang="es-GT" sz="2000" b="1" dirty="0">
              <a:solidFill>
                <a:srgbClr val="001E6C"/>
              </a:solidFill>
              <a:latin typeface="Montserrat ExtraBold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AD204D-F932-C418-4497-BEA06E88D2C8}"/>
              </a:ext>
            </a:extLst>
          </p:cNvPr>
          <p:cNvSpPr txBox="1"/>
          <p:nvPr/>
        </p:nvSpPr>
        <p:spPr>
          <a:xfrm>
            <a:off x="958787" y="1560281"/>
            <a:ext cx="10222553" cy="539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En el ámbito administrativo: lograr la completa sistematización de los procedimientos internos, y exteriorizarlos para que sean accesibles a los usuarios, brindando de esta manera, una mejor atención por medio de acceso a la información en tiempo real.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En lo relacionado a la participación ciudadana para lograr una gestión minera compatible social y ambientalmente, el reto es alcanzar en cada uno de los proyectos vigentes, 69 acuerdos favorables por medio de mesas de diálogo y/o procesos de consulta, para todas las partes involucradas.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latin typeface="Montserrat" pitchFamily="2" charset="77"/>
              </a:rPr>
              <a:t>Respecto a los programas sustantivos, existen desafíos comunes, tales como: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Disponibilidad de presupuesto con su correspondiente financiamiento.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Incremento en la cantidad y calidad del recurso humano.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Fortalecimiento de las capacidades técnicas del personal.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Renovación e incremento de los recursos tecnológicos (software, hardware, capacitaciones).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100" dirty="0">
                <a:latin typeface="Montserrat" pitchFamily="2" charset="77"/>
              </a:rPr>
              <a:t>Fortalecimiento de los servicios de laboratorio.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6563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D262234-FCDC-5A90-A9F9-57310FE6B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834" y="3886015"/>
            <a:ext cx="1206240" cy="47927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7437D56-EFF2-582F-E431-E465CCE4D442}"/>
              </a:ext>
            </a:extLst>
          </p:cNvPr>
          <p:cNvSpPr txBox="1"/>
          <p:nvPr/>
        </p:nvSpPr>
        <p:spPr>
          <a:xfrm>
            <a:off x="6429126" y="3936678"/>
            <a:ext cx="74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600" b="1" dirty="0">
                <a:solidFill>
                  <a:srgbClr val="10304B"/>
                </a:solidFill>
                <a:latin typeface="Montserrat SemiBold" pitchFamily="2" charset="77"/>
              </a:rPr>
              <a:t>MINISTERIO</a:t>
            </a:r>
          </a:p>
          <a:p>
            <a:r>
              <a:rPr lang="es-MX" sz="600" b="1" dirty="0">
                <a:solidFill>
                  <a:srgbClr val="10304B"/>
                </a:solidFill>
                <a:latin typeface="Montserrat SemiBold" pitchFamily="2" charset="77"/>
              </a:rPr>
              <a:t>DE ENERGÍA</a:t>
            </a:r>
          </a:p>
          <a:p>
            <a:r>
              <a:rPr lang="es-MX" sz="600" b="1" dirty="0">
                <a:solidFill>
                  <a:srgbClr val="10304B"/>
                </a:solidFill>
                <a:latin typeface="Montserrat SemiBold" pitchFamily="2" charset="77"/>
              </a:rPr>
              <a:t>Y MINAS</a:t>
            </a:r>
            <a:endParaRPr lang="es-GT" sz="600" b="1" dirty="0">
              <a:solidFill>
                <a:srgbClr val="10304B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442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57146A67-C081-2534-FEB1-BC7819A31A7A}"/>
              </a:ext>
            </a:extLst>
          </p:cNvPr>
          <p:cNvSpPr txBox="1"/>
          <p:nvPr/>
        </p:nvSpPr>
        <p:spPr>
          <a:xfrm>
            <a:off x="2968834" y="2340750"/>
            <a:ext cx="7432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b="1" dirty="0">
                <a:solidFill>
                  <a:srgbClr val="FFC000"/>
                </a:solidFill>
                <a:latin typeface="Montserrat" pitchFamily="2" charset="77"/>
              </a:rPr>
              <a:t>PARTE GENERAL </a:t>
            </a:r>
          </a:p>
          <a:p>
            <a:r>
              <a:rPr lang="es-ES" sz="4000" b="1" dirty="0">
                <a:solidFill>
                  <a:schemeClr val="bg1"/>
                </a:solidFill>
                <a:latin typeface="Montserrat" pitchFamily="2" charset="77"/>
              </a:rPr>
              <a:t>E</a:t>
            </a:r>
            <a:r>
              <a:rPr lang="es-GT" sz="4000" b="1" dirty="0">
                <a:solidFill>
                  <a:schemeClr val="bg1"/>
                </a:solidFill>
                <a:latin typeface="Montserrat" pitchFamily="2" charset="77"/>
              </a:rPr>
              <a:t>JECUCIÓN PRESUPUESTARIA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AD103A4-3EDE-631B-A7DD-8A5E10EFEAB6}"/>
              </a:ext>
            </a:extLst>
          </p:cNvPr>
          <p:cNvSpPr/>
          <p:nvPr/>
        </p:nvSpPr>
        <p:spPr>
          <a:xfrm>
            <a:off x="976185" y="2461468"/>
            <a:ext cx="1768846" cy="1768846"/>
          </a:xfrm>
          <a:prstGeom prst="ellipse">
            <a:avLst/>
          </a:prstGeom>
          <a:solidFill>
            <a:srgbClr val="C0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5400" b="1" dirty="0">
                <a:solidFill>
                  <a:srgbClr val="001E6C"/>
                </a:solidFill>
                <a:latin typeface="Montserrat ExtraBold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785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9" y="923625"/>
            <a:ext cx="4619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Cifras generales del Presupuesto </a:t>
            </a:r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al Tercer Cuatrimestre 2022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2654679" y="2294150"/>
            <a:ext cx="8014755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GT" sz="2000" dirty="0">
                <a:latin typeface="Montserrat" pitchFamily="2" charset="77"/>
              </a:rPr>
              <a:t>Presupuesto vigente </a:t>
            </a:r>
            <a:r>
              <a:rPr lang="es-GT" sz="2000" b="1" dirty="0">
                <a:latin typeface="Montserrat" pitchFamily="2" charset="77"/>
              </a:rPr>
              <a:t>total: 		</a:t>
            </a:r>
            <a:r>
              <a:rPr lang="es-GT" sz="2000" b="1" dirty="0">
                <a:solidFill>
                  <a:schemeClr val="accent1"/>
                </a:solidFill>
                <a:latin typeface="Montserrat" pitchFamily="2" charset="77"/>
              </a:rPr>
              <a:t>Q2,885,417,722</a:t>
            </a:r>
          </a:p>
          <a:p>
            <a:pPr algn="just">
              <a:lnSpc>
                <a:spcPct val="150000"/>
              </a:lnSpc>
            </a:pPr>
            <a:endParaRPr lang="es-ES" sz="2000" b="1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r>
              <a:rPr lang="es-ES" sz="2000" dirty="0">
                <a:latin typeface="Montserrat" pitchFamily="2" charset="77"/>
              </a:rPr>
              <a:t>P</a:t>
            </a:r>
            <a:r>
              <a:rPr lang="es-GT" sz="2000" dirty="0" err="1">
                <a:latin typeface="Montserrat" pitchFamily="2" charset="77"/>
              </a:rPr>
              <a:t>resupuesto</a:t>
            </a:r>
            <a:r>
              <a:rPr lang="es-GT" sz="2000" b="1" dirty="0">
                <a:latin typeface="Montserrat" pitchFamily="2" charset="77"/>
              </a:rPr>
              <a:t> ejecutado </a:t>
            </a:r>
            <a:r>
              <a:rPr lang="es-GT" sz="2000" dirty="0">
                <a:latin typeface="Montserrat" pitchFamily="2" charset="77"/>
              </a:rPr>
              <a:t>(utilizado) </a:t>
            </a:r>
            <a:r>
              <a:rPr lang="es-GT" sz="2000" b="1" dirty="0">
                <a:latin typeface="Montserrat" pitchFamily="2" charset="77"/>
              </a:rPr>
              <a:t>	</a:t>
            </a:r>
            <a:r>
              <a:rPr lang="es-GT" sz="2000" b="1" dirty="0">
                <a:solidFill>
                  <a:schemeClr val="accent1"/>
                </a:solidFill>
                <a:latin typeface="Montserrat" pitchFamily="2" charset="77"/>
              </a:rPr>
              <a:t>Q2,864,747,385</a:t>
            </a:r>
            <a:endParaRPr lang="es-ES" sz="2000" b="1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endParaRPr lang="es-ES" sz="2000" b="1" dirty="0">
              <a:latin typeface="Montserrat" pitchFamily="2" charset="77"/>
            </a:endParaRPr>
          </a:p>
          <a:p>
            <a:pPr algn="just">
              <a:lnSpc>
                <a:spcPct val="150000"/>
              </a:lnSpc>
            </a:pPr>
            <a:r>
              <a:rPr lang="es-ES" sz="2000" b="1" dirty="0">
                <a:latin typeface="Montserrat" pitchFamily="2" charset="77"/>
              </a:rPr>
              <a:t>S</a:t>
            </a:r>
            <a:r>
              <a:rPr lang="es-GT" sz="2000" b="1" dirty="0" err="1">
                <a:latin typeface="Montserrat" pitchFamily="2" charset="77"/>
              </a:rPr>
              <a:t>aldo</a:t>
            </a:r>
            <a:r>
              <a:rPr lang="es-GT" sz="2000" b="1" dirty="0">
                <a:latin typeface="Montserrat" pitchFamily="2" charset="77"/>
              </a:rPr>
              <a:t>: 					</a:t>
            </a:r>
            <a:r>
              <a:rPr lang="es-GT" sz="2000" b="1" dirty="0">
                <a:solidFill>
                  <a:schemeClr val="accent1"/>
                </a:solidFill>
                <a:latin typeface="Montserrat" pitchFamily="2" charset="77"/>
              </a:rPr>
              <a:t>Q20,670,337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1001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9" y="923625"/>
            <a:ext cx="4619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Cifras generales del Presupuesto </a:t>
            </a:r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al Tercer Cuatrimestre 2022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010C5-04AB-7076-E3F7-C5E6D111B319}"/>
              </a:ext>
            </a:extLst>
          </p:cNvPr>
          <p:cNvSpPr txBox="1"/>
          <p:nvPr/>
        </p:nvSpPr>
        <p:spPr>
          <a:xfrm>
            <a:off x="7614556" y="3260524"/>
            <a:ext cx="4242486" cy="96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>
                <a:latin typeface="Montserrat" pitchFamily="2" charset="77"/>
              </a:rPr>
              <a:t>Porcentaje de ejecución: </a:t>
            </a:r>
          </a:p>
          <a:p>
            <a:pPr algn="ctr">
              <a:lnSpc>
                <a:spcPct val="150000"/>
              </a:lnSpc>
            </a:pPr>
            <a:r>
              <a:rPr lang="es-GT" sz="2000" b="1" dirty="0">
                <a:solidFill>
                  <a:schemeClr val="accent1"/>
                </a:solidFill>
                <a:latin typeface="Montserrat" pitchFamily="2" charset="77"/>
              </a:rPr>
              <a:t>99%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B27BD11-9C7E-409D-BD48-0DCD7F765C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27" t="41511" r="21785" b="17859"/>
          <a:stretch/>
        </p:blipFill>
        <p:spPr>
          <a:xfrm>
            <a:off x="884464" y="2349117"/>
            <a:ext cx="6972300" cy="27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16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8" y="923625"/>
            <a:ext cx="726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Ejecución presupuestaria 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Por grupo de gasto al tercer cuatrimestre 2022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C34BF2-359A-48DD-89A9-A5F548998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46" t="45000" r="19509" b="16429"/>
          <a:stretch/>
        </p:blipFill>
        <p:spPr>
          <a:xfrm>
            <a:off x="1130049" y="2106385"/>
            <a:ext cx="9931902" cy="34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8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8" y="923625"/>
            <a:ext cx="726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Ejecución presupuestaria 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Por grupo de gasto al tercer cuatrimestre 2022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EC7DD8E-02D4-42D4-84CD-4880E800D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50" t="25952" r="33697" b="35238"/>
          <a:stretch/>
        </p:blipFill>
        <p:spPr>
          <a:xfrm>
            <a:off x="3049360" y="2143175"/>
            <a:ext cx="6093279" cy="367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96DCD-B51B-B691-DAAF-10128BC45AC4}"/>
              </a:ext>
            </a:extLst>
          </p:cNvPr>
          <p:cNvSpPr txBox="1"/>
          <p:nvPr/>
        </p:nvSpPr>
        <p:spPr>
          <a:xfrm>
            <a:off x="2042558" y="923625"/>
            <a:ext cx="726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>
                <a:solidFill>
                  <a:srgbClr val="001E6C"/>
                </a:solidFill>
                <a:latin typeface="Montserrat" pitchFamily="2" charset="77"/>
              </a:rPr>
              <a:t>Ejecución presupuestaria </a:t>
            </a:r>
          </a:p>
          <a:p>
            <a:r>
              <a:rPr lang="es-GT" sz="2000" b="1" dirty="0">
                <a:solidFill>
                  <a:srgbClr val="001E6C"/>
                </a:solidFill>
                <a:latin typeface="Montserrat ExtraBold" pitchFamily="2" charset="77"/>
              </a:rPr>
              <a:t>Grupo de gasto 00: Servicios Personales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200ACC-851F-1A44-9CBF-602EF0FE6A41}"/>
              </a:ext>
            </a:extLst>
          </p:cNvPr>
          <p:cNvSpPr/>
          <p:nvPr/>
        </p:nvSpPr>
        <p:spPr>
          <a:xfrm>
            <a:off x="884464" y="945525"/>
            <a:ext cx="969050" cy="969050"/>
          </a:xfrm>
          <a:prstGeom prst="ellipse">
            <a:avLst/>
          </a:prstGeom>
          <a:solidFill>
            <a:srgbClr val="001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>
                <a:latin typeface="Montserrat ExtraBold" pitchFamily="2" charset="77"/>
              </a:rPr>
              <a:t>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03F38A-FEF0-4D26-A741-9FD50C7985C1}"/>
              </a:ext>
            </a:extLst>
          </p:cNvPr>
          <p:cNvSpPr/>
          <p:nvPr/>
        </p:nvSpPr>
        <p:spPr>
          <a:xfrm>
            <a:off x="1240971" y="2773152"/>
            <a:ext cx="94379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5B5652"/>
                </a:solidFill>
                <a:latin typeface="Montserrat" panose="00000500000000000000" pitchFamily="2" charset="0"/>
              </a:rPr>
              <a:t>El Ministerio de Energía y Minas es una institución eminentemente normativa por lo que le corresponde realizar funciones de supervisión del cumplimiento del marco normativo de las áreas Energéticas, Mineras, Hidrocarburos y Desarrollo Sostenible y para el cumplimiento de sus funciones es necesario contar con personal técnico y profesional de carácter permanente para el soporte administrativo y legal de dichas funciones. 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1440728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2264</Words>
  <Application>Microsoft Office PowerPoint</Application>
  <PresentationFormat>Panorámica</PresentationFormat>
  <Paragraphs>228</Paragraphs>
  <Slides>31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Montserrat</vt:lpstr>
      <vt:lpstr>Montserrat ExtraBold</vt:lpstr>
      <vt:lpstr>Montserrat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</dc:creator>
  <cp:lastModifiedBy>Jéssica Eugenia Osorio Oliva</cp:lastModifiedBy>
  <cp:revision>38</cp:revision>
  <dcterms:created xsi:type="dcterms:W3CDTF">2022-04-29T16:34:54Z</dcterms:created>
  <dcterms:modified xsi:type="dcterms:W3CDTF">2023-01-05T17:09:32Z</dcterms:modified>
</cp:coreProperties>
</file>