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Default Extension="jpg" ContentType="image/jpg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12192000" cy="6858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6B3CE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1" i="0">
                <a:solidFill>
                  <a:srgbClr val="001F5F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6B3CE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9191" y="6344175"/>
            <a:ext cx="53975" cy="5715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36B3CE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109191" y="6344175"/>
            <a:ext cx="53975" cy="571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10724" y="1729309"/>
            <a:ext cx="7570550" cy="330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36B3CE"/>
                </a:solidFill>
                <a:latin typeface="Verdana"/>
                <a:cs typeface="Verdan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39759" y="2829155"/>
            <a:ext cx="10312480" cy="2185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1" i="0">
                <a:solidFill>
                  <a:srgbClr val="001F5F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9665105" y="6339044"/>
            <a:ext cx="1568450" cy="132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747239" y="6312908"/>
            <a:ext cx="804544" cy="1320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1" i="0">
                <a:solidFill>
                  <a:srgbClr val="36B3CE"/>
                </a:solidFill>
                <a:latin typeface="Times New Roman"/>
                <a:cs typeface="Times New Roman"/>
              </a:defRPr>
            </a:lvl1pPr>
          </a:lstStyle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13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jp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6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7.jp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18.jp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0.jpg"/></Relationships>
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jpg"/></Relationships>
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26.jpg"/></Relationships>
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27.png"/></Relationships>
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4.png"/><Relationship Id="rId4" Type="http://schemas.openxmlformats.org/officeDocument/2006/relationships/image" Target="../media/image29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9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410455" y="6284976"/>
              <a:ext cx="3371087" cy="5728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4355" y="6336791"/>
              <a:ext cx="1205483" cy="478535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51771" y="6416861"/>
            <a:ext cx="50545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25" b="1">
                <a:solidFill>
                  <a:srgbClr val="102F4A"/>
                </a:solidFill>
                <a:latin typeface="Tahoma"/>
                <a:cs typeface="Tahoma"/>
              </a:rPr>
              <a:t>MINISTERIO </a:t>
            </a:r>
            <a:r>
              <a:rPr dirty="0" sz="600" spc="-165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-5" b="1">
                <a:solidFill>
                  <a:srgbClr val="102F4A"/>
                </a:solidFill>
                <a:latin typeface="Tahoma"/>
                <a:cs typeface="Tahoma"/>
              </a:rPr>
              <a:t>D</a:t>
            </a:r>
            <a:r>
              <a:rPr dirty="0" sz="600" spc="30" b="1">
                <a:solidFill>
                  <a:srgbClr val="102F4A"/>
                </a:solidFill>
                <a:latin typeface="Tahoma"/>
                <a:cs typeface="Tahoma"/>
              </a:rPr>
              <a:t>E</a:t>
            </a:r>
            <a:r>
              <a:rPr dirty="0" sz="600" spc="-40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10" b="1">
                <a:solidFill>
                  <a:srgbClr val="102F4A"/>
                </a:solidFill>
                <a:latin typeface="Tahoma"/>
                <a:cs typeface="Tahoma"/>
              </a:rPr>
              <a:t>ENER</a:t>
            </a:r>
            <a:r>
              <a:rPr dirty="0" sz="600" spc="-10" b="1">
                <a:solidFill>
                  <a:srgbClr val="102F4A"/>
                </a:solidFill>
                <a:latin typeface="Tahoma"/>
                <a:cs typeface="Tahoma"/>
              </a:rPr>
              <a:t>G</a:t>
            </a:r>
            <a:r>
              <a:rPr dirty="0" sz="600" spc="-105" b="1">
                <a:solidFill>
                  <a:srgbClr val="102F4A"/>
                </a:solidFill>
                <a:latin typeface="Tahoma"/>
                <a:cs typeface="Tahoma"/>
              </a:rPr>
              <a:t>Í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A  </a:t>
            </a:r>
            <a:r>
              <a:rPr dirty="0" sz="600" spc="-5" b="1">
                <a:solidFill>
                  <a:srgbClr val="102F4A"/>
                </a:solidFill>
                <a:latin typeface="Tahoma"/>
                <a:cs typeface="Tahoma"/>
              </a:rPr>
              <a:t>Y</a:t>
            </a:r>
            <a:r>
              <a:rPr dirty="0" sz="600" spc="-40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M</a:t>
            </a:r>
            <a:r>
              <a:rPr dirty="0" sz="600" spc="-105" b="1">
                <a:solidFill>
                  <a:srgbClr val="102F4A"/>
                </a:solidFill>
                <a:latin typeface="Tahoma"/>
                <a:cs typeface="Tahoma"/>
              </a:rPr>
              <a:t>I</a:t>
            </a:r>
            <a:r>
              <a:rPr dirty="0" sz="600" spc="20" b="1">
                <a:solidFill>
                  <a:srgbClr val="102F4A"/>
                </a:solidFill>
                <a:latin typeface="Tahoma"/>
                <a:cs typeface="Tahoma"/>
              </a:rPr>
              <a:t>N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A</a:t>
            </a:r>
            <a:r>
              <a:rPr dirty="0" sz="600" b="1">
                <a:solidFill>
                  <a:srgbClr val="102F4A"/>
                </a:solidFill>
                <a:latin typeface="Tahoma"/>
                <a:cs typeface="Tahoma"/>
              </a:rPr>
              <a:t>S</a:t>
            </a:r>
            <a:endParaRPr sz="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738025" y="1100410"/>
            <a:ext cx="3124835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-26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40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6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7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21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0" b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120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pc="-5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8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65" b="0">
                <a:solidFill>
                  <a:srgbClr val="FFFFFF"/>
                </a:solidFill>
                <a:latin typeface="Verdana"/>
                <a:cs typeface="Verdana"/>
              </a:rPr>
              <a:t>pú</a:t>
            </a:r>
            <a:r>
              <a:rPr dirty="0" spc="85" b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pc="4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30645" y="2531732"/>
            <a:ext cx="7939405" cy="2768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15">
                <a:latin typeface="Verdana"/>
                <a:cs typeface="Verdana"/>
              </a:rPr>
              <a:t>El </a:t>
            </a:r>
            <a:r>
              <a:rPr dirty="0" sz="1200" spc="5">
                <a:latin typeface="Verdana"/>
                <a:cs typeface="Verdana"/>
              </a:rPr>
              <a:t>dinero utilizado </a:t>
            </a:r>
            <a:r>
              <a:rPr dirty="0" sz="1200" spc="10">
                <a:latin typeface="Verdana"/>
                <a:cs typeface="Verdana"/>
              </a:rPr>
              <a:t>en </a:t>
            </a:r>
            <a:r>
              <a:rPr dirty="0" sz="1200" spc="-5">
                <a:latin typeface="Verdana"/>
                <a:cs typeface="Verdana"/>
              </a:rPr>
              <a:t>el </a:t>
            </a:r>
            <a:r>
              <a:rPr dirty="0" sz="1200" spc="15">
                <a:latin typeface="Verdana"/>
                <a:cs typeface="Verdana"/>
              </a:rPr>
              <a:t>pago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35">
                <a:latin typeface="Verdana"/>
                <a:cs typeface="Verdana"/>
              </a:rPr>
              <a:t>servidores </a:t>
            </a:r>
            <a:r>
              <a:rPr dirty="0" sz="1200" spc="15">
                <a:latin typeface="Verdana"/>
                <a:cs typeface="Verdana"/>
              </a:rPr>
              <a:t>públicos </a:t>
            </a:r>
            <a:r>
              <a:rPr dirty="0" sz="1200" spc="30" b="1">
                <a:solidFill>
                  <a:srgbClr val="001F5F"/>
                </a:solidFill>
                <a:latin typeface="Tahoma"/>
                <a:cs typeface="Tahoma"/>
              </a:rPr>
              <a:t>grupo </a:t>
            </a:r>
            <a:r>
              <a:rPr dirty="0" sz="1200" spc="75" b="1">
                <a:solidFill>
                  <a:srgbClr val="001F5F"/>
                </a:solidFill>
                <a:latin typeface="Tahoma"/>
                <a:cs typeface="Tahoma"/>
              </a:rPr>
              <a:t>0 </a:t>
            </a:r>
            <a:r>
              <a:rPr dirty="0" sz="1200" spc="10">
                <a:latin typeface="Verdana"/>
                <a:cs typeface="Verdana"/>
              </a:rPr>
              <a:t>aunque </a:t>
            </a:r>
            <a:r>
              <a:rPr dirty="0" sz="1200" spc="-45">
                <a:latin typeface="Verdana"/>
                <a:cs typeface="Verdana"/>
              </a:rPr>
              <a:t>se </a:t>
            </a:r>
            <a:r>
              <a:rPr dirty="0" sz="1200" spc="-10">
                <a:latin typeface="Verdana"/>
                <a:cs typeface="Verdana"/>
              </a:rPr>
              <a:t>clasifica </a:t>
            </a:r>
            <a:r>
              <a:rPr dirty="0" sz="1200" spc="40">
                <a:latin typeface="Verdana"/>
                <a:cs typeface="Verdana"/>
              </a:rPr>
              <a:t>como </a:t>
            </a:r>
            <a:r>
              <a:rPr dirty="0" sz="1200" spc="25">
                <a:latin typeface="Verdana"/>
                <a:cs typeface="Verdana"/>
              </a:rPr>
              <a:t>un </a:t>
            </a:r>
            <a:r>
              <a:rPr dirty="0" sz="1200" spc="-15">
                <a:latin typeface="Verdana"/>
                <a:cs typeface="Verdana"/>
              </a:rPr>
              <a:t>gasto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funcionamiento, </a:t>
            </a:r>
            <a:r>
              <a:rPr dirty="0" sz="1200" spc="10">
                <a:latin typeface="Verdana"/>
                <a:cs typeface="Verdana"/>
              </a:rPr>
              <a:t>en </a:t>
            </a:r>
            <a:r>
              <a:rPr dirty="0" sz="1200" spc="-20">
                <a:latin typeface="Verdana"/>
                <a:cs typeface="Verdana"/>
              </a:rPr>
              <a:t>realidad, </a:t>
            </a:r>
            <a:r>
              <a:rPr dirty="0" sz="1200" spc="-10">
                <a:latin typeface="Verdana"/>
                <a:cs typeface="Verdana"/>
              </a:rPr>
              <a:t>constituye </a:t>
            </a:r>
            <a:r>
              <a:rPr dirty="0" sz="1200" spc="-5">
                <a:latin typeface="Verdana"/>
                <a:cs typeface="Verdana"/>
              </a:rPr>
              <a:t>el </a:t>
            </a:r>
            <a:r>
              <a:rPr dirty="0" sz="1200" spc="25">
                <a:latin typeface="Verdana"/>
                <a:cs typeface="Verdana"/>
              </a:rPr>
              <a:t>medio </a:t>
            </a: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25">
                <a:latin typeface="Verdana"/>
                <a:cs typeface="Verdana"/>
              </a:rPr>
              <a:t>prestar </a:t>
            </a:r>
            <a:r>
              <a:rPr dirty="0" sz="1200" spc="-30">
                <a:latin typeface="Verdana"/>
                <a:cs typeface="Verdana"/>
              </a:rPr>
              <a:t>servicios </a:t>
            </a:r>
            <a:r>
              <a:rPr dirty="0" sz="1200" spc="15">
                <a:latin typeface="Verdana"/>
                <a:cs typeface="Verdana"/>
              </a:rPr>
              <a:t>o </a:t>
            </a:r>
            <a:r>
              <a:rPr dirty="0" sz="1200" spc="-15">
                <a:latin typeface="Verdana"/>
                <a:cs typeface="Verdana"/>
              </a:rPr>
              <a:t>entregar </a:t>
            </a:r>
            <a:r>
              <a:rPr dirty="0" sz="1200" spc="-5">
                <a:latin typeface="Verdana"/>
                <a:cs typeface="Verdana"/>
              </a:rPr>
              <a:t>bienes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20">
                <a:latin typeface="Verdana"/>
                <a:cs typeface="Verdana"/>
              </a:rPr>
              <a:t>población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beneficiaria,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40">
                <a:latin typeface="Verdana"/>
                <a:cs typeface="Verdana"/>
              </a:rPr>
              <a:t>ello, </a:t>
            </a:r>
            <a:r>
              <a:rPr dirty="0" sz="1200" spc="-25">
                <a:latin typeface="Verdana"/>
                <a:cs typeface="Verdana"/>
              </a:rPr>
              <a:t>satisfacer </a:t>
            </a:r>
            <a:r>
              <a:rPr dirty="0" sz="1200" spc="-30">
                <a:latin typeface="Verdana"/>
                <a:cs typeface="Verdana"/>
              </a:rPr>
              <a:t>las </a:t>
            </a:r>
            <a:r>
              <a:rPr dirty="0" sz="1200" spc="-5">
                <a:latin typeface="Verdana"/>
                <a:cs typeface="Verdana"/>
              </a:rPr>
              <a:t>necesidades </a:t>
            </a:r>
            <a:r>
              <a:rPr dirty="0" sz="1200" spc="-20">
                <a:latin typeface="Verdana"/>
                <a:cs typeface="Verdana"/>
              </a:rPr>
              <a:t>sociales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45">
                <a:latin typeface="Verdana"/>
                <a:cs typeface="Verdana"/>
              </a:rPr>
              <a:t>través </a:t>
            </a:r>
            <a:r>
              <a:rPr dirty="0" sz="1200" spc="20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contratación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25">
                <a:latin typeface="Verdana"/>
                <a:cs typeface="Verdana"/>
              </a:rPr>
              <a:t>profesionales, 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técnicos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personal administrativo </a:t>
            </a:r>
            <a:r>
              <a:rPr dirty="0" sz="1200" spc="25">
                <a:latin typeface="Verdana"/>
                <a:cs typeface="Verdana"/>
              </a:rPr>
              <a:t>que </a:t>
            </a:r>
            <a:r>
              <a:rPr dirty="0" sz="1200" spc="10">
                <a:latin typeface="Verdana"/>
                <a:cs typeface="Verdana"/>
              </a:rPr>
              <a:t>brinda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-30">
                <a:latin typeface="Verdana"/>
                <a:cs typeface="Verdana"/>
              </a:rPr>
              <a:t>servicios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5">
                <a:latin typeface="Verdana"/>
                <a:cs typeface="Verdana"/>
              </a:rPr>
              <a:t>asesoría, </a:t>
            </a:r>
            <a:r>
              <a:rPr dirty="0" sz="1200" spc="15">
                <a:latin typeface="Verdana"/>
                <a:cs typeface="Verdana"/>
              </a:rPr>
              <a:t>desempeño </a:t>
            </a:r>
            <a:r>
              <a:rPr dirty="0" sz="1200" spc="-10">
                <a:latin typeface="Verdana"/>
                <a:cs typeface="Verdana"/>
              </a:rPr>
              <a:t>administrativo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atención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población.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Verdana"/>
              <a:cs typeface="Verdana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1200" spc="15">
                <a:latin typeface="Verdana"/>
                <a:cs typeface="Verdana"/>
              </a:rPr>
              <a:t>El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Ministerio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Energía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Minas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es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una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institución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eminentemente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normativa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por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lo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que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corresponde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supervisar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25">
                <a:latin typeface="Verdana"/>
                <a:cs typeface="Verdana"/>
              </a:rPr>
              <a:t>cumplimiento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10">
                <a:latin typeface="Verdana"/>
                <a:cs typeface="Verdana"/>
              </a:rPr>
              <a:t>marco </a:t>
            </a:r>
            <a:r>
              <a:rPr dirty="0" sz="1200" spc="-10">
                <a:latin typeface="Verdana"/>
                <a:cs typeface="Verdana"/>
              </a:rPr>
              <a:t>normativo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30">
                <a:latin typeface="Verdana"/>
                <a:cs typeface="Verdana"/>
              </a:rPr>
              <a:t>las </a:t>
            </a:r>
            <a:r>
              <a:rPr dirty="0" sz="1200" spc="-40">
                <a:latin typeface="Verdana"/>
                <a:cs typeface="Verdana"/>
              </a:rPr>
              <a:t>áreas </a:t>
            </a:r>
            <a:r>
              <a:rPr dirty="0" sz="1200" spc="-25">
                <a:latin typeface="Verdana"/>
                <a:cs typeface="Verdana"/>
              </a:rPr>
              <a:t>Energéticas, </a:t>
            </a:r>
            <a:r>
              <a:rPr dirty="0" sz="1200" spc="-30">
                <a:latin typeface="Verdana"/>
                <a:cs typeface="Verdana"/>
              </a:rPr>
              <a:t>Mineras, </a:t>
            </a:r>
            <a:r>
              <a:rPr dirty="0" sz="1200">
                <a:latin typeface="Verdana"/>
                <a:cs typeface="Verdana"/>
              </a:rPr>
              <a:t>Hidrocarburos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Desarrollo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Sostenible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cumplimiento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sus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funciones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es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necesario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contar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personal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técnico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profesional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carácter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permanente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soporte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administrativo</a:t>
            </a:r>
            <a:r>
              <a:rPr dirty="0" sz="1200" spc="-95">
                <a:latin typeface="Verdana"/>
                <a:cs typeface="Verdana"/>
              </a:rPr>
              <a:t> 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legal.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41119" y="3345192"/>
            <a:ext cx="1264919" cy="12466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154950" y="946522"/>
            <a:ext cx="2919730" cy="9423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pc="40" b="0">
                <a:solidFill>
                  <a:srgbClr val="FFFFFF"/>
                </a:solidFill>
                <a:latin typeface="Verdana"/>
                <a:cs typeface="Verdana"/>
              </a:rPr>
              <a:t>Pa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21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1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ar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30" b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8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0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150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85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0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ú</a:t>
            </a:r>
            <a:r>
              <a:rPr dirty="0" spc="105" b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ico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25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30" b="0">
                <a:solidFill>
                  <a:srgbClr val="FFFFFF"/>
                </a:solidFill>
                <a:latin typeface="Verdana"/>
                <a:cs typeface="Verdana"/>
              </a:rPr>
              <a:t>a  </a:t>
            </a:r>
            <a:r>
              <a:rPr dirty="0" spc="10" b="0">
                <a:solidFill>
                  <a:srgbClr val="FFFFFF"/>
                </a:solidFill>
                <a:latin typeface="Verdana"/>
                <a:cs typeface="Verdana"/>
              </a:rPr>
              <a:t>fecha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050523" y="3271829"/>
            <a:ext cx="7978775" cy="12172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Presupuesto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vigente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total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para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el</a:t>
            </a:r>
            <a:r>
              <a:rPr dirty="0" sz="1200" spc="-9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pago</a:t>
            </a:r>
            <a:r>
              <a:rPr dirty="0" sz="12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servidores</a:t>
            </a:r>
            <a:r>
              <a:rPr dirty="0" sz="1200" spc="-1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públicos: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5" b="1">
                <a:solidFill>
                  <a:srgbClr val="404040"/>
                </a:solidFill>
                <a:latin typeface="Tahoma"/>
                <a:cs typeface="Tahoma"/>
              </a:rPr>
              <a:t>Q65,495,984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36B3CE"/>
              </a:buClr>
              <a:buFont typeface="Arial MT"/>
              <a:buChar char="•"/>
            </a:pPr>
            <a:endParaRPr sz="20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Presupuesto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utilizado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al</a:t>
            </a:r>
            <a:r>
              <a:rPr dirty="0" sz="1200" spc="-7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segundo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cuatrimestre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5" b="1">
                <a:solidFill>
                  <a:srgbClr val="001F5F"/>
                </a:solidFill>
                <a:latin typeface="Tahoma"/>
                <a:cs typeface="Tahoma"/>
              </a:rPr>
              <a:t>2022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para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el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pago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servidores</a:t>
            </a:r>
            <a:r>
              <a:rPr dirty="0" sz="1200" spc="-10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5" b="1">
                <a:solidFill>
                  <a:srgbClr val="001F5F"/>
                </a:solidFill>
                <a:latin typeface="Tahoma"/>
                <a:cs typeface="Tahoma"/>
              </a:rPr>
              <a:t>públicos</a:t>
            </a:r>
            <a:r>
              <a:rPr dirty="0" sz="1200" spc="-15">
                <a:latin typeface="Verdana"/>
                <a:cs typeface="Verdana"/>
              </a:rPr>
              <a:t>: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20" b="1">
                <a:solidFill>
                  <a:srgbClr val="404040"/>
                </a:solidFill>
                <a:latin typeface="Tahoma"/>
                <a:cs typeface="Tahoma"/>
              </a:rPr>
              <a:t>Q20,245,699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  <a:buClr>
                <a:srgbClr val="36B3CE"/>
              </a:buClr>
              <a:buFont typeface="Arial MT"/>
              <a:buChar char="•"/>
            </a:pPr>
            <a:endParaRPr sz="20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Saldo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para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el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pago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servidores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públicos:</a:t>
            </a:r>
            <a:r>
              <a:rPr dirty="0" sz="1200" spc="-5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404040"/>
                </a:solidFill>
                <a:latin typeface="Tahoma"/>
                <a:cs typeface="Tahoma"/>
              </a:rPr>
              <a:t>Q45,250,285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80744" y="3247644"/>
            <a:ext cx="1264919" cy="124663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96766" y="1101934"/>
            <a:ext cx="313182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100" b="0">
                <a:solidFill>
                  <a:srgbClr val="FFFFFF"/>
                </a:solidFill>
                <a:latin typeface="Verdana"/>
                <a:cs typeface="Verdana"/>
              </a:rPr>
              <a:t>¿E</a:t>
            </a:r>
            <a:r>
              <a:rPr dirty="0" spc="5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120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pc="-55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-229" b="0">
                <a:solidFill>
                  <a:srgbClr val="FFFFFF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48835" y="4359531"/>
            <a:ext cx="3893185" cy="8483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-45">
                <a:latin typeface="Verdana"/>
                <a:cs typeface="Verdana"/>
              </a:rPr>
              <a:t>L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100">
                <a:latin typeface="Verdana"/>
                <a:cs typeface="Verdana"/>
              </a:rPr>
              <a:t>v</a:t>
            </a:r>
            <a:r>
              <a:rPr dirty="0" sz="1200" spc="-40">
                <a:latin typeface="Verdana"/>
                <a:cs typeface="Verdana"/>
              </a:rPr>
              <a:t>e</a:t>
            </a:r>
            <a:r>
              <a:rPr dirty="0" sz="1200" spc="-35">
                <a:latin typeface="Verdana"/>
                <a:cs typeface="Verdana"/>
              </a:rPr>
              <a:t>r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10">
                <a:latin typeface="Verdana"/>
                <a:cs typeface="Verdana"/>
              </a:rPr>
              <a:t>ó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65">
                <a:latin typeface="Verdana"/>
                <a:cs typeface="Verdana"/>
              </a:rPr>
              <a:t>d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100">
                <a:latin typeface="Verdana"/>
                <a:cs typeface="Verdana"/>
              </a:rPr>
              <a:t>v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65">
                <a:latin typeface="Verdana"/>
                <a:cs typeface="Verdana"/>
              </a:rPr>
              <a:t>d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20">
                <a:latin typeface="Verdana"/>
                <a:cs typeface="Verdana"/>
              </a:rPr>
              <a:t>p</a:t>
            </a:r>
            <a:r>
              <a:rPr dirty="0" sz="1200" spc="15">
                <a:latin typeface="Verdana"/>
                <a:cs typeface="Verdana"/>
              </a:rPr>
              <a:t>a</a:t>
            </a:r>
            <a:r>
              <a:rPr dirty="0" sz="1200" spc="15">
                <a:latin typeface="Verdana"/>
                <a:cs typeface="Verdana"/>
              </a:rPr>
              <a:t>l</a:t>
            </a:r>
            <a:r>
              <a:rPr dirty="0" sz="1200" spc="80">
                <a:latin typeface="Verdana"/>
                <a:cs typeface="Verdana"/>
              </a:rPr>
              <a:t>m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10">
                <a:latin typeface="Verdana"/>
                <a:cs typeface="Verdana"/>
              </a:rPr>
              <a:t>o</a:t>
            </a:r>
            <a:r>
              <a:rPr dirty="0" sz="1200" spc="80">
                <a:latin typeface="Verdana"/>
                <a:cs typeface="Verdana"/>
              </a:rPr>
              <a:t>m</a:t>
            </a:r>
            <a:r>
              <a:rPr dirty="0" sz="1200" spc="5">
                <a:latin typeface="Verdana"/>
                <a:cs typeface="Verdana"/>
              </a:rPr>
              <a:t>p</a:t>
            </a:r>
            <a:r>
              <a:rPr dirty="0" sz="1200">
                <a:latin typeface="Verdana"/>
                <a:cs typeface="Verdana"/>
              </a:rPr>
              <a:t>r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65">
                <a:latin typeface="Verdana"/>
                <a:cs typeface="Verdana"/>
              </a:rPr>
              <a:t>d</a:t>
            </a:r>
            <a:r>
              <a:rPr dirty="0" sz="1200" spc="-10">
                <a:latin typeface="Verdana"/>
                <a:cs typeface="Verdana"/>
              </a:rPr>
              <a:t>e  e</a:t>
            </a:r>
            <a:r>
              <a:rPr dirty="0" sz="1200" spc="40">
                <a:latin typeface="Verdana"/>
                <a:cs typeface="Verdana"/>
              </a:rPr>
              <a:t>qu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65">
                <a:latin typeface="Verdana"/>
                <a:cs typeface="Verdana"/>
              </a:rPr>
              <a:t>p</a:t>
            </a:r>
            <a:r>
              <a:rPr dirty="0" sz="1200" spc="10">
                <a:latin typeface="Verdana"/>
                <a:cs typeface="Verdana"/>
              </a:rPr>
              <a:t>o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o</a:t>
            </a:r>
            <a:r>
              <a:rPr dirty="0" sz="1200" spc="-20">
                <a:latin typeface="Verdana"/>
                <a:cs typeface="Verdana"/>
              </a:rPr>
              <a:t>f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50">
                <a:latin typeface="Verdana"/>
                <a:cs typeface="Verdana"/>
              </a:rPr>
              <a:t>dqu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50">
                <a:latin typeface="Verdana"/>
                <a:cs typeface="Verdana"/>
              </a:rPr>
              <a:t>s</a:t>
            </a:r>
            <a:r>
              <a:rPr dirty="0" sz="1200" spc="-35">
                <a:latin typeface="Verdana"/>
                <a:cs typeface="Verdana"/>
              </a:rPr>
              <a:t>i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10">
                <a:latin typeface="Verdana"/>
                <a:cs typeface="Verdana"/>
              </a:rPr>
              <a:t>ó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40">
                <a:latin typeface="Verdana"/>
                <a:cs typeface="Verdana"/>
              </a:rPr>
              <a:t>qu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65">
                <a:latin typeface="Verdana"/>
                <a:cs typeface="Verdana"/>
              </a:rPr>
              <a:t>p</a:t>
            </a:r>
            <a:r>
              <a:rPr dirty="0" sz="1200" spc="10">
                <a:latin typeface="Verdana"/>
                <a:cs typeface="Verdana"/>
              </a:rPr>
              <a:t>o</a:t>
            </a:r>
            <a:r>
              <a:rPr dirty="0" sz="1200" spc="-60">
                <a:latin typeface="Verdana"/>
                <a:cs typeface="Verdana"/>
              </a:rPr>
              <a:t>s  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é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4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65">
                <a:latin typeface="Verdana"/>
                <a:cs typeface="Verdana"/>
              </a:rPr>
              <a:t>p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1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l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10">
                <a:latin typeface="Verdana"/>
                <a:cs typeface="Verdana"/>
              </a:rPr>
              <a:t>za</a:t>
            </a:r>
            <a:r>
              <a:rPr dirty="0" sz="1200" spc="15">
                <a:latin typeface="Verdana"/>
                <a:cs typeface="Verdana"/>
              </a:rPr>
              <a:t>d</a:t>
            </a:r>
            <a:r>
              <a:rPr dirty="0" sz="1200" spc="-40">
                <a:latin typeface="Verdana"/>
                <a:cs typeface="Verdana"/>
              </a:rPr>
              <a:t>o</a:t>
            </a:r>
            <a:r>
              <a:rPr dirty="0" sz="1200" spc="-30">
                <a:latin typeface="Verdana"/>
                <a:cs typeface="Verdana"/>
              </a:rPr>
              <a:t>s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58967" y="2791980"/>
            <a:ext cx="1271015" cy="127100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617069" y="1100410"/>
            <a:ext cx="2414270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4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21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0" b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z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0" b="0">
                <a:solidFill>
                  <a:srgbClr val="FFFFFF"/>
                </a:solidFill>
                <a:latin typeface="Verdana"/>
                <a:cs typeface="Verdana"/>
              </a:rPr>
              <a:t>e  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6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60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ó</a:t>
            </a:r>
            <a:r>
              <a:rPr dirty="0" spc="5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1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25" b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pc="15" b="0">
                <a:solidFill>
                  <a:srgbClr val="FFFFFF"/>
                </a:solidFill>
                <a:latin typeface="Verdana"/>
                <a:cs typeface="Verdana"/>
              </a:rPr>
              <a:t>ha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4298579" y="3330694"/>
            <a:ext cx="5527040" cy="117983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45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ue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dirty="0" sz="1200" spc="-1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g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te</a:t>
            </a:r>
            <a:r>
              <a:rPr dirty="0" sz="1200" spc="-1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tal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ara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30" b="1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ió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155" b="1">
                <a:solidFill>
                  <a:srgbClr val="001F5F"/>
                </a:solidFill>
                <a:latin typeface="Tahoma"/>
                <a:cs typeface="Tahoma"/>
              </a:rPr>
              <a:t>: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XXX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36B3CE"/>
              </a:buClr>
              <a:buFont typeface="Arial MT"/>
              <a:buChar char="•"/>
            </a:pPr>
            <a:endParaRPr sz="195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45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ue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il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z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70" b="1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al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100" b="1">
                <a:solidFill>
                  <a:srgbClr val="001F5F"/>
                </a:solidFill>
                <a:latin typeface="Tahoma"/>
                <a:cs typeface="Tahoma"/>
              </a:rPr>
              <a:t>m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atr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100" b="1">
                <a:solidFill>
                  <a:srgbClr val="001F5F"/>
                </a:solidFill>
                <a:latin typeface="Tahoma"/>
                <a:cs typeface="Tahoma"/>
              </a:rPr>
              <a:t>m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tre</a:t>
            </a:r>
            <a:r>
              <a:rPr dirty="0" sz="1200" spc="-1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2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0</a:t>
            </a:r>
            <a:r>
              <a:rPr dirty="0" sz="1200" spc="-50" b="1">
                <a:solidFill>
                  <a:srgbClr val="001F5F"/>
                </a:solidFill>
                <a:latin typeface="Tahoma"/>
                <a:cs typeface="Tahoma"/>
              </a:rPr>
              <a:t>23</a:t>
            </a:r>
            <a:r>
              <a:rPr dirty="0" sz="1200" spc="-10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ara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30" b="1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ió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155" b="1">
                <a:solidFill>
                  <a:srgbClr val="001F5F"/>
                </a:solidFill>
                <a:latin typeface="Tahoma"/>
                <a:cs typeface="Tahoma"/>
              </a:rPr>
              <a:t>: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xxx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  <a:buClr>
                <a:srgbClr val="36B3CE"/>
              </a:buClr>
              <a:buFont typeface="Arial MT"/>
              <a:buChar char="•"/>
            </a:pPr>
            <a:endParaRPr sz="195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dirty="0" sz="1200" spc="55" b="1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ara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30" b="1">
                <a:solidFill>
                  <a:srgbClr val="001F5F"/>
                </a:solidFill>
                <a:latin typeface="Tahoma"/>
                <a:cs typeface="Tahoma"/>
              </a:rPr>
              <a:t>v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5" b="1">
                <a:solidFill>
                  <a:srgbClr val="001F5F"/>
                </a:solidFill>
                <a:latin typeface="Tahoma"/>
                <a:cs typeface="Tahoma"/>
              </a:rPr>
              <a:t>r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ió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155" b="1">
                <a:solidFill>
                  <a:srgbClr val="001F5F"/>
                </a:solidFill>
                <a:latin typeface="Tahoma"/>
                <a:cs typeface="Tahoma"/>
              </a:rPr>
              <a:t>: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xxx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587751" y="3264408"/>
            <a:ext cx="1264919" cy="124663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272200" y="1100410"/>
            <a:ext cx="2102485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-85" b="0">
                <a:solidFill>
                  <a:srgbClr val="FFFFFF"/>
                </a:solidFill>
                <a:latin typeface="Verdana"/>
                <a:cs typeface="Verdana"/>
              </a:rPr>
              <a:t>¿Q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pc="-1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60" b="0">
                <a:solidFill>
                  <a:srgbClr val="FFFFFF"/>
                </a:solidFill>
                <a:latin typeface="Verdana"/>
                <a:cs typeface="Verdana"/>
              </a:rPr>
              <a:t>es  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5" b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-229" b="0">
                <a:solidFill>
                  <a:srgbClr val="FFFFFF"/>
                </a:solidFill>
                <a:latin typeface="Verdana"/>
                <a:cs typeface="Verdana"/>
              </a:rPr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750679" y="2960628"/>
            <a:ext cx="6676390" cy="1671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6350">
              <a:lnSpc>
                <a:spcPct val="150000"/>
              </a:lnSpc>
              <a:spcBef>
                <a:spcPts val="100"/>
              </a:spcBef>
            </a:pPr>
            <a:r>
              <a:rPr dirty="0" sz="1200" spc="-40">
                <a:latin typeface="Verdana"/>
                <a:cs typeface="Verdana"/>
              </a:rPr>
              <a:t>Los </a:t>
            </a:r>
            <a:r>
              <a:rPr dirty="0" sz="1200" spc="-25">
                <a:latin typeface="Verdana"/>
                <a:cs typeface="Verdana"/>
              </a:rPr>
              <a:t>recursos </a:t>
            </a:r>
            <a:r>
              <a:rPr dirty="0" sz="1200" spc="15">
                <a:latin typeface="Verdana"/>
                <a:cs typeface="Verdana"/>
              </a:rPr>
              <a:t>públicos </a:t>
            </a:r>
            <a:r>
              <a:rPr dirty="0" sz="1200" spc="-45">
                <a:latin typeface="Verdana"/>
                <a:cs typeface="Verdana"/>
              </a:rPr>
              <a:t>se </a:t>
            </a:r>
            <a:r>
              <a:rPr dirty="0" sz="1200">
                <a:latin typeface="Verdana"/>
                <a:cs typeface="Verdana"/>
              </a:rPr>
              <a:t>utilizan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15">
                <a:latin typeface="Verdana"/>
                <a:cs typeface="Verdana"/>
              </a:rPr>
              <a:t>fines </a:t>
            </a:r>
            <a:r>
              <a:rPr dirty="0" sz="1200" spc="-5">
                <a:latin typeface="Verdana"/>
                <a:cs typeface="Verdana"/>
              </a:rPr>
              <a:t>específicos </a:t>
            </a: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25">
                <a:latin typeface="Verdana"/>
                <a:cs typeface="Verdana"/>
              </a:rPr>
              <a:t>cumplimiento de </a:t>
            </a:r>
            <a:r>
              <a:rPr dirty="0" sz="1200" spc="-20">
                <a:latin typeface="Verdana"/>
                <a:cs typeface="Verdana"/>
              </a:rPr>
              <a:t>los 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objetivos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sociales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económicos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Estado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impactan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directamente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población.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Verdana"/>
              <a:cs typeface="Verdana"/>
            </a:endParaRPr>
          </a:p>
          <a:p>
            <a:pPr algn="just" marL="12700" marR="5080">
              <a:lnSpc>
                <a:spcPct val="150000"/>
              </a:lnSpc>
            </a:pPr>
            <a:r>
              <a:rPr dirty="0" sz="1200">
                <a:latin typeface="Verdana"/>
                <a:cs typeface="Verdana"/>
              </a:rPr>
              <a:t>Cada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entidad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atiende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prioriza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las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finalidades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que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corresponden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conformidad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-35">
                <a:latin typeface="Verdana"/>
                <a:cs typeface="Verdana"/>
              </a:rPr>
              <a:t>ley </a:t>
            </a:r>
            <a:r>
              <a:rPr dirty="0" sz="1200" spc="25">
                <a:latin typeface="Verdana"/>
                <a:cs typeface="Verdana"/>
              </a:rPr>
              <a:t>En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-15">
                <a:latin typeface="Verdana"/>
                <a:cs typeface="Verdana"/>
              </a:rPr>
              <a:t>caso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10">
                <a:latin typeface="Verdana"/>
                <a:cs typeface="Verdana"/>
              </a:rPr>
              <a:t>MEM, </a:t>
            </a:r>
            <a:r>
              <a:rPr dirty="0" sz="1200" spc="-5">
                <a:latin typeface="Verdana"/>
                <a:cs typeface="Verdana"/>
              </a:rPr>
              <a:t>destina la </a:t>
            </a:r>
            <a:r>
              <a:rPr dirty="0" sz="1200" spc="-20">
                <a:latin typeface="Verdana"/>
                <a:cs typeface="Verdana"/>
              </a:rPr>
              <a:t>mayoría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30">
                <a:latin typeface="Verdana"/>
                <a:cs typeface="Verdana"/>
              </a:rPr>
              <a:t>su </a:t>
            </a:r>
            <a:r>
              <a:rPr dirty="0" sz="1200" spc="-10">
                <a:latin typeface="Verdana"/>
                <a:cs typeface="Verdana"/>
              </a:rPr>
              <a:t>presupuesto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-20">
                <a:latin typeface="Verdana"/>
                <a:cs typeface="Verdana"/>
              </a:rPr>
              <a:t>apoyos </a:t>
            </a:r>
            <a:r>
              <a:rPr dirty="0" sz="1200" spc="-15">
                <a:latin typeface="Verdana"/>
                <a:cs typeface="Verdana"/>
              </a:rPr>
              <a:t>sociales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temporales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los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combustibles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93036" y="3220211"/>
            <a:ext cx="1271015" cy="1246631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835164"/>
            <a:ext cx="5646420" cy="1196340"/>
          </a:xfrm>
          <a:custGeom>
            <a:avLst/>
            <a:gdLst/>
            <a:ahLst/>
            <a:cxnLst/>
            <a:rect l="l" t="t" r="r" b="b"/>
            <a:pathLst>
              <a:path w="5646420" h="1196339">
                <a:moveTo>
                  <a:pt x="5646420" y="0"/>
                </a:moveTo>
                <a:lnTo>
                  <a:pt x="0" y="0"/>
                </a:lnTo>
                <a:lnTo>
                  <a:pt x="0" y="1196327"/>
                </a:lnTo>
                <a:lnTo>
                  <a:pt x="5646420" y="1196327"/>
                </a:lnTo>
                <a:lnTo>
                  <a:pt x="564642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842978" y="946522"/>
            <a:ext cx="3186430" cy="942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65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ció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ria 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2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1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114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0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r 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ua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dirty="0" sz="2000" spc="-12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15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23224" y="522034"/>
            <a:ext cx="59690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 b="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04020" y="2825966"/>
            <a:ext cx="6044715" cy="253812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9191" y="6344175"/>
              <a:ext cx="53975" cy="57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0107" y="6344175"/>
              <a:ext cx="53974" cy="5715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6959" y="6344175"/>
              <a:ext cx="53975" cy="571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706111"/>
              <a:ext cx="1246631" cy="215188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383023" y="2660904"/>
              <a:ext cx="5387340" cy="1577340"/>
            </a:xfrm>
            <a:custGeom>
              <a:avLst/>
              <a:gdLst/>
              <a:ahLst/>
              <a:cxnLst/>
              <a:rect l="l" t="t" r="r" b="b"/>
              <a:pathLst>
                <a:path w="5387340" h="1577339">
                  <a:moveTo>
                    <a:pt x="0" y="1577339"/>
                  </a:moveTo>
                  <a:lnTo>
                    <a:pt x="5387340" y="1577339"/>
                  </a:lnTo>
                  <a:lnTo>
                    <a:pt x="5387340" y="0"/>
                  </a:lnTo>
                  <a:lnTo>
                    <a:pt x="0" y="0"/>
                  </a:lnTo>
                  <a:lnTo>
                    <a:pt x="0" y="1577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 txBox="1"/>
          <p:nvPr/>
        </p:nvSpPr>
        <p:spPr>
          <a:xfrm>
            <a:off x="4383023" y="2660904"/>
            <a:ext cx="5387340" cy="1577340"/>
          </a:xfrm>
          <a:prstGeom prst="rect">
            <a:avLst/>
          </a:prstGeom>
        </p:spPr>
        <p:txBody>
          <a:bodyPr wrap="square" lIns="0" tIns="217170" rIns="0" bIns="0" rtlCol="0" vert="horz">
            <a:spAutoFit/>
          </a:bodyPr>
          <a:lstStyle/>
          <a:p>
            <a:pPr marL="339090">
              <a:lnSpc>
                <a:spcPct val="100000"/>
              </a:lnSpc>
              <a:spcBef>
                <a:spcPts val="1710"/>
              </a:spcBef>
            </a:pPr>
            <a:r>
              <a:rPr dirty="0" sz="3300" spc="-100">
                <a:solidFill>
                  <a:srgbClr val="36B3CE"/>
                </a:solidFill>
                <a:latin typeface="Georgia"/>
                <a:cs typeface="Georgia"/>
              </a:rPr>
              <a:t>P</a:t>
            </a:r>
            <a:r>
              <a:rPr dirty="0" sz="3300" spc="5">
                <a:solidFill>
                  <a:srgbClr val="36B3CE"/>
                </a:solidFill>
                <a:latin typeface="Georgia"/>
                <a:cs typeface="Georgia"/>
              </a:rPr>
              <a:t>a</a:t>
            </a:r>
            <a:r>
              <a:rPr dirty="0" sz="3300">
                <a:solidFill>
                  <a:srgbClr val="36B3CE"/>
                </a:solidFill>
                <a:latin typeface="Georgia"/>
                <a:cs typeface="Georgia"/>
              </a:rPr>
              <a:t>r</a:t>
            </a:r>
            <a:r>
              <a:rPr dirty="0" sz="3300" spc="20">
                <a:solidFill>
                  <a:srgbClr val="36B3CE"/>
                </a:solidFill>
                <a:latin typeface="Georgia"/>
                <a:cs typeface="Georgia"/>
              </a:rPr>
              <a:t>t</a:t>
            </a:r>
            <a:r>
              <a:rPr dirty="0" sz="3300" spc="-35">
                <a:solidFill>
                  <a:srgbClr val="36B3CE"/>
                </a:solidFill>
                <a:latin typeface="Georgia"/>
                <a:cs typeface="Georgia"/>
              </a:rPr>
              <a:t>e</a:t>
            </a:r>
            <a:r>
              <a:rPr dirty="0" sz="3300" spc="-145">
                <a:solidFill>
                  <a:srgbClr val="36B3CE"/>
                </a:solidFill>
                <a:latin typeface="Georgia"/>
                <a:cs typeface="Georgia"/>
              </a:rPr>
              <a:t> </a:t>
            </a:r>
            <a:r>
              <a:rPr dirty="0" sz="3300" spc="-40">
                <a:solidFill>
                  <a:srgbClr val="36B3CE"/>
                </a:solidFill>
                <a:latin typeface="Georgia"/>
                <a:cs typeface="Georgia"/>
              </a:rPr>
              <a:t>e</a:t>
            </a:r>
            <a:r>
              <a:rPr dirty="0" sz="3300" spc="-15">
                <a:solidFill>
                  <a:srgbClr val="36B3CE"/>
                </a:solidFill>
                <a:latin typeface="Georgia"/>
                <a:cs typeface="Georgia"/>
              </a:rPr>
              <a:t>s</a:t>
            </a:r>
            <a:r>
              <a:rPr dirty="0" sz="3300" spc="5">
                <a:solidFill>
                  <a:srgbClr val="36B3CE"/>
                </a:solidFill>
                <a:latin typeface="Georgia"/>
                <a:cs typeface="Georgia"/>
              </a:rPr>
              <a:t>p</a:t>
            </a:r>
            <a:r>
              <a:rPr dirty="0" sz="3300" spc="-40">
                <a:solidFill>
                  <a:srgbClr val="36B3CE"/>
                </a:solidFill>
                <a:latin typeface="Georgia"/>
                <a:cs typeface="Georgia"/>
              </a:rPr>
              <a:t>e</a:t>
            </a:r>
            <a:r>
              <a:rPr dirty="0" sz="3300">
                <a:solidFill>
                  <a:srgbClr val="36B3CE"/>
                </a:solidFill>
                <a:latin typeface="Georgia"/>
                <a:cs typeface="Georgia"/>
              </a:rPr>
              <a:t>cí</a:t>
            </a:r>
            <a:r>
              <a:rPr dirty="0" sz="3300" spc="40">
                <a:solidFill>
                  <a:srgbClr val="36B3CE"/>
                </a:solidFill>
                <a:latin typeface="Georgia"/>
                <a:cs typeface="Georgia"/>
              </a:rPr>
              <a:t>fi</a:t>
            </a:r>
            <a:r>
              <a:rPr dirty="0" sz="3300" spc="-100">
                <a:solidFill>
                  <a:srgbClr val="36B3CE"/>
                </a:solidFill>
                <a:latin typeface="Georgia"/>
                <a:cs typeface="Georgia"/>
              </a:rPr>
              <a:t>ca:</a:t>
            </a:r>
            <a:endParaRPr sz="3300">
              <a:latin typeface="Georgia"/>
              <a:cs typeface="Georgia"/>
            </a:endParaRPr>
          </a:p>
          <a:p>
            <a:pPr marL="339090">
              <a:lnSpc>
                <a:spcPct val="100000"/>
              </a:lnSpc>
            </a:pPr>
            <a:r>
              <a:rPr dirty="0" sz="3300">
                <a:solidFill>
                  <a:srgbClr val="36B3CE"/>
                </a:solidFill>
                <a:latin typeface="Arial MT"/>
                <a:cs typeface="Arial MT"/>
              </a:rPr>
              <a:t>Avances</a:t>
            </a:r>
            <a:r>
              <a:rPr dirty="0" sz="3300" spc="-35">
                <a:solidFill>
                  <a:srgbClr val="36B3CE"/>
                </a:solidFill>
                <a:latin typeface="Arial MT"/>
                <a:cs typeface="Arial MT"/>
              </a:rPr>
              <a:t> </a:t>
            </a:r>
            <a:r>
              <a:rPr dirty="0" sz="3300">
                <a:solidFill>
                  <a:srgbClr val="36B3CE"/>
                </a:solidFill>
                <a:latin typeface="Arial MT"/>
                <a:cs typeface="Arial MT"/>
              </a:rPr>
              <a:t>y</a:t>
            </a:r>
            <a:r>
              <a:rPr dirty="0" sz="3300" spc="-30">
                <a:solidFill>
                  <a:srgbClr val="36B3CE"/>
                </a:solidFill>
                <a:latin typeface="Arial MT"/>
                <a:cs typeface="Arial MT"/>
              </a:rPr>
              <a:t> </a:t>
            </a:r>
            <a:r>
              <a:rPr dirty="0" sz="3300">
                <a:solidFill>
                  <a:srgbClr val="36B3CE"/>
                </a:solidFill>
                <a:latin typeface="Arial MT"/>
                <a:cs typeface="Arial MT"/>
              </a:rPr>
              <a:t>resultados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145535" y="2660904"/>
            <a:ext cx="1237615" cy="1577340"/>
          </a:xfrm>
          <a:prstGeom prst="rect">
            <a:avLst/>
          </a:prstGeom>
          <a:solidFill>
            <a:srgbClr val="36B3CE"/>
          </a:solidFill>
        </p:spPr>
        <p:txBody>
          <a:bodyPr wrap="square" lIns="0" tIns="0" rIns="0" bIns="0" rtlCol="0" vert="horz">
            <a:spAutoFit/>
          </a:bodyPr>
          <a:lstStyle/>
          <a:p>
            <a:pPr marL="385445">
              <a:lnSpc>
                <a:spcPts val="8575"/>
              </a:lnSpc>
            </a:pPr>
            <a:r>
              <a:rPr dirty="0" sz="9000">
                <a:solidFill>
                  <a:srgbClr val="FFFFFF"/>
                </a:solidFill>
                <a:latin typeface="Times New Roman"/>
                <a:cs typeface="Times New Roman"/>
              </a:rPr>
              <a:t>2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870959" y="1854707"/>
            <a:ext cx="8321040" cy="708660"/>
          </a:xfrm>
          <a:custGeom>
            <a:avLst/>
            <a:gdLst/>
            <a:ahLst/>
            <a:cxnLst/>
            <a:rect l="l" t="t" r="r" b="b"/>
            <a:pathLst>
              <a:path w="8321040" h="708660">
                <a:moveTo>
                  <a:pt x="8321040" y="0"/>
                </a:moveTo>
                <a:lnTo>
                  <a:pt x="0" y="0"/>
                </a:lnTo>
                <a:lnTo>
                  <a:pt x="0" y="708660"/>
                </a:lnTo>
                <a:lnTo>
                  <a:pt x="8321040" y="708660"/>
                </a:lnTo>
                <a:lnTo>
                  <a:pt x="8321040" y="0"/>
                </a:lnTo>
                <a:close/>
              </a:path>
            </a:pathLst>
          </a:custGeom>
          <a:solidFill>
            <a:srgbClr val="FFEB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199279" y="954758"/>
            <a:ext cx="3990340" cy="6362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60" b="0">
                <a:latin typeface="Verdana"/>
                <a:cs typeface="Verdana"/>
              </a:rPr>
              <a:t>I</a:t>
            </a:r>
            <a:r>
              <a:rPr dirty="0" spc="140" b="0">
                <a:latin typeface="Verdana"/>
                <a:cs typeface="Verdana"/>
              </a:rPr>
              <a:t>m</a:t>
            </a:r>
            <a:r>
              <a:rPr dirty="0" spc="85" b="0">
                <a:latin typeface="Verdana"/>
                <a:cs typeface="Verdana"/>
              </a:rPr>
              <a:t>p</a:t>
            </a:r>
            <a:r>
              <a:rPr dirty="0" spc="40" b="0">
                <a:latin typeface="Verdana"/>
                <a:cs typeface="Verdana"/>
              </a:rPr>
              <a:t>l</a:t>
            </a:r>
            <a:r>
              <a:rPr dirty="0" spc="60" b="0">
                <a:latin typeface="Verdana"/>
                <a:cs typeface="Verdana"/>
              </a:rPr>
              <a:t>em</a:t>
            </a:r>
            <a:r>
              <a:rPr dirty="0" spc="15" b="0">
                <a:latin typeface="Verdana"/>
                <a:cs typeface="Verdana"/>
              </a:rPr>
              <a:t>en</a:t>
            </a:r>
            <a:r>
              <a:rPr dirty="0" b="0">
                <a:latin typeface="Verdana"/>
                <a:cs typeface="Verdana"/>
              </a:rPr>
              <a:t>t</a:t>
            </a:r>
            <a:r>
              <a:rPr dirty="0" spc="-45" b="0">
                <a:latin typeface="Verdana"/>
                <a:cs typeface="Verdana"/>
              </a:rPr>
              <a:t>a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b="0">
                <a:latin typeface="Verdana"/>
                <a:cs typeface="Verdana"/>
              </a:rPr>
              <a:t>i</a:t>
            </a:r>
            <a:r>
              <a:rPr dirty="0" spc="30" b="0">
                <a:latin typeface="Verdana"/>
                <a:cs typeface="Verdana"/>
              </a:rPr>
              <a:t>ó</a:t>
            </a:r>
            <a:r>
              <a:rPr dirty="0" spc="55" b="0">
                <a:latin typeface="Verdana"/>
                <a:cs typeface="Verdana"/>
              </a:rPr>
              <a:t>n</a:t>
            </a:r>
            <a:r>
              <a:rPr dirty="0" spc="-215" b="0">
                <a:latin typeface="Verdana"/>
                <a:cs typeface="Verdana"/>
              </a:rPr>
              <a:t> </a:t>
            </a:r>
            <a:r>
              <a:rPr dirty="0" spc="120" b="0">
                <a:latin typeface="Verdana"/>
                <a:cs typeface="Verdana"/>
              </a:rPr>
              <a:t>d</a:t>
            </a:r>
            <a:r>
              <a:rPr dirty="0" spc="-15" b="0">
                <a:latin typeface="Verdana"/>
                <a:cs typeface="Verdana"/>
              </a:rPr>
              <a:t>e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25" b="0">
                <a:latin typeface="Verdana"/>
                <a:cs typeface="Verdana"/>
              </a:rPr>
              <a:t>l</a:t>
            </a:r>
            <a:r>
              <a:rPr dirty="0" spc="-40" b="0">
                <a:latin typeface="Verdana"/>
                <a:cs typeface="Verdana"/>
              </a:rPr>
              <a:t>a</a:t>
            </a:r>
          </a:p>
          <a:p>
            <a:pPr marL="12700">
              <a:lnSpc>
                <a:spcPct val="100000"/>
              </a:lnSpc>
            </a:pPr>
            <a:r>
              <a:rPr dirty="0" spc="-155"/>
              <a:t>L</a:t>
            </a:r>
            <a:r>
              <a:rPr dirty="0" spc="-120"/>
              <a:t>e</a:t>
            </a:r>
            <a:r>
              <a:rPr dirty="0" spc="-135"/>
              <a:t>y</a:t>
            </a:r>
            <a:r>
              <a:rPr dirty="0" spc="-260"/>
              <a:t> </a:t>
            </a:r>
            <a:r>
              <a:rPr dirty="0" spc="-25"/>
              <a:t>d</a:t>
            </a:r>
            <a:r>
              <a:rPr dirty="0" spc="-120"/>
              <a:t>e</a:t>
            </a:r>
            <a:r>
              <a:rPr dirty="0" spc="-35"/>
              <a:t>l</a:t>
            </a:r>
            <a:r>
              <a:rPr dirty="0" spc="-254"/>
              <a:t> </a:t>
            </a:r>
            <a:r>
              <a:rPr dirty="0" spc="-10"/>
              <a:t>A</a:t>
            </a:r>
            <a:r>
              <a:rPr dirty="0" spc="-85"/>
              <a:t>poy</a:t>
            </a:r>
            <a:r>
              <a:rPr dirty="0" spc="-90"/>
              <a:t>o</a:t>
            </a:r>
            <a:r>
              <a:rPr dirty="0" spc="-260"/>
              <a:t> </a:t>
            </a:r>
            <a:r>
              <a:rPr dirty="0" spc="-130"/>
              <a:t>S</a:t>
            </a:r>
            <a:r>
              <a:rPr dirty="0" spc="-75"/>
              <a:t>o</a:t>
            </a:r>
            <a:r>
              <a:rPr dirty="0" spc="-70"/>
              <a:t>c</a:t>
            </a:r>
            <a:r>
              <a:rPr dirty="0" spc="-65"/>
              <a:t>i</a:t>
            </a:r>
            <a:r>
              <a:rPr dirty="0" spc="-140"/>
              <a:t>a</a:t>
            </a:r>
            <a:r>
              <a:rPr dirty="0" spc="-35"/>
              <a:t>l</a:t>
            </a:r>
            <a:r>
              <a:rPr dirty="0" spc="-254"/>
              <a:t> </a:t>
            </a:r>
            <a:r>
              <a:rPr dirty="0" spc="-125"/>
              <a:t>T</a:t>
            </a:r>
            <a:r>
              <a:rPr dirty="0" spc="-125"/>
              <a:t>e</a:t>
            </a:r>
            <a:r>
              <a:rPr dirty="0" spc="-45"/>
              <a:t>m</a:t>
            </a:r>
            <a:r>
              <a:rPr dirty="0" spc="-90"/>
              <a:t>po</a:t>
            </a:r>
            <a:r>
              <a:rPr dirty="0" spc="-70"/>
              <a:t>r</a:t>
            </a:r>
            <a:r>
              <a:rPr dirty="0" spc="-140"/>
              <a:t>a</a:t>
            </a:r>
            <a:r>
              <a:rPr dirty="0" spc="-35"/>
              <a:t>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250855" y="2082891"/>
            <a:ext cx="5693410" cy="3643629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400" spc="-5" b="1">
                <a:solidFill>
                  <a:srgbClr val="001F5F"/>
                </a:solidFill>
                <a:latin typeface="Tahoma"/>
                <a:cs typeface="Tahoma"/>
              </a:rPr>
              <a:t>1.800,000</a:t>
            </a:r>
            <a:r>
              <a:rPr dirty="0" sz="14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400" spc="25" b="1">
                <a:solidFill>
                  <a:srgbClr val="001F5F"/>
                </a:solidFill>
                <a:latin typeface="Tahoma"/>
                <a:cs typeface="Tahoma"/>
              </a:rPr>
              <a:t>hogares</a:t>
            </a:r>
            <a:r>
              <a:rPr dirty="0" sz="1400" spc="-12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400" spc="35" b="1">
                <a:solidFill>
                  <a:srgbClr val="001F5F"/>
                </a:solidFill>
                <a:latin typeface="Tahoma"/>
                <a:cs typeface="Tahoma"/>
              </a:rPr>
              <a:t>beneficiados</a:t>
            </a:r>
            <a:r>
              <a:rPr dirty="0" sz="1400" spc="-12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400" spc="35" b="1">
                <a:solidFill>
                  <a:srgbClr val="001F5F"/>
                </a:solidFill>
                <a:latin typeface="Tahoma"/>
                <a:cs typeface="Tahoma"/>
              </a:rPr>
              <a:t>aproximadamente.</a:t>
            </a:r>
            <a:endParaRPr sz="14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7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25"/>
              </a:spcBef>
            </a:pPr>
            <a:r>
              <a:rPr dirty="0" sz="1200" spc="8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re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u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tar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endParaRPr sz="1200">
              <a:latin typeface="Tahoma"/>
              <a:cs typeface="Tahoma"/>
            </a:endParaRPr>
          </a:p>
          <a:p>
            <a:pPr marL="1073150" indent="-146685">
              <a:lnSpc>
                <a:spcPct val="100000"/>
              </a:lnSpc>
              <a:spcBef>
                <a:spcPts val="690"/>
              </a:spcBef>
              <a:buClr>
                <a:srgbClr val="000000"/>
              </a:buClr>
              <a:buAutoNum type="alphaLcPeriod"/>
              <a:tabLst>
                <a:tab pos="1073785" algn="l"/>
              </a:tabLst>
            </a:pPr>
            <a:r>
              <a:rPr dirty="0" sz="1100" spc="7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-30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su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5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100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st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100" spc="-12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65">
                <a:solidFill>
                  <a:srgbClr val="001F5F"/>
                </a:solidFill>
                <a:latin typeface="Verdana"/>
                <a:cs typeface="Verdana"/>
              </a:rPr>
              <a:t>v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g</a:t>
            </a:r>
            <a:r>
              <a:rPr dirty="0" sz="1100" spc="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-275">
                <a:latin typeface="Verdana"/>
                <a:cs typeface="Verdana"/>
              </a:rPr>
              <a:t>: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55">
                <a:latin typeface="Verdana"/>
                <a:cs typeface="Verdana"/>
              </a:rPr>
              <a:t>xxx</a:t>
            </a:r>
            <a:endParaRPr sz="1100">
              <a:latin typeface="Verdana"/>
              <a:cs typeface="Verdana"/>
            </a:endParaRPr>
          </a:p>
          <a:p>
            <a:pPr marL="1086485" indent="-160655">
              <a:lnSpc>
                <a:spcPct val="100000"/>
              </a:lnSpc>
              <a:spcBef>
                <a:spcPts val="655"/>
              </a:spcBef>
              <a:buClr>
                <a:srgbClr val="000000"/>
              </a:buClr>
              <a:buAutoNum type="alphaLcPeriod"/>
              <a:tabLst>
                <a:tab pos="1087120" algn="l"/>
              </a:tabLst>
            </a:pPr>
            <a:r>
              <a:rPr dirty="0" sz="1100" spc="7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-30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su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5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100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st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100" spc="-12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5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-30">
                <a:solidFill>
                  <a:srgbClr val="001F5F"/>
                </a:solidFill>
                <a:latin typeface="Verdana"/>
                <a:cs typeface="Verdana"/>
              </a:rPr>
              <a:t>j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20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dirty="0" sz="1100" spc="20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100" spc="65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100" spc="-254">
                <a:solidFill>
                  <a:srgbClr val="001F5F"/>
                </a:solidFill>
                <a:latin typeface="Verdana"/>
                <a:cs typeface="Verdana"/>
              </a:rPr>
              <a:t>:</a:t>
            </a:r>
            <a:r>
              <a:rPr dirty="0" sz="1100" spc="-11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55">
                <a:latin typeface="Verdana"/>
                <a:cs typeface="Verdana"/>
              </a:rPr>
              <a:t>xxx</a:t>
            </a:r>
            <a:endParaRPr sz="1100">
              <a:latin typeface="Verdana"/>
              <a:cs typeface="Verdana"/>
            </a:endParaRPr>
          </a:p>
          <a:p>
            <a:pPr marL="1069975" indent="-144145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AutoNum type="alphaLcPeriod"/>
              <a:tabLst>
                <a:tab pos="1070610" algn="l"/>
              </a:tabLst>
            </a:pP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Fuente</a:t>
            </a:r>
            <a:r>
              <a:rPr dirty="0" sz="1100" spc="-9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30">
                <a:solidFill>
                  <a:srgbClr val="001F5F"/>
                </a:solidFill>
                <a:latin typeface="Verdana"/>
                <a:cs typeface="Verdana"/>
              </a:rPr>
              <a:t>de</a:t>
            </a:r>
            <a:r>
              <a:rPr dirty="0" sz="1100" spc="-114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>
                <a:solidFill>
                  <a:srgbClr val="001F5F"/>
                </a:solidFill>
                <a:latin typeface="Verdana"/>
                <a:cs typeface="Verdana"/>
              </a:rPr>
              <a:t>financiamiento:</a:t>
            </a:r>
            <a:r>
              <a:rPr dirty="0" sz="1100" spc="-8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25">
                <a:latin typeface="Verdana"/>
                <a:cs typeface="Verdana"/>
              </a:rPr>
              <a:t>Transferencias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corrientes</a:t>
            </a:r>
            <a:endParaRPr sz="11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dirty="0" sz="1200" spc="8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t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o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40" b="1">
                <a:solidFill>
                  <a:srgbClr val="001F5F"/>
                </a:solidFill>
                <a:latin typeface="Tahoma"/>
                <a:cs typeface="Tahoma"/>
              </a:rPr>
              <a:t>d</a:t>
            </a:r>
            <a:r>
              <a:rPr dirty="0" sz="1200" spc="3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60" b="1">
                <a:solidFill>
                  <a:srgbClr val="001F5F"/>
                </a:solidFill>
                <a:latin typeface="Tahoma"/>
                <a:cs typeface="Tahoma"/>
              </a:rPr>
              <a:t>p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l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f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i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c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a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ci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ó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n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e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s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tatal</a:t>
            </a:r>
            <a:endParaRPr sz="1200">
              <a:latin typeface="Tahoma"/>
              <a:cs typeface="Tahoma"/>
            </a:endParaRPr>
          </a:p>
          <a:p>
            <a:pPr marL="1073150" indent="-146685">
              <a:lnSpc>
                <a:spcPct val="100000"/>
              </a:lnSpc>
              <a:spcBef>
                <a:spcPts val="690"/>
              </a:spcBef>
              <a:buClr>
                <a:srgbClr val="000000"/>
              </a:buClr>
              <a:buAutoNum type="alphaLcPeriod"/>
              <a:tabLst>
                <a:tab pos="1073785" algn="l"/>
              </a:tabLst>
            </a:pPr>
            <a:r>
              <a:rPr dirty="0" sz="1100" spc="-20">
                <a:solidFill>
                  <a:srgbClr val="001F5F"/>
                </a:solidFill>
                <a:latin typeface="Verdana"/>
                <a:cs typeface="Verdana"/>
              </a:rPr>
              <a:t>Programa:</a:t>
            </a:r>
            <a:r>
              <a:rPr dirty="0" sz="1100" spc="-145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Apoyo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Social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Temporal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a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consumidores</a:t>
            </a:r>
            <a:r>
              <a:rPr dirty="0" sz="1100" spc="-14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45">
                <a:latin typeface="Verdana"/>
                <a:cs typeface="Verdana"/>
              </a:rPr>
              <a:t>Gas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15">
                <a:latin typeface="Verdana"/>
                <a:cs typeface="Verdana"/>
              </a:rPr>
              <a:t>Propano</a:t>
            </a:r>
            <a:endParaRPr sz="1100">
              <a:latin typeface="Verdana"/>
              <a:cs typeface="Verdana"/>
            </a:endParaRPr>
          </a:p>
          <a:p>
            <a:pPr marL="1086485" indent="-160020">
              <a:lnSpc>
                <a:spcPct val="100000"/>
              </a:lnSpc>
              <a:spcBef>
                <a:spcPts val="655"/>
              </a:spcBef>
              <a:buClr>
                <a:srgbClr val="000000"/>
              </a:buClr>
              <a:buAutoNum type="alphaLcPeriod"/>
              <a:tabLst>
                <a:tab pos="1087120" algn="l"/>
              </a:tabLst>
            </a:pPr>
            <a:r>
              <a:rPr dirty="0" sz="1100" spc="-35">
                <a:solidFill>
                  <a:srgbClr val="001F5F"/>
                </a:solidFill>
                <a:latin typeface="Verdana"/>
                <a:cs typeface="Verdana"/>
              </a:rPr>
              <a:t>Meta:</a:t>
            </a:r>
            <a:r>
              <a:rPr dirty="0" sz="1100" spc="-10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50">
                <a:latin typeface="Verdana"/>
                <a:cs typeface="Verdana"/>
              </a:rPr>
              <a:t>88.89%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avance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50">
                <a:latin typeface="Verdana"/>
                <a:cs typeface="Verdana"/>
              </a:rPr>
              <a:t>(en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meta</a:t>
            </a:r>
            <a:r>
              <a:rPr dirty="0" sz="1100" spc="-114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física</a:t>
            </a:r>
            <a:r>
              <a:rPr dirty="0" sz="1100" spc="-114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acumulada)</a:t>
            </a:r>
            <a:endParaRPr sz="1100">
              <a:latin typeface="Verdana"/>
              <a:cs typeface="Verdana"/>
            </a:endParaRPr>
          </a:p>
          <a:p>
            <a:pPr marL="1071880" marR="143510" indent="-145415">
              <a:lnSpc>
                <a:spcPct val="150000"/>
              </a:lnSpc>
              <a:buClr>
                <a:srgbClr val="000000"/>
              </a:buClr>
              <a:buAutoNum type="alphaLcPeriod"/>
              <a:tabLst>
                <a:tab pos="1070610" algn="l"/>
              </a:tabLst>
            </a:pPr>
            <a:r>
              <a:rPr dirty="0" sz="1100" spc="7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45">
                <a:solidFill>
                  <a:srgbClr val="001F5F"/>
                </a:solidFill>
                <a:latin typeface="Verdana"/>
                <a:cs typeface="Verdana"/>
              </a:rPr>
              <a:t>ob</a:t>
            </a:r>
            <a:r>
              <a:rPr dirty="0" sz="1100" spc="5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100" spc="45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ión</a:t>
            </a:r>
            <a:r>
              <a:rPr dirty="0" sz="1100" spc="-14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65">
                <a:solidFill>
                  <a:srgbClr val="001F5F"/>
                </a:solidFill>
                <a:latin typeface="Verdana"/>
                <a:cs typeface="Verdana"/>
              </a:rPr>
              <a:t>b</a:t>
            </a:r>
            <a:r>
              <a:rPr dirty="0" sz="1100" spc="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dirty="0" sz="1100" spc="-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10">
                <a:solidFill>
                  <a:srgbClr val="001F5F"/>
                </a:solidFill>
                <a:latin typeface="Verdana"/>
                <a:cs typeface="Verdana"/>
              </a:rPr>
              <a:t>f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100" spc="45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100" spc="65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dirty="0" sz="1100" spc="-15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100" spc="-254">
                <a:solidFill>
                  <a:srgbClr val="001F5F"/>
                </a:solidFill>
                <a:latin typeface="Verdana"/>
                <a:cs typeface="Verdana"/>
              </a:rPr>
              <a:t>:</a:t>
            </a:r>
            <a:r>
              <a:rPr dirty="0" sz="1100" spc="-11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295">
                <a:latin typeface="Verdana"/>
                <a:cs typeface="Verdana"/>
              </a:rPr>
              <a:t>1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75">
                <a:latin typeface="Verdana"/>
                <a:cs typeface="Verdana"/>
              </a:rPr>
              <a:t>m</a:t>
            </a:r>
            <a:r>
              <a:rPr dirty="0" sz="1100" spc="5">
                <a:latin typeface="Verdana"/>
                <a:cs typeface="Verdana"/>
              </a:rPr>
              <a:t>illó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8</a:t>
            </a:r>
            <a:r>
              <a:rPr dirty="0" sz="1100" spc="80">
                <a:latin typeface="Verdana"/>
                <a:cs typeface="Verdana"/>
              </a:rPr>
              <a:t>0</a:t>
            </a:r>
            <a:r>
              <a:rPr dirty="0" sz="1100" spc="85">
                <a:latin typeface="Verdana"/>
                <a:cs typeface="Verdana"/>
              </a:rPr>
              <a:t>0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75">
                <a:latin typeface="Verdana"/>
                <a:cs typeface="Verdana"/>
              </a:rPr>
              <a:t>m</a:t>
            </a:r>
            <a:r>
              <a:rPr dirty="0" sz="1100">
                <a:latin typeface="Verdana"/>
                <a:cs typeface="Verdana"/>
              </a:rPr>
              <a:t>i</a:t>
            </a:r>
            <a:r>
              <a:rPr dirty="0" sz="1100" spc="5">
                <a:latin typeface="Verdana"/>
                <a:cs typeface="Verdana"/>
              </a:rPr>
              <a:t>l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h</a:t>
            </a:r>
            <a:r>
              <a:rPr dirty="0" sz="1100" spc="10">
                <a:latin typeface="Verdana"/>
                <a:cs typeface="Verdana"/>
              </a:rPr>
              <a:t>o</a:t>
            </a:r>
            <a:r>
              <a:rPr dirty="0" sz="1100" spc="15">
                <a:latin typeface="Verdana"/>
                <a:cs typeface="Verdana"/>
              </a:rPr>
              <a:t>g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-45">
                <a:latin typeface="Verdana"/>
                <a:cs typeface="Verdana"/>
              </a:rPr>
              <a:t>es</a:t>
            </a:r>
            <a:r>
              <a:rPr dirty="0" sz="1100" spc="-175">
                <a:latin typeface="Verdana"/>
                <a:cs typeface="Verdana"/>
              </a:rPr>
              <a:t>,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-10">
                <a:latin typeface="Verdana"/>
                <a:cs typeface="Verdana"/>
              </a:rPr>
              <a:t>ri</a:t>
            </a:r>
            <a:r>
              <a:rPr dirty="0" sz="1100" spc="-10">
                <a:latin typeface="Verdana"/>
                <a:cs typeface="Verdana"/>
              </a:rPr>
              <a:t>n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25">
                <a:latin typeface="Verdana"/>
                <a:cs typeface="Verdana"/>
              </a:rPr>
              <a:t>ip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40">
                <a:latin typeface="Verdana"/>
                <a:cs typeface="Verdana"/>
              </a:rPr>
              <a:t>lm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5">
                <a:latin typeface="Verdana"/>
                <a:cs typeface="Verdana"/>
              </a:rPr>
              <a:t>e  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70">
                <a:latin typeface="Verdana"/>
                <a:cs typeface="Verdana"/>
              </a:rPr>
              <a:t>q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5">
                <a:latin typeface="Verdana"/>
                <a:cs typeface="Verdana"/>
              </a:rPr>
              <a:t>llo</a:t>
            </a:r>
            <a:r>
              <a:rPr dirty="0" sz="1100" spc="-70">
                <a:latin typeface="Verdana"/>
                <a:cs typeface="Verdana"/>
              </a:rPr>
              <a:t>s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15">
                <a:latin typeface="Verdana"/>
                <a:cs typeface="Verdana"/>
              </a:rPr>
              <a:t>o</a:t>
            </a:r>
            <a:r>
              <a:rPr dirty="0" sz="1100" spc="25">
                <a:latin typeface="Verdana"/>
                <a:cs typeface="Verdana"/>
              </a:rPr>
              <a:t>n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me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25">
                <a:latin typeface="Verdana"/>
                <a:cs typeface="Verdana"/>
              </a:rPr>
              <a:t>o</a:t>
            </a:r>
            <a:r>
              <a:rPr dirty="0" sz="1100" spc="-15">
                <a:latin typeface="Verdana"/>
                <a:cs typeface="Verdana"/>
              </a:rPr>
              <a:t>r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35">
                <a:latin typeface="Verdana"/>
                <a:cs typeface="Verdana"/>
              </a:rPr>
              <a:t>o</a:t>
            </a:r>
            <a:r>
              <a:rPr dirty="0" sz="1100" spc="45">
                <a:latin typeface="Verdana"/>
                <a:cs typeface="Verdana"/>
              </a:rPr>
              <a:t>d</a:t>
            </a:r>
            <a:r>
              <a:rPr dirty="0" sz="1100" spc="-40">
                <a:latin typeface="Verdana"/>
                <a:cs typeface="Verdana"/>
              </a:rPr>
              <a:t>e</a:t>
            </a:r>
            <a:r>
              <a:rPr dirty="0" sz="1100" spc="-25">
                <a:latin typeface="Verdana"/>
                <a:cs typeface="Verdana"/>
              </a:rPr>
              <a:t>r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70">
                <a:latin typeface="Verdana"/>
                <a:cs typeface="Verdana"/>
              </a:rPr>
              <a:t>dq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-40">
                <a:latin typeface="Verdana"/>
                <a:cs typeface="Verdana"/>
              </a:rPr>
              <a:t>is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35">
                <a:latin typeface="Verdana"/>
                <a:cs typeface="Verdana"/>
              </a:rPr>
              <a:t>i</a:t>
            </a:r>
            <a:r>
              <a:rPr dirty="0" sz="1100" spc="-60">
                <a:latin typeface="Verdana"/>
                <a:cs typeface="Verdana"/>
              </a:rPr>
              <a:t>v</a:t>
            </a:r>
            <a:r>
              <a:rPr dirty="0" sz="1100" spc="10">
                <a:latin typeface="Verdana"/>
                <a:cs typeface="Verdana"/>
              </a:rPr>
              <a:t>o</a:t>
            </a:r>
            <a:r>
              <a:rPr dirty="0" sz="1100" spc="-175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  <a:p>
            <a:pPr marL="1086485" indent="-160655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AutoNum type="alphaLcPeriod"/>
              <a:tabLst>
                <a:tab pos="1087120" algn="l"/>
              </a:tabLst>
            </a:pPr>
            <a:r>
              <a:rPr dirty="0" sz="1100" spc="30">
                <a:solidFill>
                  <a:srgbClr val="001F5F"/>
                </a:solidFill>
                <a:latin typeface="Verdana"/>
                <a:cs typeface="Verdana"/>
              </a:rPr>
              <a:t>Ubicación</a:t>
            </a:r>
            <a:r>
              <a:rPr dirty="0" sz="1100" spc="-114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20">
                <a:solidFill>
                  <a:srgbClr val="001F5F"/>
                </a:solidFill>
                <a:latin typeface="Verdana"/>
                <a:cs typeface="Verdana"/>
              </a:rPr>
              <a:t>geográfica:</a:t>
            </a:r>
            <a:r>
              <a:rPr dirty="0" sz="1100" spc="-145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Nivel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nacional</a:t>
            </a:r>
            <a:endParaRPr sz="1100">
              <a:latin typeface="Verdana"/>
              <a:cs typeface="Verdana"/>
            </a:endParaRPr>
          </a:p>
          <a:p>
            <a:pPr marL="1074420" indent="-147955">
              <a:lnSpc>
                <a:spcPct val="100000"/>
              </a:lnSpc>
              <a:spcBef>
                <a:spcPts val="660"/>
              </a:spcBef>
              <a:buClr>
                <a:srgbClr val="000000"/>
              </a:buClr>
              <a:buAutoNum type="alphaLcPeriod"/>
              <a:tabLst>
                <a:tab pos="1075055" algn="l"/>
              </a:tabLst>
            </a:pPr>
            <a:r>
              <a:rPr dirty="0" sz="1100" spc="75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100" spc="30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dirty="0" sz="1100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100">
                <a:solidFill>
                  <a:srgbClr val="001F5F"/>
                </a:solidFill>
                <a:latin typeface="Verdana"/>
                <a:cs typeface="Verdana"/>
              </a:rPr>
              <a:t>z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100" spc="-125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30">
                <a:solidFill>
                  <a:srgbClr val="001F5F"/>
                </a:solidFill>
                <a:latin typeface="Verdana"/>
                <a:cs typeface="Verdana"/>
              </a:rPr>
              <a:t>de</a:t>
            </a:r>
            <a:r>
              <a:rPr dirty="0" sz="1100" spc="-13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5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-30">
                <a:solidFill>
                  <a:srgbClr val="001F5F"/>
                </a:solidFill>
                <a:latin typeface="Verdana"/>
                <a:cs typeface="Verdana"/>
              </a:rPr>
              <a:t>j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100" spc="20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dirty="0" sz="1100" spc="20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100" spc="45">
                <a:solidFill>
                  <a:srgbClr val="001F5F"/>
                </a:solidFill>
                <a:latin typeface="Verdana"/>
                <a:cs typeface="Verdana"/>
              </a:rPr>
              <a:t>c</a:t>
            </a:r>
            <a:r>
              <a:rPr dirty="0" sz="1100" spc="15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100" spc="25">
                <a:solidFill>
                  <a:srgbClr val="001F5F"/>
                </a:solidFill>
                <a:latin typeface="Verdana"/>
                <a:cs typeface="Verdana"/>
              </a:rPr>
              <a:t>ó</a:t>
            </a:r>
            <a:r>
              <a:rPr dirty="0" sz="1100" spc="35">
                <a:solidFill>
                  <a:srgbClr val="001F5F"/>
                </a:solidFill>
                <a:latin typeface="Verdana"/>
                <a:cs typeface="Verdana"/>
              </a:rPr>
              <a:t>n</a:t>
            </a:r>
            <a:r>
              <a:rPr dirty="0" sz="1100" spc="-105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254">
                <a:solidFill>
                  <a:srgbClr val="001F5F"/>
                </a:solidFill>
                <a:latin typeface="Verdana"/>
                <a:cs typeface="Verdana"/>
              </a:rPr>
              <a:t>:</a:t>
            </a:r>
            <a:r>
              <a:rPr dirty="0" sz="1100" spc="-110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100" spc="-55">
                <a:latin typeface="Verdana"/>
                <a:cs typeface="Verdana"/>
              </a:rPr>
              <a:t>3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mes</a:t>
            </a:r>
            <a:r>
              <a:rPr dirty="0" sz="1100" spc="-45">
                <a:latin typeface="Verdana"/>
                <a:cs typeface="Verdana"/>
              </a:rPr>
              <a:t>es</a:t>
            </a:r>
            <a:endParaRPr sz="1100">
              <a:latin typeface="Verdan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088136"/>
            <a:ext cx="3870947" cy="5769863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50855" y="1729309"/>
            <a:ext cx="472249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45" b="0">
                <a:latin typeface="Verdana"/>
                <a:cs typeface="Verdana"/>
              </a:rPr>
              <a:t>Ava</a:t>
            </a:r>
            <a:r>
              <a:rPr dirty="0" spc="50" b="0">
                <a:latin typeface="Verdana"/>
                <a:cs typeface="Verdana"/>
              </a:rPr>
              <a:t>n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spc="-80" b="0">
                <a:latin typeface="Verdana"/>
                <a:cs typeface="Verdana"/>
              </a:rPr>
              <a:t>e</a:t>
            </a:r>
            <a:r>
              <a:rPr dirty="0" spc="-65" b="0">
                <a:latin typeface="Verdana"/>
                <a:cs typeface="Verdana"/>
              </a:rPr>
              <a:t>s</a:t>
            </a:r>
            <a:r>
              <a:rPr dirty="0" spc="-185" b="0">
                <a:latin typeface="Verdana"/>
                <a:cs typeface="Verdana"/>
              </a:rPr>
              <a:t> </a:t>
            </a:r>
            <a:r>
              <a:rPr dirty="0" spc="15" b="0">
                <a:latin typeface="Verdana"/>
                <a:cs typeface="Verdana"/>
              </a:rPr>
              <a:t>e</a:t>
            </a:r>
            <a:r>
              <a:rPr dirty="0" spc="20" b="0">
                <a:latin typeface="Verdana"/>
                <a:cs typeface="Verdana"/>
              </a:rPr>
              <a:t>n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20" b="0">
                <a:latin typeface="Verdana"/>
                <a:cs typeface="Verdana"/>
              </a:rPr>
              <a:t>l</a:t>
            </a:r>
            <a:r>
              <a:rPr dirty="0" spc="-40" b="0">
                <a:latin typeface="Verdana"/>
                <a:cs typeface="Verdana"/>
              </a:rPr>
              <a:t>a</a:t>
            </a:r>
            <a:r>
              <a:rPr dirty="0" spc="-180" b="0">
                <a:latin typeface="Verdana"/>
                <a:cs typeface="Verdana"/>
              </a:rPr>
              <a:t> </a:t>
            </a:r>
            <a:r>
              <a:rPr dirty="0" spc="-120"/>
              <a:t>e</a:t>
            </a:r>
            <a:r>
              <a:rPr dirty="0" spc="-40"/>
              <a:t>l</a:t>
            </a:r>
            <a:r>
              <a:rPr dirty="0" spc="-120"/>
              <a:t>e</a:t>
            </a:r>
            <a:r>
              <a:rPr dirty="0" spc="-55"/>
              <a:t>c</a:t>
            </a:r>
            <a:r>
              <a:rPr dirty="0" spc="-40"/>
              <a:t>t</a:t>
            </a:r>
            <a:r>
              <a:rPr dirty="0" spc="-135"/>
              <a:t>r</a:t>
            </a:r>
            <a:r>
              <a:rPr dirty="0" spc="-60"/>
              <a:t>if</a:t>
            </a:r>
            <a:r>
              <a:rPr dirty="0" spc="-45"/>
              <a:t>i</a:t>
            </a:r>
            <a:r>
              <a:rPr dirty="0" spc="-70"/>
              <a:t>c</a:t>
            </a:r>
            <a:r>
              <a:rPr dirty="0" spc="-105"/>
              <a:t>a</a:t>
            </a:r>
            <a:r>
              <a:rPr dirty="0" spc="-90"/>
              <a:t>c</a:t>
            </a:r>
            <a:r>
              <a:rPr dirty="0" spc="-60"/>
              <a:t>i</a:t>
            </a:r>
            <a:r>
              <a:rPr dirty="0" spc="-114"/>
              <a:t>ó</a:t>
            </a:r>
            <a:r>
              <a:rPr dirty="0" spc="-75"/>
              <a:t>n</a:t>
            </a:r>
            <a:r>
              <a:rPr dirty="0" spc="-250"/>
              <a:t> </a:t>
            </a:r>
            <a:r>
              <a:rPr dirty="0" spc="-25"/>
              <a:t>d</a:t>
            </a:r>
            <a:r>
              <a:rPr dirty="0" spc="-120"/>
              <a:t>e</a:t>
            </a:r>
            <a:r>
              <a:rPr dirty="0" spc="-35"/>
              <a:t>l</a:t>
            </a:r>
            <a:r>
              <a:rPr dirty="0" spc="-280"/>
              <a:t> </a:t>
            </a:r>
            <a:r>
              <a:rPr dirty="0" spc="-20"/>
              <a:t>p</a:t>
            </a:r>
            <a:r>
              <a:rPr dirty="0" spc="-120"/>
              <a:t>aís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50855" y="2425744"/>
            <a:ext cx="5963285" cy="3042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5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5">
                <a:latin typeface="Verdana"/>
                <a:cs typeface="Verdana"/>
              </a:rPr>
              <a:t>El </a:t>
            </a:r>
            <a:r>
              <a:rPr dirty="0" sz="1200" spc="-10">
                <a:latin typeface="Verdana"/>
                <a:cs typeface="Verdana"/>
              </a:rPr>
              <a:t>porcentaje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cobertura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15">
                <a:latin typeface="Verdana"/>
                <a:cs typeface="Verdana"/>
              </a:rPr>
              <a:t>hogares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acceso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energía </a:t>
            </a:r>
            <a:r>
              <a:rPr dirty="0" sz="1200" spc="-25">
                <a:latin typeface="Verdana"/>
                <a:cs typeface="Verdana"/>
              </a:rPr>
              <a:t>eléctrica, 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alcanza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5">
                <a:latin typeface="Verdana"/>
                <a:cs typeface="Verdana"/>
              </a:rPr>
              <a:t>fecha </a:t>
            </a:r>
            <a:r>
              <a:rPr dirty="0" sz="1200" spc="25">
                <a:latin typeface="Verdana"/>
                <a:cs typeface="Verdana"/>
              </a:rPr>
              <a:t>un </a:t>
            </a:r>
            <a:r>
              <a:rPr dirty="0" sz="1200" spc="-85">
                <a:latin typeface="Verdana"/>
                <a:cs typeface="Verdana"/>
              </a:rPr>
              <a:t>89.94%, </a:t>
            </a:r>
            <a:r>
              <a:rPr dirty="0" sz="1200" spc="15">
                <a:latin typeface="Verdana"/>
                <a:cs typeface="Verdana"/>
              </a:rPr>
              <a:t>lo </a:t>
            </a:r>
            <a:r>
              <a:rPr dirty="0" sz="1200" spc="25">
                <a:latin typeface="Verdana"/>
                <a:cs typeface="Verdana"/>
              </a:rPr>
              <a:t>que </a:t>
            </a:r>
            <a:r>
              <a:rPr dirty="0" sz="1200" spc="-10">
                <a:latin typeface="Verdana"/>
                <a:cs typeface="Verdana"/>
              </a:rPr>
              <a:t>equivale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15">
                <a:latin typeface="Verdana"/>
                <a:cs typeface="Verdana"/>
              </a:rPr>
              <a:t>un </a:t>
            </a:r>
            <a:r>
              <a:rPr dirty="0" sz="1200" spc="-55">
                <a:latin typeface="Verdana"/>
                <a:cs typeface="Verdana"/>
              </a:rPr>
              <a:t>0.68%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10">
                <a:latin typeface="Verdana"/>
                <a:cs typeface="Verdana"/>
              </a:rPr>
              <a:t>incremento 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l</a:t>
            </a:r>
            <a:r>
              <a:rPr dirty="0" sz="1200" spc="10">
                <a:latin typeface="Verdana"/>
                <a:cs typeface="Verdana"/>
              </a:rPr>
              <a:t>o</a:t>
            </a:r>
            <a:r>
              <a:rPr dirty="0" sz="1200" spc="15">
                <a:latin typeface="Verdana"/>
                <a:cs typeface="Verdana"/>
              </a:rPr>
              <a:t>g</a:t>
            </a:r>
            <a:r>
              <a:rPr dirty="0" sz="1200" spc="-60">
                <a:latin typeface="Verdana"/>
                <a:cs typeface="Verdana"/>
              </a:rPr>
              <a:t>r</a:t>
            </a:r>
            <a:r>
              <a:rPr dirty="0" sz="1200" spc="15">
                <a:latin typeface="Verdana"/>
                <a:cs typeface="Verdana"/>
              </a:rPr>
              <a:t>a</a:t>
            </a:r>
            <a:r>
              <a:rPr dirty="0" sz="1200" spc="20">
                <a:latin typeface="Verdana"/>
                <a:cs typeface="Verdana"/>
              </a:rPr>
              <a:t>d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l</a:t>
            </a:r>
            <a:r>
              <a:rPr dirty="0" sz="1200" spc="-10">
                <a:latin typeface="Verdana"/>
                <a:cs typeface="Verdana"/>
              </a:rPr>
              <a:t>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65">
                <a:latin typeface="Verdana"/>
                <a:cs typeface="Verdana"/>
              </a:rPr>
              <a:t>d</a:t>
            </a:r>
            <a:r>
              <a:rPr dirty="0" sz="1200" spc="30">
                <a:latin typeface="Verdana"/>
                <a:cs typeface="Verdana"/>
              </a:rPr>
              <a:t>mi</a:t>
            </a:r>
            <a:r>
              <a:rPr dirty="0" sz="1200" spc="35">
                <a:latin typeface="Verdana"/>
                <a:cs typeface="Verdana"/>
              </a:rPr>
              <a:t>n</a:t>
            </a:r>
            <a:r>
              <a:rPr dirty="0" sz="1200" spc="-35">
                <a:latin typeface="Verdana"/>
                <a:cs typeface="Verdana"/>
              </a:rPr>
              <a:t>i</a:t>
            </a:r>
            <a:r>
              <a:rPr dirty="0" sz="1200" spc="-50">
                <a:latin typeface="Verdana"/>
                <a:cs typeface="Verdana"/>
              </a:rPr>
              <a:t>s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-60">
                <a:latin typeface="Verdana"/>
                <a:cs typeface="Verdana"/>
              </a:rPr>
              <a:t>r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>
                <a:latin typeface="Verdana"/>
                <a:cs typeface="Verdana"/>
              </a:rPr>
              <a:t>ió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ac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15">
                <a:latin typeface="Verdana"/>
                <a:cs typeface="Verdana"/>
              </a:rPr>
              <a:t>u</a:t>
            </a:r>
            <a:r>
              <a:rPr dirty="0" sz="1200" spc="-1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l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50">
                <a:latin typeface="Verdana"/>
                <a:cs typeface="Verdana"/>
              </a:rPr>
              <a:t>Se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realizaron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total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45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Informes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Estudios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Socioeconómicos</a:t>
            </a:r>
            <a:r>
              <a:rPr dirty="0" sz="1200" spc="10">
                <a:latin typeface="Verdana"/>
                <a:cs typeface="Verdana"/>
              </a:rPr>
              <a:t> en </a:t>
            </a:r>
            <a:r>
              <a:rPr dirty="0" sz="1200" spc="15">
                <a:latin typeface="Verdana"/>
                <a:cs typeface="Verdana"/>
              </a:rPr>
              <a:t> comunidades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5">
                <a:latin typeface="Verdana"/>
                <a:cs typeface="Verdana"/>
              </a:rPr>
              <a:t>4 </a:t>
            </a:r>
            <a:r>
              <a:rPr dirty="0" sz="1200">
                <a:latin typeface="Verdana"/>
                <a:cs typeface="Verdana"/>
              </a:rPr>
              <a:t>departamentos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-50">
                <a:latin typeface="Verdana"/>
                <a:cs typeface="Verdana"/>
              </a:rPr>
              <a:t>país, </a:t>
            </a:r>
            <a:r>
              <a:rPr dirty="0" sz="1200" spc="-5">
                <a:latin typeface="Verdana"/>
                <a:cs typeface="Verdana"/>
              </a:rPr>
              <a:t>mismas </a:t>
            </a:r>
            <a:r>
              <a:rPr dirty="0" sz="1200" spc="25">
                <a:latin typeface="Verdana"/>
                <a:cs typeface="Verdana"/>
              </a:rPr>
              <a:t>que </a:t>
            </a:r>
            <a:r>
              <a:rPr dirty="0" sz="1200" spc="5">
                <a:latin typeface="Verdana"/>
                <a:cs typeface="Verdana"/>
              </a:rPr>
              <a:t>actualmente </a:t>
            </a:r>
            <a:r>
              <a:rPr dirty="0" sz="1200" spc="20">
                <a:latin typeface="Verdana"/>
                <a:cs typeface="Verdana"/>
              </a:rPr>
              <a:t>no 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tienen </a:t>
            </a:r>
            <a:r>
              <a:rPr dirty="0" sz="1200" spc="-5">
                <a:latin typeface="Verdana"/>
                <a:cs typeface="Verdana"/>
              </a:rPr>
              <a:t>acceso </a:t>
            </a:r>
            <a:r>
              <a:rPr dirty="0" sz="1200" spc="-10">
                <a:latin typeface="Verdana"/>
                <a:cs typeface="Verdana"/>
              </a:rPr>
              <a:t>al </a:t>
            </a:r>
            <a:r>
              <a:rPr dirty="0" sz="1200" spc="-30">
                <a:latin typeface="Verdana"/>
                <a:cs typeface="Verdana"/>
              </a:rPr>
              <a:t>servicio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10">
                <a:latin typeface="Verdana"/>
                <a:cs typeface="Verdana"/>
              </a:rPr>
              <a:t>energía </a:t>
            </a:r>
            <a:r>
              <a:rPr dirty="0" sz="1200" spc="-25">
                <a:latin typeface="Verdana"/>
                <a:cs typeface="Verdana"/>
              </a:rPr>
              <a:t>eléctrica. </a:t>
            </a:r>
            <a:r>
              <a:rPr dirty="0" sz="1200" spc="10">
                <a:latin typeface="Verdana"/>
                <a:cs typeface="Verdana"/>
              </a:rPr>
              <a:t>Con </a:t>
            </a:r>
            <a:r>
              <a:rPr dirty="0" sz="1200" spc="-20">
                <a:latin typeface="Verdana"/>
                <a:cs typeface="Verdana"/>
              </a:rPr>
              <a:t>esto </a:t>
            </a:r>
            <a:r>
              <a:rPr dirty="0" sz="1200" spc="-45">
                <a:latin typeface="Verdana"/>
                <a:cs typeface="Verdana"/>
              </a:rPr>
              <a:t>se </a:t>
            </a:r>
            <a:r>
              <a:rPr dirty="0" sz="1200" spc="5">
                <a:latin typeface="Verdana"/>
                <a:cs typeface="Verdana"/>
              </a:rPr>
              <a:t>busca </a:t>
            </a:r>
            <a:r>
              <a:rPr dirty="0" sz="1200" spc="-20">
                <a:latin typeface="Verdana"/>
                <a:cs typeface="Verdana"/>
              </a:rPr>
              <a:t>garantizar 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energía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asequible,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segura,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sostenible</a:t>
            </a:r>
            <a:r>
              <a:rPr dirty="0" sz="1200" spc="-14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moderna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todos.</a:t>
            </a:r>
            <a:endParaRPr sz="12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50">
                <a:latin typeface="Verdana"/>
                <a:cs typeface="Verdana"/>
              </a:rPr>
              <a:t>Se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continuó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impulso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desarrollo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fuentes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energía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renovable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no </a:t>
            </a:r>
            <a:r>
              <a:rPr dirty="0" sz="1200" spc="-10">
                <a:latin typeface="Verdana"/>
                <a:cs typeface="Verdana"/>
              </a:rPr>
              <a:t>renovable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compatibles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-10">
                <a:latin typeface="Verdana"/>
                <a:cs typeface="Verdana"/>
              </a:rPr>
              <a:t>conservación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30">
                <a:latin typeface="Verdana"/>
                <a:cs typeface="Verdana"/>
              </a:rPr>
              <a:t>medio </a:t>
            </a:r>
            <a:r>
              <a:rPr dirty="0" sz="1200" spc="-10">
                <a:latin typeface="Verdana"/>
                <a:cs typeface="Verdana"/>
              </a:rPr>
              <a:t>ambiente. 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Actualmente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generación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15">
                <a:latin typeface="Verdana"/>
                <a:cs typeface="Verdana"/>
              </a:rPr>
              <a:t>energía </a:t>
            </a:r>
            <a:r>
              <a:rPr dirty="0" sz="1200" spc="-5">
                <a:latin typeface="Verdana"/>
                <a:cs typeface="Verdana"/>
              </a:rPr>
              <a:t>eléctrica </a:t>
            </a:r>
            <a:r>
              <a:rPr dirty="0" sz="1200" spc="-30">
                <a:latin typeface="Verdana"/>
                <a:cs typeface="Verdana"/>
              </a:rPr>
              <a:t>renovable, </a:t>
            </a:r>
            <a:r>
              <a:rPr dirty="0" sz="1200">
                <a:latin typeface="Verdana"/>
                <a:cs typeface="Verdana"/>
              </a:rPr>
              <a:t>asciende </a:t>
            </a:r>
            <a:r>
              <a:rPr dirty="0" sz="1200" spc="10">
                <a:latin typeface="Verdana"/>
                <a:cs typeface="Verdana"/>
              </a:rPr>
              <a:t>en 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promedio,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un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105">
                <a:latin typeface="Verdana"/>
                <a:cs typeface="Verdana"/>
              </a:rPr>
              <a:t>79%.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15567"/>
            <a:ext cx="4721352" cy="573328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250855" y="1729309"/>
            <a:ext cx="438086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195" b="0">
                <a:latin typeface="Verdana"/>
                <a:cs typeface="Verdana"/>
              </a:rPr>
              <a:t>M</a:t>
            </a:r>
            <a:r>
              <a:rPr dirty="0" spc="-45" b="0">
                <a:latin typeface="Verdana"/>
                <a:cs typeface="Verdana"/>
              </a:rPr>
              <a:t>á</a:t>
            </a:r>
            <a:r>
              <a:rPr dirty="0" spc="-125" b="0">
                <a:latin typeface="Verdana"/>
                <a:cs typeface="Verdana"/>
              </a:rPr>
              <a:t>s</a:t>
            </a:r>
            <a:r>
              <a:rPr dirty="0" spc="-185" b="0">
                <a:latin typeface="Verdana"/>
                <a:cs typeface="Verdana"/>
              </a:rPr>
              <a:t> </a:t>
            </a:r>
            <a:r>
              <a:rPr dirty="0" spc="-45" b="0">
                <a:latin typeface="Verdana"/>
                <a:cs typeface="Verdana"/>
              </a:rPr>
              <a:t>a</a:t>
            </a:r>
            <a:r>
              <a:rPr dirty="0" spc="65" b="0">
                <a:latin typeface="Verdana"/>
                <a:cs typeface="Verdana"/>
              </a:rPr>
              <a:t>p</a:t>
            </a:r>
            <a:r>
              <a:rPr dirty="0" spc="70" b="0">
                <a:latin typeface="Verdana"/>
                <a:cs typeface="Verdana"/>
              </a:rPr>
              <a:t>o</a:t>
            </a:r>
            <a:r>
              <a:rPr dirty="0" spc="-90" b="0">
                <a:latin typeface="Verdana"/>
                <a:cs typeface="Verdana"/>
              </a:rPr>
              <a:t>r</a:t>
            </a:r>
            <a:r>
              <a:rPr dirty="0" b="0">
                <a:latin typeface="Verdana"/>
                <a:cs typeface="Verdana"/>
              </a:rPr>
              <a:t>t</a:t>
            </a:r>
            <a:r>
              <a:rPr dirty="0" spc="-80" b="0">
                <a:latin typeface="Verdana"/>
                <a:cs typeface="Verdana"/>
              </a:rPr>
              <a:t>e</a:t>
            </a:r>
            <a:r>
              <a:rPr dirty="0" spc="-65" b="0">
                <a:latin typeface="Verdana"/>
                <a:cs typeface="Verdana"/>
              </a:rPr>
              <a:t>s</a:t>
            </a:r>
            <a:r>
              <a:rPr dirty="0" spc="-200" b="0">
                <a:latin typeface="Verdana"/>
                <a:cs typeface="Verdana"/>
              </a:rPr>
              <a:t> </a:t>
            </a:r>
            <a:r>
              <a:rPr dirty="0" spc="15" b="0">
                <a:latin typeface="Verdana"/>
                <a:cs typeface="Verdana"/>
              </a:rPr>
              <a:t>e</a:t>
            </a:r>
            <a:r>
              <a:rPr dirty="0" spc="20" b="0">
                <a:latin typeface="Verdana"/>
                <a:cs typeface="Verdana"/>
              </a:rPr>
              <a:t>n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b="0">
                <a:latin typeface="Verdana"/>
                <a:cs typeface="Verdana"/>
              </a:rPr>
              <a:t>e</a:t>
            </a:r>
            <a:r>
              <a:rPr dirty="0" b="0">
                <a:latin typeface="Verdana"/>
                <a:cs typeface="Verdana"/>
              </a:rPr>
              <a:t>l</a:t>
            </a:r>
            <a:r>
              <a:rPr dirty="0" spc="-175" b="0">
                <a:latin typeface="Verdana"/>
                <a:cs typeface="Verdana"/>
              </a:rPr>
              <a:t> </a:t>
            </a:r>
            <a:r>
              <a:rPr dirty="0" b="0">
                <a:latin typeface="Verdana"/>
                <a:cs typeface="Verdana"/>
              </a:rPr>
              <a:t>t</a:t>
            </a:r>
            <a:r>
              <a:rPr dirty="0" spc="60" b="0">
                <a:latin typeface="Verdana"/>
                <a:cs typeface="Verdana"/>
              </a:rPr>
              <a:t>em</a:t>
            </a:r>
            <a:r>
              <a:rPr dirty="0" spc="-40" b="0">
                <a:latin typeface="Verdana"/>
                <a:cs typeface="Verdana"/>
              </a:rPr>
              <a:t>a</a:t>
            </a:r>
            <a:r>
              <a:rPr dirty="0" spc="-180" b="0">
                <a:latin typeface="Verdana"/>
                <a:cs typeface="Verdana"/>
              </a:rPr>
              <a:t> </a:t>
            </a:r>
            <a:r>
              <a:rPr dirty="0" spc="120" b="0">
                <a:latin typeface="Verdana"/>
                <a:cs typeface="Verdana"/>
              </a:rPr>
              <a:t>d</a:t>
            </a:r>
            <a:r>
              <a:rPr dirty="0" spc="-15" b="0">
                <a:latin typeface="Verdana"/>
                <a:cs typeface="Verdana"/>
              </a:rPr>
              <a:t>e</a:t>
            </a:r>
            <a:r>
              <a:rPr dirty="0" spc="-195" b="0">
                <a:latin typeface="Verdana"/>
                <a:cs typeface="Verdana"/>
              </a:rPr>
              <a:t> </a:t>
            </a:r>
            <a:r>
              <a:rPr dirty="0" spc="-95"/>
              <a:t>e</a:t>
            </a:r>
            <a:r>
              <a:rPr dirty="0" spc="-100"/>
              <a:t>n</a:t>
            </a:r>
            <a:r>
              <a:rPr dirty="0" spc="-130"/>
              <a:t>er</a:t>
            </a:r>
            <a:r>
              <a:rPr dirty="0" spc="-105"/>
              <a:t>g</a:t>
            </a:r>
            <a:r>
              <a:rPr dirty="0" spc="-65"/>
              <a:t>í</a:t>
            </a:r>
            <a:r>
              <a:rPr dirty="0" spc="-135"/>
              <a:t>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50855" y="2713046"/>
            <a:ext cx="5596255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715" indent="-172720">
              <a:lnSpc>
                <a:spcPct val="15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50">
                <a:latin typeface="Verdana"/>
                <a:cs typeface="Verdana"/>
              </a:rPr>
              <a:t>Se </a:t>
            </a:r>
            <a:r>
              <a:rPr dirty="0" sz="1200">
                <a:latin typeface="Verdana"/>
                <a:cs typeface="Verdana"/>
              </a:rPr>
              <a:t>otorgó </a:t>
            </a:r>
            <a:r>
              <a:rPr dirty="0" sz="1200" spc="5">
                <a:latin typeface="Verdana"/>
                <a:cs typeface="Verdana"/>
              </a:rPr>
              <a:t>por </a:t>
            </a:r>
            <a:r>
              <a:rPr dirty="0" sz="1200" spc="30">
                <a:latin typeface="Verdana"/>
                <a:cs typeface="Verdana"/>
              </a:rPr>
              <a:t>medio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-55">
                <a:latin typeface="Verdana"/>
                <a:cs typeface="Verdana"/>
              </a:rPr>
              <a:t>INDE,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-5">
                <a:latin typeface="Verdana"/>
                <a:cs typeface="Verdana"/>
              </a:rPr>
              <a:t>aporte </a:t>
            </a:r>
            <a:r>
              <a:rPr dirty="0" sz="1200" spc="-10">
                <a:latin typeface="Verdana"/>
                <a:cs typeface="Verdana"/>
              </a:rPr>
              <a:t>social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-10">
                <a:latin typeface="Verdana"/>
                <a:cs typeface="Verdana"/>
              </a:rPr>
              <a:t>beneficiarios </a:t>
            </a:r>
            <a:r>
              <a:rPr dirty="0" sz="1200" spc="10">
                <a:latin typeface="Verdana"/>
                <a:cs typeface="Verdana"/>
              </a:rPr>
              <a:t>de 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tarifa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social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energía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eléctrica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consumo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hasta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45">
                <a:latin typeface="Verdana"/>
                <a:cs typeface="Verdana"/>
              </a:rPr>
              <a:t>125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kwh/mes.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monto de </a:t>
            </a:r>
            <a:r>
              <a:rPr dirty="0" sz="1200" spc="30">
                <a:latin typeface="Verdana"/>
                <a:cs typeface="Verdana"/>
              </a:rPr>
              <a:t>dicho </a:t>
            </a:r>
            <a:r>
              <a:rPr dirty="0" sz="1200">
                <a:latin typeface="Verdana"/>
                <a:cs typeface="Verdana"/>
              </a:rPr>
              <a:t>aporte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durante </a:t>
            </a:r>
            <a:r>
              <a:rPr dirty="0" sz="1200" spc="-5">
                <a:latin typeface="Verdana"/>
                <a:cs typeface="Verdana"/>
              </a:rPr>
              <a:t>el</a:t>
            </a:r>
            <a:r>
              <a:rPr dirty="0" sz="1200">
                <a:latin typeface="Verdana"/>
                <a:cs typeface="Verdana"/>
              </a:rPr>
              <a:t> primer </a:t>
            </a:r>
            <a:r>
              <a:rPr dirty="0" sz="1200" spc="-10">
                <a:latin typeface="Verdana"/>
                <a:cs typeface="Verdana"/>
              </a:rPr>
              <a:t>cuatrimestre</a:t>
            </a:r>
            <a:r>
              <a:rPr dirty="0" sz="1200" spc="-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-65">
                <a:latin typeface="Verdana"/>
                <a:cs typeface="Verdana"/>
              </a:rPr>
              <a:t>2023, 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-15">
                <a:latin typeface="Verdana"/>
                <a:cs typeface="Verdana"/>
              </a:rPr>
              <a:t>s</a:t>
            </a:r>
            <a:r>
              <a:rPr dirty="0" sz="1200" spc="-2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35">
                <a:latin typeface="Verdana"/>
                <a:cs typeface="Verdana"/>
              </a:rPr>
              <a:t>Q</a:t>
            </a:r>
            <a:r>
              <a:rPr dirty="0" sz="1200" spc="-60">
                <a:latin typeface="Verdana"/>
                <a:cs typeface="Verdana"/>
              </a:rPr>
              <a:t>3</a:t>
            </a:r>
            <a:r>
              <a:rPr dirty="0" sz="1200" spc="-75">
                <a:latin typeface="Verdana"/>
                <a:cs typeface="Verdana"/>
              </a:rPr>
              <a:t>7</a:t>
            </a:r>
            <a:r>
              <a:rPr dirty="0" sz="1200" spc="-70">
                <a:latin typeface="Verdana"/>
                <a:cs typeface="Verdana"/>
              </a:rPr>
              <a:t>3</a:t>
            </a:r>
            <a:r>
              <a:rPr dirty="0" sz="1200" spc="-200">
                <a:latin typeface="Verdana"/>
                <a:cs typeface="Verdana"/>
              </a:rPr>
              <a:t>,</a:t>
            </a:r>
            <a:r>
              <a:rPr dirty="0" sz="1200" spc="-70">
                <a:latin typeface="Verdana"/>
                <a:cs typeface="Verdana"/>
              </a:rPr>
              <a:t>2</a:t>
            </a:r>
            <a:r>
              <a:rPr dirty="0" sz="1200" spc="-10">
                <a:latin typeface="Verdana"/>
                <a:cs typeface="Verdana"/>
              </a:rPr>
              <a:t>9</a:t>
            </a:r>
            <a:r>
              <a:rPr dirty="0" sz="1200" spc="-5">
                <a:latin typeface="Verdana"/>
                <a:cs typeface="Verdana"/>
              </a:rPr>
              <a:t>6</a:t>
            </a:r>
            <a:r>
              <a:rPr dirty="0" sz="1200" spc="-200">
                <a:latin typeface="Verdana"/>
                <a:cs typeface="Verdana"/>
              </a:rPr>
              <a:t>,</a:t>
            </a:r>
            <a:r>
              <a:rPr dirty="0" sz="1200">
                <a:latin typeface="Verdana"/>
                <a:cs typeface="Verdana"/>
              </a:rPr>
              <a:t>6</a:t>
            </a:r>
            <a:r>
              <a:rPr dirty="0" sz="1200" spc="-75">
                <a:latin typeface="Verdana"/>
                <a:cs typeface="Verdana"/>
              </a:rPr>
              <a:t>4</a:t>
            </a:r>
            <a:r>
              <a:rPr dirty="0" sz="1200" spc="-70">
                <a:latin typeface="Verdana"/>
                <a:cs typeface="Verdana"/>
              </a:rPr>
              <a:t>7</a:t>
            </a:r>
            <a:r>
              <a:rPr dirty="0" sz="1200" spc="-190">
                <a:latin typeface="Verdana"/>
                <a:cs typeface="Verdana"/>
              </a:rPr>
              <a:t>.</a:t>
            </a:r>
            <a:r>
              <a:rPr dirty="0" sz="1200" spc="-160">
                <a:latin typeface="Verdana"/>
                <a:cs typeface="Verdana"/>
              </a:rPr>
              <a:t>61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50">
                <a:latin typeface="Verdana"/>
                <a:cs typeface="Verdana"/>
              </a:rPr>
              <a:t>Se </a:t>
            </a:r>
            <a:r>
              <a:rPr dirty="0" sz="1200" spc="-5">
                <a:latin typeface="Verdana"/>
                <a:cs typeface="Verdana"/>
              </a:rPr>
              <a:t>adelantaron actividades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respecto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25">
                <a:latin typeface="Verdana"/>
                <a:cs typeface="Verdana"/>
              </a:rPr>
              <a:t>un </a:t>
            </a:r>
            <a:r>
              <a:rPr dirty="0" sz="1200" spc="-25">
                <a:latin typeface="Verdana"/>
                <a:cs typeface="Verdana"/>
              </a:rPr>
              <a:t>proyecto,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10">
                <a:latin typeface="Verdana"/>
                <a:cs typeface="Verdana"/>
              </a:rPr>
              <a:t>cual </a:t>
            </a:r>
            <a:r>
              <a:rPr dirty="0" sz="1200" spc="-5">
                <a:latin typeface="Verdana"/>
                <a:cs typeface="Verdana"/>
              </a:rPr>
              <a:t>utiliza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tecnología </a:t>
            </a:r>
            <a:r>
              <a:rPr dirty="0" sz="1200" spc="-55">
                <a:latin typeface="Verdana"/>
                <a:cs typeface="Verdana"/>
              </a:rPr>
              <a:t>solar. </a:t>
            </a:r>
            <a:r>
              <a:rPr dirty="0" sz="1200" spc="20">
                <a:latin typeface="Verdana"/>
                <a:cs typeface="Verdana"/>
              </a:rPr>
              <a:t>Dicho </a:t>
            </a:r>
            <a:r>
              <a:rPr dirty="0" sz="1200" spc="-5">
                <a:latin typeface="Verdana"/>
                <a:cs typeface="Verdana"/>
              </a:rPr>
              <a:t>proyecto </a:t>
            </a:r>
            <a:r>
              <a:rPr dirty="0" sz="1200" spc="-30">
                <a:latin typeface="Verdana"/>
                <a:cs typeface="Verdana"/>
              </a:rPr>
              <a:t>está </a:t>
            </a:r>
            <a:r>
              <a:rPr dirty="0" sz="1200" spc="20">
                <a:latin typeface="Verdana"/>
                <a:cs typeface="Verdana"/>
              </a:rPr>
              <a:t>denominado </a:t>
            </a:r>
            <a:r>
              <a:rPr dirty="0" sz="1200" spc="40">
                <a:latin typeface="Verdana"/>
                <a:cs typeface="Verdana"/>
              </a:rPr>
              <a:t>como </a:t>
            </a:r>
            <a:r>
              <a:rPr dirty="0" sz="1200" spc="-10">
                <a:latin typeface="Verdana"/>
                <a:cs typeface="Verdana"/>
              </a:rPr>
              <a:t>“Planta </a:t>
            </a:r>
            <a:r>
              <a:rPr dirty="0" sz="1200" spc="-30">
                <a:latin typeface="Verdana"/>
                <a:cs typeface="Verdana"/>
              </a:rPr>
              <a:t>Solar 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Pa</a:t>
            </a:r>
            <a:r>
              <a:rPr dirty="0" sz="1200" spc="15">
                <a:latin typeface="Verdana"/>
                <a:cs typeface="Verdana"/>
              </a:rPr>
              <a:t>l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B</a:t>
            </a:r>
            <a:r>
              <a:rPr dirty="0" sz="1200" spc="15">
                <a:latin typeface="Verdana"/>
                <a:cs typeface="Verdana"/>
              </a:rPr>
              <a:t>l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25">
                <a:latin typeface="Verdana"/>
                <a:cs typeface="Verdana"/>
              </a:rPr>
              <a:t>c</a:t>
            </a:r>
            <a:r>
              <a:rPr dirty="0" sz="1200" spc="35">
                <a:latin typeface="Verdana"/>
                <a:cs typeface="Verdana"/>
              </a:rPr>
              <a:t>o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3</a:t>
            </a:r>
            <a:r>
              <a:rPr dirty="0" sz="1200" spc="-190">
                <a:latin typeface="Verdana"/>
                <a:cs typeface="Verdana"/>
              </a:rPr>
              <a:t>.</a:t>
            </a:r>
            <a:r>
              <a:rPr dirty="0" sz="1200" spc="-325">
                <a:latin typeface="Verdana"/>
                <a:cs typeface="Verdana"/>
              </a:rPr>
              <a:t>1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90">
                <a:latin typeface="Verdana"/>
                <a:cs typeface="Verdana"/>
              </a:rPr>
              <a:t>MW</a:t>
            </a:r>
            <a:r>
              <a:rPr dirty="0" sz="1200" spc="-145">
                <a:latin typeface="Verdana"/>
                <a:cs typeface="Verdana"/>
              </a:rPr>
              <a:t>”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12520"/>
            <a:ext cx="4721352" cy="573979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145535" y="2660904"/>
              <a:ext cx="1237615" cy="1577340"/>
            </a:xfrm>
            <a:custGeom>
              <a:avLst/>
              <a:gdLst/>
              <a:ahLst/>
              <a:cxnLst/>
              <a:rect l="l" t="t" r="r" b="b"/>
              <a:pathLst>
                <a:path w="1237614" h="1577339">
                  <a:moveTo>
                    <a:pt x="1237488" y="0"/>
                  </a:moveTo>
                  <a:lnTo>
                    <a:pt x="0" y="0"/>
                  </a:lnTo>
                  <a:lnTo>
                    <a:pt x="0" y="1577339"/>
                  </a:lnTo>
                  <a:lnTo>
                    <a:pt x="1237488" y="1577339"/>
                  </a:lnTo>
                  <a:lnTo>
                    <a:pt x="1237488" y="0"/>
                  </a:lnTo>
                  <a:close/>
                </a:path>
              </a:pathLst>
            </a:custGeom>
            <a:solidFill>
              <a:srgbClr val="36B3C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383023" y="2660904"/>
            <a:ext cx="4703445" cy="1577340"/>
          </a:xfrm>
          <a:prstGeom prst="rect"/>
          <a:solidFill>
            <a:srgbClr val="FFFFFF"/>
          </a:solidFill>
        </p:spPr>
        <p:txBody>
          <a:bodyPr wrap="square" lIns="0" tIns="227965" rIns="0" bIns="0" rtlCol="0" vert="horz">
            <a:spAutoFit/>
          </a:bodyPr>
          <a:lstStyle/>
          <a:p>
            <a:pPr marL="244475" marR="415925">
              <a:lnSpc>
                <a:spcPct val="100000"/>
              </a:lnSpc>
              <a:spcBef>
                <a:spcPts val="1795"/>
              </a:spcBef>
            </a:pPr>
            <a:r>
              <a:rPr dirty="0" sz="3300" spc="170" b="0">
                <a:latin typeface="Times New Roman"/>
                <a:cs typeface="Times New Roman"/>
              </a:rPr>
              <a:t>Principales</a:t>
            </a:r>
            <a:r>
              <a:rPr dirty="0" sz="3300" spc="-45" b="0">
                <a:latin typeface="Times New Roman"/>
                <a:cs typeface="Times New Roman"/>
              </a:rPr>
              <a:t> </a:t>
            </a:r>
            <a:r>
              <a:rPr dirty="0" sz="3300" spc="165" b="0">
                <a:latin typeface="Times New Roman"/>
                <a:cs typeface="Times New Roman"/>
              </a:rPr>
              <a:t>funciones </a:t>
            </a:r>
            <a:r>
              <a:rPr dirty="0" sz="3300" spc="-810" b="0">
                <a:latin typeface="Times New Roman"/>
                <a:cs typeface="Times New Roman"/>
              </a:rPr>
              <a:t> </a:t>
            </a:r>
            <a:r>
              <a:rPr dirty="0" sz="3300" b="0">
                <a:latin typeface="Times New Roman"/>
                <a:cs typeface="Times New Roman"/>
              </a:rPr>
              <a:t>y</a:t>
            </a:r>
            <a:r>
              <a:rPr dirty="0" sz="3300" spc="-35" b="0">
                <a:latin typeface="Times New Roman"/>
                <a:cs typeface="Times New Roman"/>
              </a:rPr>
              <a:t> </a:t>
            </a:r>
            <a:r>
              <a:rPr dirty="0" sz="3300" spc="130" b="0">
                <a:latin typeface="Times New Roman"/>
                <a:cs typeface="Times New Roman"/>
              </a:rPr>
              <a:t>objetivos</a:t>
            </a:r>
            <a:r>
              <a:rPr dirty="0" sz="3300" b="0">
                <a:latin typeface="Times New Roman"/>
                <a:cs typeface="Times New Roman"/>
              </a:rPr>
              <a:t> </a:t>
            </a:r>
            <a:r>
              <a:rPr dirty="0" sz="3300" spc="125" b="0">
                <a:latin typeface="Times New Roman"/>
                <a:cs typeface="Times New Roman"/>
              </a:rPr>
              <a:t>del</a:t>
            </a:r>
            <a:r>
              <a:rPr dirty="0" sz="3300" spc="-65" b="0">
                <a:latin typeface="Times New Roman"/>
                <a:cs typeface="Times New Roman"/>
              </a:rPr>
              <a:t> </a:t>
            </a:r>
            <a:r>
              <a:rPr dirty="0" sz="3300" spc="50" b="0">
                <a:latin typeface="Times New Roman"/>
                <a:cs typeface="Times New Roman"/>
              </a:rPr>
              <a:t>MEM</a:t>
            </a:r>
            <a:endParaRPr sz="33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075" y="6325608"/>
            <a:ext cx="1596390" cy="106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90"/>
              </a:lnSpc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     </a:t>
            </a:r>
            <a:r>
              <a:rPr dirty="0" sz="600" spc="-6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  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endParaRPr sz="6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112519"/>
            <a:ext cx="12192000" cy="5744210"/>
            <a:chOff x="0" y="1112519"/>
            <a:chExt cx="12192000" cy="5744210"/>
          </a:xfrm>
        </p:grpSpPr>
        <p:sp>
          <p:nvSpPr>
            <p:cNvPr id="4" name="object 4"/>
            <p:cNvSpPr/>
            <p:nvPr/>
          </p:nvSpPr>
          <p:spPr>
            <a:xfrm>
              <a:off x="4721352" y="4469891"/>
              <a:ext cx="7470775" cy="708660"/>
            </a:xfrm>
            <a:custGeom>
              <a:avLst/>
              <a:gdLst/>
              <a:ahLst/>
              <a:cxnLst/>
              <a:rect l="l" t="t" r="r" b="b"/>
              <a:pathLst>
                <a:path w="7470775" h="708660">
                  <a:moveTo>
                    <a:pt x="7470648" y="0"/>
                  </a:moveTo>
                  <a:lnTo>
                    <a:pt x="0" y="0"/>
                  </a:lnTo>
                  <a:lnTo>
                    <a:pt x="0" y="708659"/>
                  </a:lnTo>
                  <a:lnTo>
                    <a:pt x="7470648" y="708659"/>
                  </a:lnTo>
                  <a:lnTo>
                    <a:pt x="7470648" y="0"/>
                  </a:lnTo>
                  <a:close/>
                </a:path>
              </a:pathLst>
            </a:custGeom>
            <a:solidFill>
              <a:srgbClr val="FFEBB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12519"/>
              <a:ext cx="4721352" cy="5743955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250855" y="1729309"/>
            <a:ext cx="4599940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80" b="0">
                <a:latin typeface="Verdana"/>
                <a:cs typeface="Verdana"/>
              </a:rPr>
              <a:t>A</a:t>
            </a:r>
            <a:r>
              <a:rPr dirty="0" spc="-170" b="0">
                <a:latin typeface="Verdana"/>
                <a:cs typeface="Verdana"/>
              </a:rPr>
              <a:t>v</a:t>
            </a:r>
            <a:r>
              <a:rPr dirty="0" spc="30" b="0">
                <a:latin typeface="Verdana"/>
                <a:cs typeface="Verdana"/>
              </a:rPr>
              <a:t>anc</a:t>
            </a:r>
            <a:r>
              <a:rPr dirty="0" spc="-20" b="0">
                <a:latin typeface="Verdana"/>
                <a:cs typeface="Verdana"/>
              </a:rPr>
              <a:t>e</a:t>
            </a:r>
            <a:r>
              <a:rPr dirty="0" spc="-125" b="0">
                <a:latin typeface="Verdana"/>
                <a:cs typeface="Verdana"/>
              </a:rPr>
              <a:t>s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105" b="0">
                <a:latin typeface="Verdana"/>
                <a:cs typeface="Verdana"/>
              </a:rPr>
              <a:t>p</a:t>
            </a:r>
            <a:r>
              <a:rPr dirty="0" spc="-65" b="0">
                <a:latin typeface="Verdana"/>
                <a:cs typeface="Verdana"/>
              </a:rPr>
              <a:t>ar</a:t>
            </a:r>
            <a:r>
              <a:rPr dirty="0" spc="-40" b="0">
                <a:latin typeface="Verdana"/>
                <a:cs typeface="Verdana"/>
              </a:rPr>
              <a:t>a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20" b="0">
                <a:latin typeface="Verdana"/>
                <a:cs typeface="Verdana"/>
              </a:rPr>
              <a:t>l</a:t>
            </a:r>
            <a:r>
              <a:rPr dirty="0" spc="-40" b="0">
                <a:latin typeface="Verdana"/>
                <a:cs typeface="Verdana"/>
              </a:rPr>
              <a:t>a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-50"/>
              <a:t>i</a:t>
            </a:r>
            <a:r>
              <a:rPr dirty="0" spc="-85"/>
              <a:t>n</a:t>
            </a:r>
            <a:r>
              <a:rPr dirty="0" spc="-25"/>
              <a:t>d</a:t>
            </a:r>
            <a:r>
              <a:rPr dirty="0" spc="-95"/>
              <a:t>u</a:t>
            </a:r>
            <a:r>
              <a:rPr dirty="0" spc="-114"/>
              <a:t>s</a:t>
            </a:r>
            <a:r>
              <a:rPr dirty="0" spc="-85"/>
              <a:t>t</a:t>
            </a:r>
            <a:r>
              <a:rPr dirty="0" spc="-135"/>
              <a:t>r</a:t>
            </a:r>
            <a:r>
              <a:rPr dirty="0" spc="-70"/>
              <a:t>i</a:t>
            </a:r>
            <a:r>
              <a:rPr dirty="0" spc="-125"/>
              <a:t>a</a:t>
            </a:r>
            <a:r>
              <a:rPr dirty="0" spc="-245"/>
              <a:t> </a:t>
            </a:r>
            <a:r>
              <a:rPr dirty="0" spc="-120"/>
              <a:t>e</a:t>
            </a:r>
            <a:r>
              <a:rPr dirty="0" spc="-120"/>
              <a:t>x</a:t>
            </a:r>
            <a:r>
              <a:rPr dirty="0" spc="-40"/>
              <a:t>t</a:t>
            </a:r>
            <a:r>
              <a:rPr dirty="0" spc="-135"/>
              <a:t>r</a:t>
            </a:r>
            <a:r>
              <a:rPr dirty="0" spc="-105"/>
              <a:t>a</a:t>
            </a:r>
            <a:r>
              <a:rPr dirty="0" spc="-90"/>
              <a:t>c</a:t>
            </a:r>
            <a:r>
              <a:rPr dirty="0" spc="-40"/>
              <a:t>t</a:t>
            </a:r>
            <a:r>
              <a:rPr dirty="0" spc="-110"/>
              <a:t>iv</a:t>
            </a:r>
            <a:r>
              <a:rPr dirty="0" spc="-135"/>
              <a:t>a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4323715">
              <a:lnSpc>
                <a:spcPct val="100000"/>
              </a:lnSpc>
              <a:spcBef>
                <a:spcPts val="100"/>
              </a:spcBef>
            </a:pPr>
            <a:r>
              <a:rPr dirty="0" spc="15"/>
              <a:t>Otorgamiento</a:t>
            </a:r>
            <a:r>
              <a:rPr dirty="0" spc="-100"/>
              <a:t> </a:t>
            </a:r>
            <a:r>
              <a:rPr dirty="0" spc="35"/>
              <a:t>de</a:t>
            </a:r>
            <a:r>
              <a:rPr dirty="0" spc="-80"/>
              <a:t> </a:t>
            </a:r>
            <a:r>
              <a:rPr dirty="0" spc="-50"/>
              <a:t>3</a:t>
            </a:r>
            <a:r>
              <a:rPr dirty="0" spc="-80"/>
              <a:t> </a:t>
            </a:r>
            <a:r>
              <a:rPr dirty="0"/>
              <a:t>nuevas</a:t>
            </a:r>
            <a:r>
              <a:rPr dirty="0" spc="-110"/>
              <a:t> </a:t>
            </a:r>
            <a:r>
              <a:rPr dirty="0" spc="10"/>
              <a:t>licencias</a:t>
            </a:r>
            <a:r>
              <a:rPr dirty="0" spc="-70"/>
              <a:t> </a:t>
            </a:r>
            <a:r>
              <a:rPr dirty="0" spc="35"/>
              <a:t>de</a:t>
            </a:r>
            <a:r>
              <a:rPr dirty="0" spc="-75"/>
              <a:t> </a:t>
            </a:r>
            <a:r>
              <a:rPr dirty="0" spc="10"/>
              <a:t>explotación</a:t>
            </a:r>
            <a:r>
              <a:rPr dirty="0" spc="-60"/>
              <a:t> </a:t>
            </a:r>
            <a:r>
              <a:rPr dirty="0"/>
              <a:t>minera.</a:t>
            </a:r>
          </a:p>
          <a:p>
            <a:pPr marL="4311015">
              <a:lnSpc>
                <a:spcPct val="100000"/>
              </a:lnSpc>
              <a:spcBef>
                <a:spcPts val="15"/>
              </a:spcBef>
            </a:pPr>
          </a:p>
          <a:p>
            <a:pPr marL="4968875" indent="-172720">
              <a:lnSpc>
                <a:spcPct val="100000"/>
              </a:lnSpc>
              <a:spcBef>
                <a:spcPts val="5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4969510" algn="l"/>
              </a:tabLst>
            </a:pPr>
            <a:r>
              <a:rPr dirty="0" spc="-45" b="0">
                <a:solidFill>
                  <a:srgbClr val="000000"/>
                </a:solidFill>
                <a:latin typeface="Verdana"/>
                <a:cs typeface="Verdana"/>
              </a:rPr>
              <a:t>Casillas,</a:t>
            </a:r>
            <a:r>
              <a:rPr dirty="0" spc="-12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20" b="0">
                <a:solidFill>
                  <a:srgbClr val="000000"/>
                </a:solidFill>
                <a:latin typeface="Verdana"/>
                <a:cs typeface="Verdana"/>
              </a:rPr>
              <a:t>Santa</a:t>
            </a:r>
            <a:r>
              <a:rPr dirty="0" spc="-11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75" b="0">
                <a:solidFill>
                  <a:srgbClr val="000000"/>
                </a:solidFill>
                <a:latin typeface="Verdana"/>
                <a:cs typeface="Verdana"/>
              </a:rPr>
              <a:t>Rosa;</a:t>
            </a:r>
            <a:r>
              <a:rPr dirty="0" spc="-10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40" b="0">
                <a:solidFill>
                  <a:srgbClr val="000000"/>
                </a:solidFill>
                <a:latin typeface="Verdana"/>
                <a:cs typeface="Verdana"/>
              </a:rPr>
              <a:t>minerales:</a:t>
            </a:r>
            <a:r>
              <a:rPr dirty="0" spc="-13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0" b="0">
                <a:solidFill>
                  <a:srgbClr val="000000"/>
                </a:solidFill>
                <a:latin typeface="Verdana"/>
                <a:cs typeface="Verdana"/>
              </a:rPr>
              <a:t>arena,</a:t>
            </a:r>
            <a:r>
              <a:rPr dirty="0" spc="-10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40" b="0">
                <a:solidFill>
                  <a:srgbClr val="000000"/>
                </a:solidFill>
                <a:latin typeface="Verdana"/>
                <a:cs typeface="Verdana"/>
              </a:rPr>
              <a:t>grava</a:t>
            </a:r>
            <a:r>
              <a:rPr dirty="0" spc="-9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95" b="0">
                <a:solidFill>
                  <a:srgbClr val="000000"/>
                </a:solidFill>
                <a:latin typeface="Verdana"/>
                <a:cs typeface="Verdana"/>
              </a:rPr>
              <a:t>y</a:t>
            </a:r>
            <a:r>
              <a:rPr dirty="0" spc="-11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" b="0">
                <a:solidFill>
                  <a:srgbClr val="000000"/>
                </a:solidFill>
                <a:latin typeface="Verdana"/>
                <a:cs typeface="Verdana"/>
              </a:rPr>
              <a:t>cantos</a:t>
            </a:r>
            <a:r>
              <a:rPr dirty="0" spc="-9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25" b="0">
                <a:solidFill>
                  <a:srgbClr val="000000"/>
                </a:solidFill>
                <a:latin typeface="Verdana"/>
                <a:cs typeface="Verdana"/>
              </a:rPr>
              <a:t>rodados.</a:t>
            </a:r>
          </a:p>
          <a:p>
            <a:pPr marL="4968875" indent="-172720">
              <a:lnSpc>
                <a:spcPct val="100000"/>
              </a:lnSpc>
              <a:spcBef>
                <a:spcPts val="72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4969510" algn="l"/>
              </a:tabLst>
            </a:pPr>
            <a:r>
              <a:rPr dirty="0" spc="-45" b="0">
                <a:solidFill>
                  <a:srgbClr val="000000"/>
                </a:solidFill>
                <a:latin typeface="Verdana"/>
                <a:cs typeface="Verdana"/>
              </a:rPr>
              <a:t>Sanarate,</a:t>
            </a:r>
            <a:r>
              <a:rPr dirty="0" spc="-114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15" b="0">
                <a:solidFill>
                  <a:srgbClr val="000000"/>
                </a:solidFill>
                <a:latin typeface="Verdana"/>
                <a:cs typeface="Verdana"/>
              </a:rPr>
              <a:t>El</a:t>
            </a:r>
            <a:r>
              <a:rPr dirty="0" spc="-10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45" b="0">
                <a:solidFill>
                  <a:srgbClr val="000000"/>
                </a:solidFill>
                <a:latin typeface="Verdana"/>
                <a:cs typeface="Verdana"/>
              </a:rPr>
              <a:t>Progreso;</a:t>
            </a:r>
            <a:r>
              <a:rPr dirty="0" spc="-9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35" b="0">
                <a:solidFill>
                  <a:srgbClr val="000000"/>
                </a:solidFill>
                <a:latin typeface="Verdana"/>
                <a:cs typeface="Verdana"/>
              </a:rPr>
              <a:t>mineral:</a:t>
            </a:r>
            <a:r>
              <a:rPr dirty="0" spc="-12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5" b="0">
                <a:solidFill>
                  <a:srgbClr val="000000"/>
                </a:solidFill>
                <a:latin typeface="Verdana"/>
                <a:cs typeface="Verdana"/>
              </a:rPr>
              <a:t>carbonato</a:t>
            </a:r>
            <a:r>
              <a:rPr dirty="0" spc="-10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25" b="0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dirty="0" spc="-114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20" b="0">
                <a:solidFill>
                  <a:srgbClr val="000000"/>
                </a:solidFill>
                <a:latin typeface="Verdana"/>
                <a:cs typeface="Verdana"/>
              </a:rPr>
              <a:t>calcio.</a:t>
            </a:r>
          </a:p>
          <a:p>
            <a:pPr marL="496887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4969510" algn="l"/>
              </a:tabLst>
            </a:pPr>
            <a:r>
              <a:rPr dirty="0" spc="-5" b="0">
                <a:solidFill>
                  <a:srgbClr val="000000"/>
                </a:solidFill>
                <a:latin typeface="Verdana"/>
                <a:cs typeface="Verdana"/>
              </a:rPr>
              <a:t>Nuevo</a:t>
            </a:r>
            <a:r>
              <a:rPr dirty="0" spc="-11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30" b="0">
                <a:solidFill>
                  <a:srgbClr val="000000"/>
                </a:solidFill>
                <a:latin typeface="Verdana"/>
                <a:cs typeface="Verdana"/>
              </a:rPr>
              <a:t>San</a:t>
            </a:r>
            <a:r>
              <a:rPr dirty="0" spc="-114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0" b="0">
                <a:solidFill>
                  <a:srgbClr val="000000"/>
                </a:solidFill>
                <a:latin typeface="Verdana"/>
                <a:cs typeface="Verdana"/>
              </a:rPr>
              <a:t>Carlos,</a:t>
            </a:r>
            <a:r>
              <a:rPr dirty="0" spc="-10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20" b="0">
                <a:solidFill>
                  <a:srgbClr val="000000"/>
                </a:solidFill>
                <a:latin typeface="Verdana"/>
                <a:cs typeface="Verdana"/>
              </a:rPr>
              <a:t>Retalhuleu;</a:t>
            </a:r>
            <a:r>
              <a:rPr dirty="0" spc="-13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40" b="0">
                <a:solidFill>
                  <a:srgbClr val="000000"/>
                </a:solidFill>
                <a:latin typeface="Verdana"/>
                <a:cs typeface="Verdana"/>
              </a:rPr>
              <a:t>minerales:</a:t>
            </a:r>
            <a:r>
              <a:rPr dirty="0" spc="-13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0" b="0">
                <a:solidFill>
                  <a:srgbClr val="000000"/>
                </a:solidFill>
                <a:latin typeface="Verdana"/>
                <a:cs typeface="Verdana"/>
              </a:rPr>
              <a:t>arena,</a:t>
            </a:r>
            <a:r>
              <a:rPr dirty="0" spc="-9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65" b="0">
                <a:solidFill>
                  <a:srgbClr val="000000"/>
                </a:solidFill>
                <a:latin typeface="Verdana"/>
                <a:cs typeface="Verdana"/>
              </a:rPr>
              <a:t>grava,</a:t>
            </a:r>
            <a:r>
              <a:rPr dirty="0" spc="-8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" b="0">
                <a:solidFill>
                  <a:srgbClr val="000000"/>
                </a:solidFill>
                <a:latin typeface="Verdana"/>
                <a:cs typeface="Verdana"/>
              </a:rPr>
              <a:t>cantos</a:t>
            </a:r>
            <a:r>
              <a:rPr dirty="0" spc="-10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5" b="0">
                <a:solidFill>
                  <a:srgbClr val="000000"/>
                </a:solidFill>
                <a:latin typeface="Verdana"/>
                <a:cs typeface="Verdana"/>
              </a:rPr>
              <a:t>rodados</a:t>
            </a:r>
            <a:r>
              <a:rPr dirty="0" spc="-9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95" b="0">
                <a:solidFill>
                  <a:srgbClr val="000000"/>
                </a:solidFill>
                <a:latin typeface="Verdana"/>
                <a:cs typeface="Verdana"/>
              </a:rPr>
              <a:t>y </a:t>
            </a:r>
            <a:r>
              <a:rPr dirty="0" spc="-405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10" b="0">
                <a:solidFill>
                  <a:srgbClr val="000000"/>
                </a:solidFill>
                <a:latin typeface="Verdana"/>
                <a:cs typeface="Verdana"/>
              </a:rPr>
              <a:t>bloques</a:t>
            </a:r>
            <a:r>
              <a:rPr dirty="0" spc="-14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25" b="0">
                <a:solidFill>
                  <a:srgbClr val="000000"/>
                </a:solidFill>
                <a:latin typeface="Verdana"/>
                <a:cs typeface="Verdana"/>
              </a:rPr>
              <a:t>de</a:t>
            </a:r>
            <a:r>
              <a:rPr dirty="0" spc="-120" b="0">
                <a:solidFill>
                  <a:srgbClr val="000000"/>
                </a:solidFill>
                <a:latin typeface="Verdana"/>
                <a:cs typeface="Verdana"/>
              </a:rPr>
              <a:t> </a:t>
            </a:r>
            <a:r>
              <a:rPr dirty="0" spc="-65" b="0">
                <a:solidFill>
                  <a:srgbClr val="000000"/>
                </a:solidFill>
                <a:latin typeface="Verdana"/>
                <a:cs typeface="Verdana"/>
              </a:rPr>
              <a:t>río.</a:t>
            </a:r>
          </a:p>
          <a:p>
            <a:pPr marL="4311015"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 marL="4311015">
              <a:lnSpc>
                <a:spcPct val="100000"/>
              </a:lnSpc>
              <a:spcBef>
                <a:spcPts val="20"/>
              </a:spcBef>
            </a:pPr>
            <a:endParaRPr sz="1300">
              <a:latin typeface="Verdana"/>
              <a:cs typeface="Verdana"/>
            </a:endParaRPr>
          </a:p>
          <a:p>
            <a:pPr marL="4347210" marR="231140">
              <a:lnSpc>
                <a:spcPct val="100000"/>
              </a:lnSpc>
            </a:pPr>
            <a:r>
              <a:rPr dirty="0" spc="-25"/>
              <a:t>Ingreso</a:t>
            </a:r>
            <a:r>
              <a:rPr dirty="0" spc="-90"/>
              <a:t> </a:t>
            </a:r>
            <a:r>
              <a:rPr dirty="0" spc="-5"/>
              <a:t>a</a:t>
            </a:r>
            <a:r>
              <a:rPr dirty="0" spc="-80"/>
              <a:t> </a:t>
            </a:r>
            <a:r>
              <a:rPr dirty="0" spc="-5"/>
              <a:t>las</a:t>
            </a:r>
            <a:r>
              <a:rPr dirty="0" spc="-70"/>
              <a:t> </a:t>
            </a:r>
            <a:r>
              <a:rPr dirty="0" spc="-5"/>
              <a:t>arcas</a:t>
            </a:r>
            <a:r>
              <a:rPr dirty="0" spc="-90"/>
              <a:t> </a:t>
            </a:r>
            <a:r>
              <a:rPr dirty="0" spc="25"/>
              <a:t>del</a:t>
            </a:r>
            <a:r>
              <a:rPr dirty="0" spc="-75"/>
              <a:t> </a:t>
            </a:r>
            <a:r>
              <a:rPr dirty="0" spc="20"/>
              <a:t>Estado</a:t>
            </a:r>
            <a:r>
              <a:rPr dirty="0" spc="-90"/>
              <a:t> </a:t>
            </a:r>
            <a:r>
              <a:rPr dirty="0" spc="35"/>
              <a:t>de</a:t>
            </a:r>
            <a:r>
              <a:rPr dirty="0" spc="-80"/>
              <a:t> </a:t>
            </a:r>
            <a:r>
              <a:rPr dirty="0" spc="-60"/>
              <a:t>Q12.428,642.98</a:t>
            </a:r>
            <a:r>
              <a:rPr dirty="0" spc="-70"/>
              <a:t> </a:t>
            </a:r>
            <a:r>
              <a:rPr dirty="0" spc="15"/>
              <a:t>en</a:t>
            </a:r>
            <a:r>
              <a:rPr dirty="0" spc="-85"/>
              <a:t> </a:t>
            </a:r>
            <a:r>
              <a:rPr dirty="0" spc="25"/>
              <a:t>concepto</a:t>
            </a:r>
            <a:r>
              <a:rPr dirty="0" spc="-65"/>
              <a:t> </a:t>
            </a:r>
            <a:r>
              <a:rPr dirty="0" spc="35"/>
              <a:t>de</a:t>
            </a:r>
            <a:r>
              <a:rPr dirty="0" spc="-75"/>
              <a:t> </a:t>
            </a:r>
            <a:r>
              <a:rPr dirty="0" spc="-5"/>
              <a:t>regalías</a:t>
            </a:r>
            <a:r>
              <a:rPr dirty="0" spc="-95"/>
              <a:t> </a:t>
            </a:r>
            <a:r>
              <a:rPr dirty="0" spc="35"/>
              <a:t>de </a:t>
            </a:r>
            <a:r>
              <a:rPr dirty="0" spc="-335"/>
              <a:t> </a:t>
            </a:r>
            <a:r>
              <a:rPr dirty="0"/>
              <a:t>la</a:t>
            </a:r>
            <a:r>
              <a:rPr dirty="0" spc="-75"/>
              <a:t> </a:t>
            </a:r>
            <a:r>
              <a:rPr dirty="0" spc="-15"/>
              <a:t>Industria</a:t>
            </a:r>
            <a:r>
              <a:rPr dirty="0" spc="-95"/>
              <a:t> </a:t>
            </a:r>
            <a:r>
              <a:rPr dirty="0" spc="35"/>
              <a:t>de</a:t>
            </a:r>
            <a:r>
              <a:rPr dirty="0" spc="-85"/>
              <a:t> </a:t>
            </a:r>
            <a:r>
              <a:rPr dirty="0" spc="15"/>
              <a:t>Extracción</a:t>
            </a:r>
            <a:r>
              <a:rPr dirty="0" spc="-90"/>
              <a:t> </a:t>
            </a:r>
            <a:r>
              <a:rPr dirty="0"/>
              <a:t>(información</a:t>
            </a:r>
            <a:r>
              <a:rPr dirty="0" spc="-80"/>
              <a:t> </a:t>
            </a:r>
            <a:r>
              <a:rPr dirty="0" spc="5"/>
              <a:t>al</a:t>
            </a:r>
            <a:r>
              <a:rPr dirty="0" spc="-80"/>
              <a:t> </a:t>
            </a:r>
            <a:r>
              <a:rPr dirty="0" spc="-170"/>
              <a:t>31</a:t>
            </a:r>
            <a:r>
              <a:rPr dirty="0" spc="-80"/>
              <a:t> </a:t>
            </a:r>
            <a:r>
              <a:rPr dirty="0" spc="35"/>
              <a:t>de</a:t>
            </a:r>
            <a:r>
              <a:rPr dirty="0" spc="-85"/>
              <a:t> </a:t>
            </a:r>
            <a:r>
              <a:rPr dirty="0" spc="-20"/>
              <a:t>marzo).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2952750">
              <a:lnSpc>
                <a:spcPct val="100000"/>
              </a:lnSpc>
              <a:spcBef>
                <a:spcPts val="105"/>
              </a:spcBef>
            </a:pPr>
            <a:r>
              <a:rPr dirty="0" spc="-45" b="0">
                <a:latin typeface="Verdana"/>
                <a:cs typeface="Verdana"/>
              </a:rPr>
              <a:t>Ava</a:t>
            </a:r>
            <a:r>
              <a:rPr dirty="0" spc="50" b="0">
                <a:latin typeface="Verdana"/>
                <a:cs typeface="Verdana"/>
              </a:rPr>
              <a:t>n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spc="-80" b="0">
                <a:latin typeface="Verdana"/>
                <a:cs typeface="Verdana"/>
              </a:rPr>
              <a:t>e</a:t>
            </a:r>
            <a:r>
              <a:rPr dirty="0" spc="-65" b="0">
                <a:latin typeface="Verdana"/>
                <a:cs typeface="Verdana"/>
              </a:rPr>
              <a:t>s</a:t>
            </a:r>
            <a:r>
              <a:rPr dirty="0" spc="-185" b="0">
                <a:latin typeface="Verdana"/>
                <a:cs typeface="Verdana"/>
              </a:rPr>
              <a:t> </a:t>
            </a:r>
            <a:r>
              <a:rPr dirty="0" spc="15" b="0">
                <a:latin typeface="Verdana"/>
                <a:cs typeface="Verdana"/>
              </a:rPr>
              <a:t>e</a:t>
            </a:r>
            <a:r>
              <a:rPr dirty="0" spc="20" b="0">
                <a:latin typeface="Verdana"/>
                <a:cs typeface="Verdana"/>
              </a:rPr>
              <a:t>n</a:t>
            </a:r>
            <a:r>
              <a:rPr dirty="0" spc="-190" b="0">
                <a:latin typeface="Verdana"/>
                <a:cs typeface="Verdana"/>
              </a:rPr>
              <a:t> </a:t>
            </a:r>
            <a:r>
              <a:rPr dirty="0" spc="20" b="0">
                <a:latin typeface="Verdana"/>
                <a:cs typeface="Verdana"/>
              </a:rPr>
              <a:t>l</a:t>
            </a:r>
            <a:r>
              <a:rPr dirty="0" spc="-40" b="0">
                <a:latin typeface="Verdana"/>
                <a:cs typeface="Verdana"/>
              </a:rPr>
              <a:t>a</a:t>
            </a:r>
            <a:r>
              <a:rPr dirty="0" spc="-180" b="0">
                <a:latin typeface="Verdana"/>
                <a:cs typeface="Verdana"/>
              </a:rPr>
              <a:t> </a:t>
            </a:r>
            <a:r>
              <a:rPr dirty="0" spc="-135"/>
              <a:t>s</a:t>
            </a:r>
            <a:r>
              <a:rPr dirty="0" spc="-145"/>
              <a:t>e</a:t>
            </a:r>
            <a:r>
              <a:rPr dirty="0" spc="-105"/>
              <a:t>g</a:t>
            </a:r>
            <a:r>
              <a:rPr dirty="0" spc="-95"/>
              <a:t>u</a:t>
            </a:r>
            <a:r>
              <a:rPr dirty="0" spc="-135"/>
              <a:t>r</a:t>
            </a:r>
            <a:r>
              <a:rPr dirty="0" spc="-35"/>
              <a:t>i</a:t>
            </a:r>
            <a:r>
              <a:rPr dirty="0" spc="-55"/>
              <a:t>d</a:t>
            </a:r>
            <a:r>
              <a:rPr dirty="0" spc="-80"/>
              <a:t>a</a:t>
            </a:r>
            <a:r>
              <a:rPr dirty="0" spc="-80"/>
              <a:t>d</a:t>
            </a:r>
            <a:r>
              <a:rPr dirty="0" spc="-260"/>
              <a:t> </a:t>
            </a:r>
            <a:r>
              <a:rPr dirty="0" spc="-135"/>
              <a:t>r</a:t>
            </a:r>
            <a:r>
              <a:rPr dirty="0" spc="-80"/>
              <a:t>a</a:t>
            </a:r>
            <a:r>
              <a:rPr dirty="0" spc="-80"/>
              <a:t>d</a:t>
            </a:r>
            <a:r>
              <a:rPr dirty="0" spc="-60"/>
              <a:t>i</a:t>
            </a:r>
            <a:r>
              <a:rPr dirty="0" spc="-100"/>
              <a:t>o</a:t>
            </a:r>
            <a:r>
              <a:rPr dirty="0" spc="-40"/>
              <a:t>l</a:t>
            </a:r>
            <a:r>
              <a:rPr dirty="0" spc="-90"/>
              <a:t>ó</a:t>
            </a:r>
            <a:r>
              <a:rPr dirty="0" spc="-105"/>
              <a:t>g</a:t>
            </a:r>
            <a:r>
              <a:rPr dirty="0" spc="-45"/>
              <a:t>i</a:t>
            </a:r>
            <a:r>
              <a:rPr dirty="0" spc="-70"/>
              <a:t>c</a:t>
            </a:r>
            <a:r>
              <a:rPr dirty="0" spc="-135"/>
              <a:t>a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250855" y="2737715"/>
            <a:ext cx="5963285" cy="19456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5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0">
                <a:latin typeface="Verdana"/>
                <a:cs typeface="Verdana"/>
              </a:rPr>
              <a:t>Modificaciones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licencias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transporte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exportación:</a:t>
            </a:r>
            <a:r>
              <a:rPr dirty="0" sz="1200" spc="27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El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INCAN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repatriará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70">
                <a:latin typeface="Verdana"/>
                <a:cs typeface="Verdana"/>
              </a:rPr>
              <a:t>2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fuentes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radiactivas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Cobalto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45">
                <a:latin typeface="Verdana"/>
                <a:cs typeface="Verdana"/>
              </a:rPr>
              <a:t>60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alta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tasa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dosis,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45">
                <a:latin typeface="Verdana"/>
                <a:cs typeface="Verdana"/>
              </a:rPr>
              <a:t> se </a:t>
            </a:r>
            <a:r>
              <a:rPr dirty="0" sz="1200">
                <a:latin typeface="Verdana"/>
                <a:cs typeface="Verdana"/>
              </a:rPr>
              <a:t>encuentran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desuso,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hacia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los</a:t>
            </a:r>
            <a:r>
              <a:rPr dirty="0" sz="1200" spc="-15">
                <a:latin typeface="Verdana"/>
                <a:cs typeface="Verdana"/>
              </a:rPr>
              <a:t> Estados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Unidos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América,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prevención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de </a:t>
            </a:r>
            <a:r>
              <a:rPr dirty="0" sz="1200" spc="1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25">
                <a:latin typeface="Verdana"/>
                <a:cs typeface="Verdana"/>
              </a:rPr>
              <a:t>cci</a:t>
            </a:r>
            <a:r>
              <a:rPr dirty="0" sz="1200" spc="65">
                <a:latin typeface="Verdana"/>
                <a:cs typeface="Verdana"/>
              </a:rPr>
              <a:t>d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e</a:t>
            </a:r>
            <a:r>
              <a:rPr dirty="0" sz="1200" spc="40">
                <a:latin typeface="Verdana"/>
                <a:cs typeface="Verdana"/>
              </a:rPr>
              <a:t>m</a:t>
            </a:r>
            <a:r>
              <a:rPr dirty="0" sz="1200" spc="-40">
                <a:latin typeface="Verdana"/>
                <a:cs typeface="Verdana"/>
              </a:rPr>
              <a:t>e</a:t>
            </a:r>
            <a:r>
              <a:rPr dirty="0" sz="1200" spc="-35">
                <a:latin typeface="Verdana"/>
                <a:cs typeface="Verdana"/>
              </a:rPr>
              <a:t>r</a:t>
            </a:r>
            <a:r>
              <a:rPr dirty="0" sz="1200" spc="10">
                <a:latin typeface="Verdana"/>
                <a:cs typeface="Verdana"/>
              </a:rPr>
              <a:t>gen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-75">
                <a:latin typeface="Verdana"/>
                <a:cs typeface="Verdana"/>
              </a:rPr>
              <a:t>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r</a:t>
            </a:r>
            <a:r>
              <a:rPr dirty="0" sz="1200" spc="15">
                <a:latin typeface="Verdana"/>
                <a:cs typeface="Verdana"/>
              </a:rPr>
              <a:t>a</a:t>
            </a:r>
            <a:r>
              <a:rPr dirty="0" sz="1200" spc="20">
                <a:latin typeface="Verdana"/>
                <a:cs typeface="Verdana"/>
              </a:rPr>
              <a:t>d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10">
                <a:latin typeface="Verdana"/>
                <a:cs typeface="Verdana"/>
              </a:rPr>
              <a:t>l</a:t>
            </a:r>
            <a:r>
              <a:rPr dirty="0" sz="1200" spc="10">
                <a:latin typeface="Verdana"/>
                <a:cs typeface="Verdana"/>
              </a:rPr>
              <a:t>ó</a:t>
            </a:r>
            <a:r>
              <a:rPr dirty="0" sz="1200" spc="15">
                <a:latin typeface="Verdana"/>
                <a:cs typeface="Verdana"/>
              </a:rPr>
              <a:t>g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40">
                <a:latin typeface="Verdana"/>
                <a:cs typeface="Verdana"/>
              </a:rPr>
              <a:t>c</a:t>
            </a:r>
            <a:r>
              <a:rPr dirty="0" sz="1200" spc="-55">
                <a:latin typeface="Verdana"/>
                <a:cs typeface="Verdana"/>
              </a:rPr>
              <a:t>as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20">
                <a:latin typeface="Verdana"/>
                <a:cs typeface="Verdana"/>
              </a:rPr>
              <a:t>Pago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los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Gastos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Nacionales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Participación</a:t>
            </a:r>
            <a:r>
              <a:rPr dirty="0" sz="1200" spc="-25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-GNPS,-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ejecución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65">
                <a:latin typeface="Verdana"/>
                <a:cs typeface="Verdana"/>
              </a:rPr>
              <a:t>3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proyectos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</a:t>
            </a:r>
            <a:r>
              <a:rPr dirty="0" sz="1200" spc="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Programa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Cooperación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Técnica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entre</a:t>
            </a:r>
            <a:r>
              <a:rPr dirty="0" sz="1200" spc="-5">
                <a:latin typeface="Verdana"/>
                <a:cs typeface="Verdana"/>
              </a:rPr>
              <a:t> el</a:t>
            </a:r>
            <a:r>
              <a:rPr dirty="0" sz="1200">
                <a:latin typeface="Verdana"/>
                <a:cs typeface="Verdana"/>
              </a:rPr>
              <a:t> Organismo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-150">
                <a:latin typeface="Verdana"/>
                <a:cs typeface="Verdana"/>
              </a:rPr>
              <a:t>I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-60">
                <a:latin typeface="Verdana"/>
                <a:cs typeface="Verdana"/>
              </a:rPr>
              <a:t>r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5">
                <a:latin typeface="Verdana"/>
                <a:cs typeface="Verdana"/>
              </a:rPr>
              <a:t>ac</a:t>
            </a:r>
            <a:r>
              <a:rPr dirty="0" sz="1200" spc="-10">
                <a:latin typeface="Verdana"/>
                <a:cs typeface="Verdana"/>
              </a:rPr>
              <a:t>i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20">
                <a:latin typeface="Verdana"/>
                <a:cs typeface="Verdana"/>
              </a:rPr>
              <a:t>n</a:t>
            </a:r>
            <a:r>
              <a:rPr dirty="0" sz="1200" spc="-15">
                <a:latin typeface="Verdana"/>
                <a:cs typeface="Verdana"/>
              </a:rPr>
              <a:t>a</a:t>
            </a:r>
            <a:r>
              <a:rPr dirty="0" sz="1200" spc="-5">
                <a:latin typeface="Verdana"/>
                <a:cs typeface="Verdana"/>
              </a:rPr>
              <a:t>l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E</a:t>
            </a:r>
            <a:r>
              <a:rPr dirty="0" sz="1200" spc="30">
                <a:latin typeface="Verdana"/>
                <a:cs typeface="Verdana"/>
              </a:rPr>
              <a:t>n</a:t>
            </a:r>
            <a:r>
              <a:rPr dirty="0" sz="1200" spc="-40">
                <a:latin typeface="Verdana"/>
                <a:cs typeface="Verdana"/>
              </a:rPr>
              <a:t>e</a:t>
            </a:r>
            <a:r>
              <a:rPr dirty="0" sz="1200" spc="-35">
                <a:latin typeface="Verdana"/>
                <a:cs typeface="Verdana"/>
              </a:rPr>
              <a:t>r</a:t>
            </a:r>
            <a:r>
              <a:rPr dirty="0" sz="1200" spc="10">
                <a:latin typeface="Verdana"/>
                <a:cs typeface="Verdana"/>
              </a:rPr>
              <a:t>g</a:t>
            </a:r>
            <a:r>
              <a:rPr dirty="0" sz="1200">
                <a:latin typeface="Verdana"/>
                <a:cs typeface="Verdana"/>
              </a:rPr>
              <a:t>í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50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t</a:t>
            </a:r>
            <a:r>
              <a:rPr dirty="0" sz="1200" spc="10">
                <a:latin typeface="Verdana"/>
                <a:cs typeface="Verdana"/>
              </a:rPr>
              <a:t>ó</a:t>
            </a:r>
            <a:r>
              <a:rPr dirty="0" sz="1200" spc="35">
                <a:latin typeface="Verdana"/>
                <a:cs typeface="Verdana"/>
              </a:rPr>
              <a:t>mic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-195">
                <a:latin typeface="Verdana"/>
                <a:cs typeface="Verdana"/>
              </a:rPr>
              <a:t>,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O</a:t>
            </a:r>
            <a:r>
              <a:rPr dirty="0" sz="1200" spc="-150">
                <a:latin typeface="Verdana"/>
                <a:cs typeface="Verdana"/>
              </a:rPr>
              <a:t>I</a:t>
            </a:r>
            <a:r>
              <a:rPr dirty="0" sz="1200" spc="30">
                <a:latin typeface="Verdana"/>
                <a:cs typeface="Verdana"/>
              </a:rPr>
              <a:t>E</a:t>
            </a:r>
            <a:r>
              <a:rPr dirty="0" sz="1200" spc="35">
                <a:latin typeface="Verdana"/>
                <a:cs typeface="Verdana"/>
              </a:rPr>
              <a:t>A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G</a:t>
            </a:r>
            <a:r>
              <a:rPr dirty="0" sz="1200" spc="-5">
                <a:latin typeface="Verdana"/>
                <a:cs typeface="Verdana"/>
              </a:rPr>
              <a:t>u</a:t>
            </a:r>
            <a:r>
              <a:rPr dirty="0" sz="1200" spc="-20">
                <a:latin typeface="Verdana"/>
                <a:cs typeface="Verdana"/>
              </a:rPr>
              <a:t>a</a:t>
            </a:r>
            <a:r>
              <a:rPr dirty="0" sz="1200" spc="-10">
                <a:latin typeface="Verdana"/>
                <a:cs typeface="Verdana"/>
              </a:rPr>
              <a:t>t</a:t>
            </a:r>
            <a:r>
              <a:rPr dirty="0" sz="1200" spc="-10">
                <a:latin typeface="Verdana"/>
                <a:cs typeface="Verdana"/>
              </a:rPr>
              <a:t>e</a:t>
            </a:r>
            <a:r>
              <a:rPr dirty="0" sz="1200" spc="80">
                <a:latin typeface="Verdana"/>
                <a:cs typeface="Verdana"/>
              </a:rPr>
              <a:t>m</a:t>
            </a:r>
            <a:r>
              <a:rPr dirty="0" sz="1200" spc="-15">
                <a:latin typeface="Verdana"/>
                <a:cs typeface="Verdana"/>
              </a:rPr>
              <a:t>a</a:t>
            </a:r>
            <a:r>
              <a:rPr dirty="0" sz="1200">
                <a:latin typeface="Verdana"/>
                <a:cs typeface="Verdana"/>
              </a:rPr>
              <a:t>l</a:t>
            </a:r>
            <a:r>
              <a:rPr dirty="0" sz="1200" spc="-30">
                <a:latin typeface="Verdana"/>
                <a:cs typeface="Verdana"/>
              </a:rPr>
              <a:t>a</a:t>
            </a:r>
            <a:r>
              <a:rPr dirty="0" sz="1200" spc="-190">
                <a:latin typeface="Verdana"/>
                <a:cs typeface="Verdana"/>
              </a:rPr>
              <a:t>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1123188"/>
            <a:ext cx="4721352" cy="573481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075" y="6325608"/>
            <a:ext cx="1596390" cy="10668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90"/>
              </a:lnSpc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4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     </a:t>
            </a:r>
            <a:r>
              <a:rPr dirty="0" sz="600" spc="-6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  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30367" y="1729309"/>
            <a:ext cx="4843145" cy="63627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dirty="0" spc="-45" b="0">
                <a:latin typeface="Verdana"/>
                <a:cs typeface="Verdana"/>
              </a:rPr>
              <a:t>Ava</a:t>
            </a:r>
            <a:r>
              <a:rPr dirty="0" spc="50" b="0">
                <a:latin typeface="Verdana"/>
                <a:cs typeface="Verdana"/>
              </a:rPr>
              <a:t>n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spc="-80" b="0">
                <a:latin typeface="Verdana"/>
                <a:cs typeface="Verdana"/>
              </a:rPr>
              <a:t>e</a:t>
            </a:r>
            <a:r>
              <a:rPr dirty="0" spc="-65" b="0">
                <a:latin typeface="Verdana"/>
                <a:cs typeface="Verdana"/>
              </a:rPr>
              <a:t>s</a:t>
            </a:r>
            <a:r>
              <a:rPr dirty="0" spc="-185" b="0">
                <a:latin typeface="Verdana"/>
                <a:cs typeface="Verdana"/>
              </a:rPr>
              <a:t> </a:t>
            </a:r>
            <a:r>
              <a:rPr dirty="0" spc="-105" b="0">
                <a:latin typeface="Verdana"/>
                <a:cs typeface="Verdana"/>
              </a:rPr>
              <a:t>ve</a:t>
            </a:r>
            <a:r>
              <a:rPr dirty="0" spc="-70" b="0">
                <a:latin typeface="Verdana"/>
                <a:cs typeface="Verdana"/>
              </a:rPr>
              <a:t>r</a:t>
            </a:r>
            <a:r>
              <a:rPr dirty="0" b="0">
                <a:latin typeface="Verdana"/>
                <a:cs typeface="Verdana"/>
              </a:rPr>
              <a:t>i</a:t>
            </a:r>
            <a:r>
              <a:rPr dirty="0" spc="-15" b="0">
                <a:latin typeface="Verdana"/>
                <a:cs typeface="Verdana"/>
              </a:rPr>
              <a:t>f</a:t>
            </a:r>
            <a:r>
              <a:rPr dirty="0" spc="-10" b="0">
                <a:latin typeface="Verdana"/>
                <a:cs typeface="Verdana"/>
              </a:rPr>
              <a:t>i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spc="-45" b="0">
                <a:latin typeface="Verdana"/>
                <a:cs typeface="Verdana"/>
              </a:rPr>
              <a:t>a</a:t>
            </a:r>
            <a:r>
              <a:rPr dirty="0" spc="80" b="0">
                <a:latin typeface="Verdana"/>
                <a:cs typeface="Verdana"/>
              </a:rPr>
              <a:t>c</a:t>
            </a:r>
            <a:r>
              <a:rPr dirty="0" b="0">
                <a:latin typeface="Verdana"/>
                <a:cs typeface="Verdana"/>
              </a:rPr>
              <a:t>i</a:t>
            </a:r>
            <a:r>
              <a:rPr dirty="0" spc="30" b="0">
                <a:latin typeface="Verdana"/>
                <a:cs typeface="Verdana"/>
              </a:rPr>
              <a:t>ó</a:t>
            </a:r>
            <a:r>
              <a:rPr dirty="0" spc="55" b="0">
                <a:latin typeface="Verdana"/>
                <a:cs typeface="Verdana"/>
              </a:rPr>
              <a:t>n</a:t>
            </a:r>
            <a:r>
              <a:rPr dirty="0" spc="-215" b="0">
                <a:latin typeface="Verdana"/>
                <a:cs typeface="Verdana"/>
              </a:rPr>
              <a:t> </a:t>
            </a:r>
            <a:r>
              <a:rPr dirty="0" spc="120" b="0">
                <a:latin typeface="Verdana"/>
                <a:cs typeface="Verdana"/>
              </a:rPr>
              <a:t>d</a:t>
            </a:r>
            <a:r>
              <a:rPr dirty="0" spc="-15" b="0">
                <a:latin typeface="Verdana"/>
                <a:cs typeface="Verdana"/>
              </a:rPr>
              <a:t>e</a:t>
            </a:r>
            <a:r>
              <a:rPr dirty="0" spc="-180" b="0">
                <a:latin typeface="Verdana"/>
                <a:cs typeface="Verdana"/>
              </a:rPr>
              <a:t> </a:t>
            </a:r>
            <a:r>
              <a:rPr dirty="0" spc="-145"/>
              <a:t>e</a:t>
            </a:r>
            <a:r>
              <a:rPr dirty="0" spc="-135"/>
              <a:t>s</a:t>
            </a:r>
            <a:r>
              <a:rPr dirty="0" spc="-40"/>
              <a:t>t</a:t>
            </a:r>
            <a:r>
              <a:rPr dirty="0" spc="-140"/>
              <a:t>á</a:t>
            </a:r>
            <a:r>
              <a:rPr dirty="0" spc="-70"/>
              <a:t>n</a:t>
            </a:r>
            <a:r>
              <a:rPr dirty="0" spc="-80"/>
              <a:t>d</a:t>
            </a:r>
            <a:r>
              <a:rPr dirty="0" spc="-80"/>
              <a:t>a</a:t>
            </a:r>
            <a:r>
              <a:rPr dirty="0" spc="-135"/>
              <a:t>r</a:t>
            </a:r>
            <a:r>
              <a:rPr dirty="0" spc="-140"/>
              <a:t>es</a:t>
            </a:r>
            <a:r>
              <a:rPr dirty="0" spc="-270"/>
              <a:t> </a:t>
            </a:r>
            <a:r>
              <a:rPr dirty="0" spc="-55"/>
              <a:t>de  </a:t>
            </a:r>
            <a:r>
              <a:rPr dirty="0" spc="-70"/>
              <a:t>calidad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90002" y="2869921"/>
            <a:ext cx="5662930" cy="16827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-175" b="1">
                <a:solidFill>
                  <a:srgbClr val="001F5F"/>
                </a:solidFill>
                <a:latin typeface="Tahoma"/>
                <a:cs typeface="Tahoma"/>
              </a:rPr>
              <a:t>11,219</a:t>
            </a:r>
            <a:r>
              <a:rPr dirty="0" sz="1200" spc="-17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5" b="1">
                <a:solidFill>
                  <a:srgbClr val="001F5F"/>
                </a:solidFill>
                <a:latin typeface="Tahoma"/>
                <a:cs typeface="Tahoma"/>
              </a:rPr>
              <a:t>análisis</a:t>
            </a:r>
            <a:r>
              <a:rPr dirty="0" sz="120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35" b="1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dirty="0" sz="1200" spc="4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5" b="1">
                <a:solidFill>
                  <a:srgbClr val="001F5F"/>
                </a:solidFill>
                <a:latin typeface="Tahoma"/>
                <a:cs typeface="Tahoma"/>
              </a:rPr>
              <a:t>laboratorio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5" b="1">
                <a:solidFill>
                  <a:srgbClr val="001F5F"/>
                </a:solidFill>
                <a:latin typeface="Tahoma"/>
                <a:cs typeface="Tahoma"/>
              </a:rPr>
              <a:t>(minerales,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hidrocarburos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5" b="1">
                <a:solidFill>
                  <a:srgbClr val="001F5F"/>
                </a:solidFill>
                <a:latin typeface="Tahoma"/>
                <a:cs typeface="Tahoma"/>
              </a:rPr>
              <a:t>y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aplicaciones </a:t>
            </a:r>
            <a:r>
              <a:rPr dirty="0" sz="1200" spc="-34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20" b="1">
                <a:solidFill>
                  <a:srgbClr val="001F5F"/>
                </a:solidFill>
                <a:latin typeface="Tahoma"/>
                <a:cs typeface="Tahoma"/>
              </a:rPr>
              <a:t>nucleares),</a:t>
            </a:r>
            <a:r>
              <a:rPr dirty="0" sz="1200" spc="-10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5" b="1">
                <a:solidFill>
                  <a:srgbClr val="001F5F"/>
                </a:solidFill>
                <a:latin typeface="Tahoma"/>
                <a:cs typeface="Tahoma"/>
              </a:rPr>
              <a:t>con</a:t>
            </a:r>
            <a:r>
              <a:rPr dirty="0" sz="1200" spc="-8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lo</a:t>
            </a:r>
            <a:r>
              <a:rPr dirty="0" sz="1200" spc="-7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cual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se</a:t>
            </a:r>
            <a:r>
              <a:rPr dirty="0" sz="12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20" b="1">
                <a:solidFill>
                  <a:srgbClr val="001F5F"/>
                </a:solidFill>
                <a:latin typeface="Tahoma"/>
                <a:cs typeface="Tahoma"/>
              </a:rPr>
              <a:t>ha</a:t>
            </a:r>
            <a:r>
              <a:rPr dirty="0" sz="12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5" b="1">
                <a:solidFill>
                  <a:srgbClr val="001F5F"/>
                </a:solidFill>
                <a:latin typeface="Tahoma"/>
                <a:cs typeface="Tahoma"/>
              </a:rPr>
              <a:t>logrado</a:t>
            </a:r>
            <a:r>
              <a:rPr dirty="0" sz="1200" spc="-9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10" b="1">
                <a:solidFill>
                  <a:srgbClr val="001F5F"/>
                </a:solidFill>
                <a:latin typeface="Tahoma"/>
                <a:cs typeface="Tahoma"/>
              </a:rPr>
              <a:t>lo</a:t>
            </a:r>
            <a:r>
              <a:rPr dirty="0" sz="1200" spc="-7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200" spc="-10" b="1">
                <a:solidFill>
                  <a:srgbClr val="001F5F"/>
                </a:solidFill>
                <a:latin typeface="Tahoma"/>
                <a:cs typeface="Tahoma"/>
              </a:rPr>
              <a:t>siguiente: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850">
              <a:latin typeface="Tahoma"/>
              <a:cs typeface="Tahoma"/>
            </a:endParaRPr>
          </a:p>
          <a:p>
            <a:pPr algn="just" marL="452755" marR="65405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453390" algn="l"/>
              </a:tabLst>
            </a:pPr>
            <a:r>
              <a:rPr dirty="0" sz="1200" spc="15">
                <a:latin typeface="Verdana"/>
                <a:cs typeface="Verdana"/>
              </a:rPr>
              <a:t>Atención</a:t>
            </a:r>
            <a:r>
              <a:rPr dirty="0" sz="1200" spc="2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un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aproximado</a:t>
            </a:r>
            <a:r>
              <a:rPr dirty="0" sz="1200" spc="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55">
                <a:latin typeface="Verdana"/>
                <a:cs typeface="Verdana"/>
              </a:rPr>
              <a:t>267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empresas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3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análisis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en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productos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exportación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(garantía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no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contaminación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radiactiva;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exportación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más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10">
                <a:latin typeface="Verdana"/>
                <a:cs typeface="Verdana"/>
              </a:rPr>
              <a:t>31,136.00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toneladas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productos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agrícolas).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123188"/>
            <a:ext cx="4721352" cy="5734811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075" y="6325608"/>
            <a:ext cx="10277475" cy="132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90"/>
              </a:lnSpc>
              <a:tabLst>
                <a:tab pos="8734425" algn="l"/>
              </a:tabLst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83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22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	</a:t>
            </a:r>
            <a:r>
              <a:rPr dirty="0" baseline="-18518" sz="900" spc="67" b="1">
                <a:solidFill>
                  <a:srgbClr val="36B3CE"/>
                </a:solidFill>
                <a:latin typeface="Times New Roman"/>
                <a:cs typeface="Times New Roman"/>
              </a:rPr>
              <a:t>P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15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baseline="-18518" sz="900" spc="15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44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baseline="-18518" sz="900" spc="15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33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33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82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baseline="-18518" sz="900" spc="12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3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247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15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baseline="-18518" sz="900" spc="1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44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baseline="-18518" sz="900" spc="12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r>
              <a:rPr dirty="0" baseline="-18518" sz="900" spc="13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247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endParaRPr baseline="-18518"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383023" y="2660904"/>
              <a:ext cx="5387340" cy="1577340"/>
            </a:xfrm>
            <a:custGeom>
              <a:avLst/>
              <a:gdLst/>
              <a:ahLst/>
              <a:cxnLst/>
              <a:rect l="l" t="t" r="r" b="b"/>
              <a:pathLst>
                <a:path w="5387340" h="1577339">
                  <a:moveTo>
                    <a:pt x="0" y="1577339"/>
                  </a:moveTo>
                  <a:lnTo>
                    <a:pt x="5387340" y="1577339"/>
                  </a:lnTo>
                  <a:lnTo>
                    <a:pt x="5387340" y="0"/>
                  </a:lnTo>
                  <a:lnTo>
                    <a:pt x="0" y="0"/>
                  </a:lnTo>
                  <a:lnTo>
                    <a:pt x="0" y="1577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4383023" y="2660904"/>
            <a:ext cx="5387340" cy="15773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339090">
              <a:lnSpc>
                <a:spcPct val="100000"/>
              </a:lnSpc>
            </a:pPr>
            <a:r>
              <a:rPr dirty="0" sz="3300" spc="-5">
                <a:solidFill>
                  <a:srgbClr val="36B3CE"/>
                </a:solidFill>
                <a:latin typeface="Arial MT"/>
                <a:cs typeface="Arial MT"/>
              </a:rPr>
              <a:t>Logros</a:t>
            </a:r>
            <a:r>
              <a:rPr dirty="0" sz="3300" spc="-50">
                <a:solidFill>
                  <a:srgbClr val="36B3CE"/>
                </a:solidFill>
                <a:latin typeface="Arial MT"/>
                <a:cs typeface="Arial MT"/>
              </a:rPr>
              <a:t> </a:t>
            </a:r>
            <a:r>
              <a:rPr dirty="0" sz="3300" spc="-5">
                <a:solidFill>
                  <a:srgbClr val="36B3CE"/>
                </a:solidFill>
                <a:latin typeface="Arial MT"/>
                <a:cs typeface="Arial MT"/>
              </a:rPr>
              <a:t>institucionales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45535" y="2660904"/>
            <a:ext cx="1237615" cy="1577340"/>
          </a:xfrm>
          <a:prstGeom prst="rect">
            <a:avLst/>
          </a:prstGeom>
          <a:solidFill>
            <a:srgbClr val="36B3CE"/>
          </a:solidFill>
        </p:spPr>
        <p:txBody>
          <a:bodyPr wrap="square" lIns="0" tIns="0" rIns="0" bIns="0" rtlCol="0" vert="horz">
            <a:spAutoFit/>
          </a:bodyPr>
          <a:lstStyle/>
          <a:p>
            <a:pPr marL="387350">
              <a:lnSpc>
                <a:spcPts val="8975"/>
              </a:lnSpc>
            </a:pPr>
            <a:r>
              <a:rPr dirty="0" sz="9000">
                <a:solidFill>
                  <a:srgbClr val="FFFFFF"/>
                </a:solidFill>
                <a:latin typeface="Times New Roman"/>
                <a:cs typeface="Times New Roman"/>
              </a:rPr>
              <a:t>3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0375" y="6309250"/>
            <a:ext cx="629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47239" y="6309250"/>
            <a:ext cx="8045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22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5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1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6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5105" y="6335387"/>
            <a:ext cx="502284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45" b="1">
                <a:solidFill>
                  <a:srgbClr val="36B3CE"/>
                </a:solidFill>
                <a:latin typeface="Times New Roman"/>
                <a:cs typeface="Times New Roman"/>
              </a:rPr>
              <a:t>P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30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36605" y="6335387"/>
            <a:ext cx="9969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30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endParaRPr sz="60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97547" y="1068182"/>
            <a:ext cx="2430780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Co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15" b="0">
                <a:solidFill>
                  <a:srgbClr val="FFFFFF"/>
                </a:solidFill>
                <a:latin typeface="Verdana"/>
                <a:cs typeface="Verdana"/>
              </a:rPr>
              <a:t>oli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105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22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25" b="0">
                <a:solidFill>
                  <a:srgbClr val="FFFFFF"/>
                </a:solidFill>
                <a:latin typeface="Verdana"/>
                <a:cs typeface="Verdana"/>
              </a:rPr>
              <a:t>lo</a:t>
            </a:r>
            <a:r>
              <a:rPr dirty="0" spc="40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os  </a:t>
            </a:r>
            <a:r>
              <a:rPr dirty="0" spc="-5" b="0">
                <a:solidFill>
                  <a:srgbClr val="FFFFFF"/>
                </a:solidFill>
                <a:latin typeface="Verdana"/>
                <a:cs typeface="Verdana"/>
              </a:rPr>
              <a:t>institucionales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099125" y="594845"/>
            <a:ext cx="534035" cy="1245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0">
                <a:solidFill>
                  <a:srgbClr val="FFEBBE"/>
                </a:solidFill>
                <a:latin typeface="Times New Roman"/>
                <a:cs typeface="Times New Roman"/>
              </a:rPr>
              <a:t>3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39546" y="2586018"/>
            <a:ext cx="6821170" cy="574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-70">
                <a:latin typeface="Verdana"/>
                <a:cs typeface="Verdana"/>
              </a:rPr>
              <a:t>89.94%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hogares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acceso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energía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eléctrica,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lo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está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muy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próximo</a:t>
            </a:r>
            <a:r>
              <a:rPr dirty="0" sz="1200" spc="-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meta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total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se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debe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alcanzar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periodo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2020-2024.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239546" y="3774738"/>
            <a:ext cx="664718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Apoyos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Temporales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los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consumidores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Gas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Licuado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Petróleo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(GLP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Gas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Propano).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239546" y="4506258"/>
            <a:ext cx="682244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-25">
                <a:latin typeface="Verdana"/>
                <a:cs typeface="Verdana"/>
              </a:rPr>
              <a:t>Incentivos a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-25">
                <a:latin typeface="Verdana"/>
                <a:cs typeface="Verdana"/>
              </a:rPr>
              <a:t>inversión </a:t>
            </a:r>
            <a:r>
              <a:rPr dirty="0" sz="1200" spc="5">
                <a:latin typeface="Verdana"/>
                <a:cs typeface="Verdana"/>
              </a:rPr>
              <a:t>nacional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35">
                <a:latin typeface="Verdana"/>
                <a:cs typeface="Verdana"/>
              </a:rPr>
              <a:t>extranjera </a:t>
            </a:r>
            <a:r>
              <a:rPr dirty="0" sz="1200" spc="5">
                <a:latin typeface="Verdana"/>
                <a:cs typeface="Verdana"/>
              </a:rPr>
              <a:t>por </a:t>
            </a:r>
            <a:r>
              <a:rPr dirty="0" sz="1200" spc="30">
                <a:latin typeface="Verdana"/>
                <a:cs typeface="Verdana"/>
              </a:rPr>
              <a:t>medio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15">
                <a:latin typeface="Verdana"/>
                <a:cs typeface="Verdana"/>
              </a:rPr>
              <a:t>impulso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20">
                <a:latin typeface="Verdana"/>
                <a:cs typeface="Verdana"/>
              </a:rPr>
              <a:t>promoción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industria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extractiva,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acompañando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las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gestiones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tal</a:t>
            </a:r>
            <a:r>
              <a:rPr dirty="0" sz="1200" spc="-6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materia,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30">
                <a:latin typeface="Verdana"/>
                <a:cs typeface="Verdana"/>
              </a:rPr>
              <a:t>con</a:t>
            </a:r>
            <a:r>
              <a:rPr dirty="0" sz="1200" spc="-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implementación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mesas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10">
                <a:latin typeface="Verdana"/>
                <a:cs typeface="Verdana"/>
              </a:rPr>
              <a:t>diálogo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 </a:t>
            </a:r>
            <a:r>
              <a:rPr dirty="0" sz="1200" spc="25">
                <a:latin typeface="Verdana"/>
                <a:cs typeface="Verdana"/>
              </a:rPr>
              <a:t>cumplimiento de </a:t>
            </a:r>
            <a:r>
              <a:rPr dirty="0" sz="1200" spc="-15">
                <a:latin typeface="Verdana"/>
                <a:cs typeface="Verdana"/>
              </a:rPr>
              <a:t>los procesos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>
                <a:latin typeface="Verdana"/>
                <a:cs typeface="Verdana"/>
              </a:rPr>
              <a:t>consulta </a:t>
            </a:r>
            <a:r>
              <a:rPr dirty="0" sz="1200" spc="-5">
                <a:latin typeface="Verdana"/>
                <a:cs typeface="Verdana"/>
              </a:rPr>
              <a:t>establecidos </a:t>
            </a:r>
            <a:r>
              <a:rPr dirty="0" sz="1200" spc="10">
                <a:latin typeface="Verdana"/>
                <a:cs typeface="Verdana"/>
              </a:rPr>
              <a:t>en </a:t>
            </a:r>
            <a:r>
              <a:rPr dirty="0" sz="1200" spc="-10">
                <a:latin typeface="Verdana"/>
                <a:cs typeface="Verdana"/>
              </a:rPr>
              <a:t>el </a:t>
            </a:r>
            <a:r>
              <a:rPr dirty="0" sz="1200" spc="-5">
                <a:latin typeface="Verdana"/>
                <a:cs typeface="Verdana"/>
              </a:rPr>
              <a:t> Convenio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10">
                <a:latin typeface="Verdana"/>
                <a:cs typeface="Verdana"/>
              </a:rPr>
              <a:t>169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Organización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Internacional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Trabajo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100">
                <a:latin typeface="Verdana"/>
                <a:cs typeface="Verdana"/>
              </a:rPr>
              <a:t>-OIT-,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los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casos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procede.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154935" y="3497579"/>
            <a:ext cx="792479" cy="80162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171700" y="2537460"/>
            <a:ext cx="795527" cy="803147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35123" y="4645152"/>
            <a:ext cx="832103" cy="79247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3075" y="6325608"/>
            <a:ext cx="10277475" cy="13271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690"/>
              </a:lnSpc>
              <a:tabLst>
                <a:tab pos="8734425" algn="l"/>
              </a:tabLst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r>
              <a:rPr dirty="0" sz="600" spc="11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83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22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75" b="1">
                <a:solidFill>
                  <a:srgbClr val="36B3CE"/>
                </a:solidFill>
                <a:latin typeface="Times New Roman"/>
                <a:cs typeface="Times New Roman"/>
              </a:rPr>
              <a:t>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	</a:t>
            </a:r>
            <a:r>
              <a:rPr dirty="0" baseline="-18518" sz="900" spc="67" b="1">
                <a:solidFill>
                  <a:srgbClr val="36B3CE"/>
                </a:solidFill>
                <a:latin typeface="Times New Roman"/>
                <a:cs typeface="Times New Roman"/>
              </a:rPr>
              <a:t>P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15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baseline="-18518" sz="900" spc="15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44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baseline="-18518" sz="900" spc="15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33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33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82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baseline="-18518" sz="900" spc="12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3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247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15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baseline="-18518" sz="900" spc="15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44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baseline="-18518" sz="900" spc="127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r>
              <a:rPr dirty="0" baseline="-18518" sz="900" spc="13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247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baseline="-18518" sz="900" spc="142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7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baseline="-18518" sz="900" spc="1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baseline="-18518" sz="900" spc="-22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endParaRPr baseline="-18518" sz="9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4706111"/>
              <a:ext cx="1246631" cy="21518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383023" y="2660904"/>
              <a:ext cx="5387340" cy="1577340"/>
            </a:xfrm>
            <a:custGeom>
              <a:avLst/>
              <a:gdLst/>
              <a:ahLst/>
              <a:cxnLst/>
              <a:rect l="l" t="t" r="r" b="b"/>
              <a:pathLst>
                <a:path w="5387340" h="1577339">
                  <a:moveTo>
                    <a:pt x="0" y="1577339"/>
                  </a:moveTo>
                  <a:lnTo>
                    <a:pt x="5387340" y="1577339"/>
                  </a:lnTo>
                  <a:lnTo>
                    <a:pt x="5387340" y="0"/>
                  </a:lnTo>
                  <a:lnTo>
                    <a:pt x="0" y="0"/>
                  </a:lnTo>
                  <a:lnTo>
                    <a:pt x="0" y="15773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383023" y="2660904"/>
            <a:ext cx="5387340" cy="1577340"/>
          </a:xfrm>
          <a:prstGeom prst="rect">
            <a:avLst/>
          </a:prstGeom>
        </p:spPr>
        <p:txBody>
          <a:bodyPr wrap="square" lIns="0" tIns="635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3000">
              <a:latin typeface="Times New Roman"/>
              <a:cs typeface="Times New Roman"/>
            </a:endParaRPr>
          </a:p>
          <a:p>
            <a:pPr marL="339090">
              <a:lnSpc>
                <a:spcPct val="100000"/>
              </a:lnSpc>
            </a:pPr>
            <a:r>
              <a:rPr dirty="0" sz="3300">
                <a:solidFill>
                  <a:srgbClr val="36B3CE"/>
                </a:solidFill>
                <a:latin typeface="Arial MT"/>
                <a:cs typeface="Arial MT"/>
              </a:rPr>
              <a:t>Transparencia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45535" y="2660904"/>
            <a:ext cx="1237615" cy="1577340"/>
          </a:xfrm>
          <a:prstGeom prst="rect">
            <a:avLst/>
          </a:prstGeom>
          <a:solidFill>
            <a:srgbClr val="36B3CE"/>
          </a:solidFill>
        </p:spPr>
        <p:txBody>
          <a:bodyPr wrap="square" lIns="0" tIns="0" rIns="0" bIns="0" rtlCol="0" vert="horz">
            <a:spAutoFit/>
          </a:bodyPr>
          <a:lstStyle/>
          <a:p>
            <a:pPr marL="332105">
              <a:lnSpc>
                <a:spcPts val="9075"/>
              </a:lnSpc>
            </a:pPr>
            <a:r>
              <a:rPr dirty="0" sz="9000">
                <a:solidFill>
                  <a:srgbClr val="FFFFFF"/>
                </a:solidFill>
                <a:latin typeface="Times New Roman"/>
                <a:cs typeface="Times New Roman"/>
              </a:rPr>
              <a:t>4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30375" y="6309250"/>
            <a:ext cx="62928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747239" y="6309250"/>
            <a:ext cx="804545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22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55" b="1">
                <a:solidFill>
                  <a:srgbClr val="36B3CE"/>
                </a:solidFill>
                <a:latin typeface="Times New Roman"/>
                <a:cs typeface="Times New Roman"/>
              </a:rPr>
              <a:t>  </a:t>
            </a:r>
            <a:r>
              <a:rPr dirty="0" sz="600" spc="15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6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6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665105" y="6335387"/>
            <a:ext cx="1568450" cy="11683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600" spc="45" b="1">
                <a:solidFill>
                  <a:srgbClr val="36B3CE"/>
                </a:solidFill>
                <a:latin typeface="Times New Roman"/>
                <a:cs typeface="Times New Roman"/>
              </a:rPr>
              <a:t>P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30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sz="600" spc="10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2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22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20" b="1">
                <a:solidFill>
                  <a:srgbClr val="36B3CE"/>
                </a:solidFill>
                <a:latin typeface="Times New Roman"/>
                <a:cs typeface="Times New Roman"/>
              </a:rPr>
              <a:t>U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A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8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10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30" b="1">
                <a:solidFill>
                  <a:srgbClr val="36B3CE"/>
                </a:solidFill>
                <a:latin typeface="Times New Roman"/>
                <a:cs typeface="Times New Roman"/>
              </a:rPr>
              <a:t>M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b="1">
                <a:solidFill>
                  <a:srgbClr val="36B3CE"/>
                </a:solidFill>
                <a:latin typeface="Times New Roman"/>
                <a:cs typeface="Times New Roman"/>
              </a:rPr>
              <a:t>S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65" b="1">
                <a:solidFill>
                  <a:srgbClr val="36B3CE"/>
                </a:solidFill>
                <a:latin typeface="Times New Roman"/>
                <a:cs typeface="Times New Roman"/>
              </a:rPr>
              <a:t>ž</a:t>
            </a:r>
            <a:r>
              <a:rPr dirty="0" sz="600" spc="9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endParaRPr sz="600">
              <a:latin typeface="Times New Roman"/>
              <a:cs typeface="Times New Roman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470885" y="1155767"/>
            <a:ext cx="1795145" cy="33083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Transparencia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068250" y="610689"/>
            <a:ext cx="534035" cy="124523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8000">
                <a:solidFill>
                  <a:srgbClr val="FFEBBE"/>
                </a:solidFill>
                <a:latin typeface="Times New Roman"/>
                <a:cs typeface="Times New Roman"/>
              </a:rPr>
              <a:t>4</a:t>
            </a:r>
            <a:endParaRPr sz="80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29229" y="2566252"/>
            <a:ext cx="919543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 indent="-635">
              <a:lnSpc>
                <a:spcPct val="150000"/>
              </a:lnSpc>
              <a:spcBef>
                <a:spcPts val="95"/>
              </a:spcBef>
            </a:pPr>
            <a:r>
              <a:rPr dirty="0" sz="1100" spc="25">
                <a:latin typeface="Verdana"/>
                <a:cs typeface="Verdana"/>
              </a:rPr>
              <a:t>En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una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línea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continuidad,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el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75">
                <a:latin typeface="Verdana"/>
                <a:cs typeface="Verdana"/>
              </a:rPr>
              <a:t>MEM</a:t>
            </a:r>
            <a:r>
              <a:rPr dirty="0" sz="1100" spc="-25">
                <a:latin typeface="Verdana"/>
                <a:cs typeface="Verdana"/>
              </a:rPr>
              <a:t> trabaja </a:t>
            </a:r>
            <a:r>
              <a:rPr dirty="0" sz="1100" spc="10">
                <a:latin typeface="Verdana"/>
                <a:cs typeface="Verdana"/>
              </a:rPr>
              <a:t>permanentemente</a:t>
            </a:r>
            <a:r>
              <a:rPr dirty="0" sz="1100" spc="-30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en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transparencia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ejecución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del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gasto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público,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dándole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25">
                <a:latin typeface="Verdana"/>
                <a:cs typeface="Verdana"/>
              </a:rPr>
              <a:t>con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35">
                <a:latin typeface="Verdana"/>
                <a:cs typeface="Verdana"/>
              </a:rPr>
              <a:t>ello,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25">
                <a:latin typeface="Verdana"/>
                <a:cs typeface="Verdana"/>
              </a:rPr>
              <a:t>cumplimiento</a:t>
            </a:r>
            <a:r>
              <a:rPr dirty="0" sz="1100" spc="-12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al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Pilar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“Estado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Responsable,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Transparente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Efectivo”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9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PGG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35">
                <a:latin typeface="Verdana"/>
                <a:cs typeface="Verdana"/>
              </a:rPr>
              <a:t>2020-2024.</a:t>
            </a:r>
            <a:r>
              <a:rPr dirty="0" sz="1100" spc="-7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Lo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anterior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por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medio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lo</a:t>
            </a:r>
            <a:r>
              <a:rPr dirty="0" sz="1100" spc="-8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siguiente: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7326" y="3721175"/>
            <a:ext cx="7658734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84785" marR="5080" indent="-172720">
              <a:lnSpc>
                <a:spcPct val="15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>
                <a:latin typeface="Verdana"/>
                <a:cs typeface="Verdana"/>
              </a:rPr>
              <a:t>Seguimiento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implementación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Sistema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Nacional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Control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Interno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Guatemala,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65">
                <a:latin typeface="Verdana"/>
                <a:cs typeface="Verdana"/>
              </a:rPr>
              <a:t>SINACIG,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>
                <a:latin typeface="Verdana"/>
                <a:cs typeface="Verdana"/>
              </a:rPr>
              <a:t>creación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10">
                <a:latin typeface="Verdana"/>
                <a:cs typeface="Verdana"/>
              </a:rPr>
              <a:t>Comité </a:t>
            </a:r>
            <a:r>
              <a:rPr dirty="0" sz="1200" spc="20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Evaluación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20">
                <a:latin typeface="Verdana"/>
                <a:cs typeface="Verdana"/>
              </a:rPr>
              <a:t>Riesgos </a:t>
            </a:r>
            <a:r>
              <a:rPr dirty="0" sz="1200" spc="-15">
                <a:latin typeface="Verdana"/>
                <a:cs typeface="Verdana"/>
              </a:rPr>
              <a:t>Estratégicos </a:t>
            </a:r>
            <a:r>
              <a:rPr dirty="0" sz="1200" spc="-25">
                <a:latin typeface="Verdana"/>
                <a:cs typeface="Verdana"/>
              </a:rPr>
              <a:t>-CERE-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-10">
                <a:latin typeface="Verdana"/>
                <a:cs typeface="Verdana"/>
              </a:rPr>
              <a:t>gestión </a:t>
            </a:r>
            <a:r>
              <a:rPr dirty="0" sz="1200">
                <a:latin typeface="Verdana"/>
                <a:cs typeface="Verdana"/>
              </a:rPr>
              <a:t>actualizada </a:t>
            </a:r>
            <a:r>
              <a:rPr dirty="0" sz="1200" spc="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Unidades</a:t>
            </a:r>
            <a:r>
              <a:rPr dirty="0" sz="1200" spc="-13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Especializadas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-UUEE-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mitigación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los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riesgos.</a:t>
            </a:r>
            <a:endParaRPr sz="12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10">
                <a:latin typeface="Verdana"/>
                <a:cs typeface="Verdana"/>
              </a:rPr>
              <a:t>Continuación en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20">
                <a:latin typeface="Verdana"/>
                <a:cs typeface="Verdana"/>
              </a:rPr>
              <a:t>implementación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-50">
                <a:latin typeface="Verdana"/>
                <a:cs typeface="Verdana"/>
              </a:rPr>
              <a:t>Ley </a:t>
            </a: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10">
                <a:latin typeface="Verdana"/>
                <a:cs typeface="Verdana"/>
              </a:rPr>
              <a:t>Simplificación </a:t>
            </a:r>
            <a:r>
              <a:rPr dirty="0" sz="1200" spc="25">
                <a:latin typeface="Verdana"/>
                <a:cs typeface="Verdana"/>
              </a:rPr>
              <a:t>de </a:t>
            </a:r>
            <a:r>
              <a:rPr dirty="0" sz="1200" spc="-5">
                <a:latin typeface="Verdana"/>
                <a:cs typeface="Verdana"/>
              </a:rPr>
              <a:t>Requisitos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20">
                <a:latin typeface="Verdana"/>
                <a:cs typeface="Verdana"/>
              </a:rPr>
              <a:t>Trámites </a:t>
            </a:r>
            <a:r>
              <a:rPr dirty="0" sz="1200" spc="-1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Administrativos,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objeto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darle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cumplimiento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oportuno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mes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agosto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60">
                <a:latin typeface="Verdana"/>
                <a:cs typeface="Verdana"/>
              </a:rPr>
              <a:t>2023.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85544" y="3825252"/>
            <a:ext cx="1249679" cy="12466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99915" y="5210555"/>
              <a:ext cx="4392167" cy="5728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31307" y="5260847"/>
              <a:ext cx="1207007" cy="480059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449338" y="5341917"/>
            <a:ext cx="505459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600" spc="-25" b="1">
                <a:solidFill>
                  <a:srgbClr val="102F4A"/>
                </a:solidFill>
                <a:latin typeface="Tahoma"/>
                <a:cs typeface="Tahoma"/>
              </a:rPr>
              <a:t>MINISTERIO </a:t>
            </a:r>
            <a:r>
              <a:rPr dirty="0" sz="600" spc="-165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-5" b="1">
                <a:solidFill>
                  <a:srgbClr val="102F4A"/>
                </a:solidFill>
                <a:latin typeface="Tahoma"/>
                <a:cs typeface="Tahoma"/>
              </a:rPr>
              <a:t>D</a:t>
            </a:r>
            <a:r>
              <a:rPr dirty="0" sz="600" spc="30" b="1">
                <a:solidFill>
                  <a:srgbClr val="102F4A"/>
                </a:solidFill>
                <a:latin typeface="Tahoma"/>
                <a:cs typeface="Tahoma"/>
              </a:rPr>
              <a:t>E</a:t>
            </a:r>
            <a:r>
              <a:rPr dirty="0" sz="600" spc="-40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10" b="1">
                <a:solidFill>
                  <a:srgbClr val="102F4A"/>
                </a:solidFill>
                <a:latin typeface="Tahoma"/>
                <a:cs typeface="Tahoma"/>
              </a:rPr>
              <a:t>ENER</a:t>
            </a:r>
            <a:r>
              <a:rPr dirty="0" sz="600" spc="-10" b="1">
                <a:solidFill>
                  <a:srgbClr val="102F4A"/>
                </a:solidFill>
                <a:latin typeface="Tahoma"/>
                <a:cs typeface="Tahoma"/>
              </a:rPr>
              <a:t>G</a:t>
            </a:r>
            <a:r>
              <a:rPr dirty="0" sz="600" spc="-105" b="1">
                <a:solidFill>
                  <a:srgbClr val="102F4A"/>
                </a:solidFill>
                <a:latin typeface="Tahoma"/>
                <a:cs typeface="Tahoma"/>
              </a:rPr>
              <a:t>Í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A  </a:t>
            </a:r>
            <a:r>
              <a:rPr dirty="0" sz="600" spc="-5" b="1">
                <a:solidFill>
                  <a:srgbClr val="102F4A"/>
                </a:solidFill>
                <a:latin typeface="Tahoma"/>
                <a:cs typeface="Tahoma"/>
              </a:rPr>
              <a:t>Y</a:t>
            </a:r>
            <a:r>
              <a:rPr dirty="0" sz="600" spc="-40" b="1">
                <a:solidFill>
                  <a:srgbClr val="102F4A"/>
                </a:solidFill>
                <a:latin typeface="Tahoma"/>
                <a:cs typeface="Tahoma"/>
              </a:rPr>
              <a:t> 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M</a:t>
            </a:r>
            <a:r>
              <a:rPr dirty="0" sz="600" spc="-105" b="1">
                <a:solidFill>
                  <a:srgbClr val="102F4A"/>
                </a:solidFill>
                <a:latin typeface="Tahoma"/>
                <a:cs typeface="Tahoma"/>
              </a:rPr>
              <a:t>I</a:t>
            </a:r>
            <a:r>
              <a:rPr dirty="0" sz="600" spc="20" b="1">
                <a:solidFill>
                  <a:srgbClr val="102F4A"/>
                </a:solidFill>
                <a:latin typeface="Tahoma"/>
                <a:cs typeface="Tahoma"/>
              </a:rPr>
              <a:t>N</a:t>
            </a:r>
            <a:r>
              <a:rPr dirty="0" sz="600" spc="25" b="1">
                <a:solidFill>
                  <a:srgbClr val="102F4A"/>
                </a:solidFill>
                <a:latin typeface="Tahoma"/>
                <a:cs typeface="Tahoma"/>
              </a:rPr>
              <a:t>A</a:t>
            </a:r>
            <a:r>
              <a:rPr dirty="0" sz="600" b="1">
                <a:solidFill>
                  <a:srgbClr val="102F4A"/>
                </a:solidFill>
                <a:latin typeface="Tahoma"/>
                <a:cs typeface="Tahoma"/>
              </a:rPr>
              <a:t>S</a:t>
            </a:r>
            <a:endParaRPr sz="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79939" y="1009091"/>
            <a:ext cx="4458335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130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0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1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25" b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4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2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30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ía</a:t>
            </a:r>
            <a:r>
              <a:rPr dirty="0" spc="-21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155" b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Mi</a:t>
            </a:r>
            <a:r>
              <a:rPr dirty="0" spc="8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(M</a:t>
            </a:r>
            <a:r>
              <a:rPr dirty="0" spc="-2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55" b="0">
                <a:solidFill>
                  <a:srgbClr val="FFFFFF"/>
                </a:solidFill>
                <a:latin typeface="Verdana"/>
                <a:cs typeface="Verdana"/>
              </a:rPr>
              <a:t>M)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946712" y="2230447"/>
            <a:ext cx="7303770" cy="19367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1100" spc="10" b="1">
                <a:solidFill>
                  <a:srgbClr val="001F5F"/>
                </a:solidFill>
                <a:latin typeface="Tahoma"/>
                <a:cs typeface="Tahoma"/>
              </a:rPr>
              <a:t>De</a:t>
            </a:r>
            <a:r>
              <a:rPr dirty="0" sz="1100" spc="-5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25" b="1">
                <a:solidFill>
                  <a:srgbClr val="001F5F"/>
                </a:solidFill>
                <a:latin typeface="Tahoma"/>
                <a:cs typeface="Tahoma"/>
              </a:rPr>
              <a:t>conformidad</a:t>
            </a:r>
            <a:r>
              <a:rPr dirty="0" sz="1100" spc="-8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30" b="1">
                <a:solidFill>
                  <a:srgbClr val="001F5F"/>
                </a:solidFill>
                <a:latin typeface="Tahoma"/>
                <a:cs typeface="Tahoma"/>
              </a:rPr>
              <a:t>con</a:t>
            </a:r>
            <a:r>
              <a:rPr dirty="0" sz="1100" spc="-4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-5" b="1">
                <a:solidFill>
                  <a:srgbClr val="001F5F"/>
                </a:solidFill>
                <a:latin typeface="Tahoma"/>
                <a:cs typeface="Tahoma"/>
              </a:rPr>
              <a:t>las</a:t>
            </a:r>
            <a:r>
              <a:rPr dirty="0" sz="11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15" b="1">
                <a:solidFill>
                  <a:srgbClr val="001F5F"/>
                </a:solidFill>
                <a:latin typeface="Tahoma"/>
                <a:cs typeface="Tahoma"/>
              </a:rPr>
              <a:t>normas</a:t>
            </a:r>
            <a:r>
              <a:rPr dirty="0" sz="1100" spc="-7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30" b="1">
                <a:solidFill>
                  <a:srgbClr val="001F5F"/>
                </a:solidFill>
                <a:latin typeface="Tahoma"/>
                <a:cs typeface="Tahoma"/>
              </a:rPr>
              <a:t>que</a:t>
            </a:r>
            <a:r>
              <a:rPr dirty="0" sz="1100" spc="-6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10" b="1">
                <a:solidFill>
                  <a:srgbClr val="001F5F"/>
                </a:solidFill>
                <a:latin typeface="Tahoma"/>
                <a:cs typeface="Tahoma"/>
              </a:rPr>
              <a:t>regulan</a:t>
            </a:r>
            <a:r>
              <a:rPr dirty="0" sz="11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b="1">
                <a:solidFill>
                  <a:srgbClr val="001F5F"/>
                </a:solidFill>
                <a:latin typeface="Tahoma"/>
                <a:cs typeface="Tahoma"/>
              </a:rPr>
              <a:t>su</a:t>
            </a:r>
            <a:r>
              <a:rPr dirty="0" sz="1100" spc="-6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10" b="1">
                <a:solidFill>
                  <a:srgbClr val="001F5F"/>
                </a:solidFill>
                <a:latin typeface="Tahoma"/>
                <a:cs typeface="Tahoma"/>
              </a:rPr>
              <a:t>funcionamiento,</a:t>
            </a:r>
            <a:r>
              <a:rPr dirty="0" sz="1100" spc="-9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-5" b="1">
                <a:solidFill>
                  <a:srgbClr val="001F5F"/>
                </a:solidFill>
                <a:latin typeface="Tahoma"/>
                <a:cs typeface="Tahoma"/>
              </a:rPr>
              <a:t>las</a:t>
            </a:r>
            <a:r>
              <a:rPr dirty="0" sz="11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15" b="1">
                <a:solidFill>
                  <a:srgbClr val="001F5F"/>
                </a:solidFill>
                <a:latin typeface="Tahoma"/>
                <a:cs typeface="Tahoma"/>
              </a:rPr>
              <a:t>principales</a:t>
            </a:r>
            <a:r>
              <a:rPr dirty="0" sz="1100" spc="-7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15" b="1">
                <a:solidFill>
                  <a:srgbClr val="001F5F"/>
                </a:solidFill>
                <a:latin typeface="Tahoma"/>
                <a:cs typeface="Tahoma"/>
              </a:rPr>
              <a:t>funciones</a:t>
            </a:r>
            <a:r>
              <a:rPr dirty="0" sz="1100" spc="-60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25" b="1">
                <a:solidFill>
                  <a:srgbClr val="001F5F"/>
                </a:solidFill>
                <a:latin typeface="Tahoma"/>
                <a:cs typeface="Tahoma"/>
              </a:rPr>
              <a:t>del</a:t>
            </a:r>
            <a:r>
              <a:rPr dirty="0" sz="1100" spc="-6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50" b="1">
                <a:solidFill>
                  <a:srgbClr val="001F5F"/>
                </a:solidFill>
                <a:latin typeface="Tahoma"/>
                <a:cs typeface="Tahoma"/>
              </a:rPr>
              <a:t>MEM</a:t>
            </a:r>
            <a:r>
              <a:rPr dirty="0" sz="1100" spc="-35" b="1">
                <a:solidFill>
                  <a:srgbClr val="001F5F"/>
                </a:solidFill>
                <a:latin typeface="Tahoma"/>
                <a:cs typeface="Tahoma"/>
              </a:rPr>
              <a:t> </a:t>
            </a:r>
            <a:r>
              <a:rPr dirty="0" sz="1100" spc="-30" b="1">
                <a:solidFill>
                  <a:srgbClr val="001F5F"/>
                </a:solidFill>
                <a:latin typeface="Tahoma"/>
                <a:cs typeface="Tahoma"/>
              </a:rPr>
              <a:t>son: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46712" y="2530131"/>
            <a:ext cx="4837430" cy="22885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84785" marR="5080" indent="-172720">
              <a:lnSpc>
                <a:spcPct val="150000"/>
              </a:lnSpc>
              <a:spcBef>
                <a:spcPts val="95"/>
              </a:spcBef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-10">
                <a:latin typeface="Verdana"/>
                <a:cs typeface="Verdana"/>
              </a:rPr>
              <a:t>Estudiar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fomentar el </a:t>
            </a:r>
            <a:r>
              <a:rPr dirty="0" sz="1100" spc="-15">
                <a:latin typeface="Verdana"/>
                <a:cs typeface="Verdana"/>
              </a:rPr>
              <a:t>uso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10">
                <a:latin typeface="Verdana"/>
                <a:cs typeface="Verdana"/>
              </a:rPr>
              <a:t>fuentes </a:t>
            </a:r>
            <a:r>
              <a:rPr dirty="0" sz="1100" spc="-30">
                <a:latin typeface="Verdana"/>
                <a:cs typeface="Verdana"/>
              </a:rPr>
              <a:t>nuevas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renovables </a:t>
            </a:r>
            <a:r>
              <a:rPr dirty="0" sz="1100" spc="15">
                <a:latin typeface="Verdana"/>
                <a:cs typeface="Verdana"/>
              </a:rPr>
              <a:t>de 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energía,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promover </a:t>
            </a:r>
            <a:r>
              <a:rPr dirty="0" sz="1100" spc="-25">
                <a:latin typeface="Verdana"/>
                <a:cs typeface="Verdana"/>
              </a:rPr>
              <a:t>su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aprovechamiento </a:t>
            </a:r>
            <a:r>
              <a:rPr dirty="0" sz="1100" spc="-5">
                <a:latin typeface="Verdana"/>
                <a:cs typeface="Verdana"/>
              </a:rPr>
              <a:t>racional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estimular </a:t>
            </a:r>
            <a:r>
              <a:rPr dirty="0" sz="1100" spc="-5">
                <a:latin typeface="Verdana"/>
                <a:cs typeface="Verdana"/>
              </a:rPr>
              <a:t>el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desarrollo </a:t>
            </a:r>
            <a:r>
              <a:rPr dirty="0" sz="1100" spc="5">
                <a:latin typeface="Verdana"/>
                <a:cs typeface="Verdana"/>
              </a:rPr>
              <a:t>aprovechamiento </a:t>
            </a:r>
            <a:r>
              <a:rPr dirty="0" sz="1100" spc="-5">
                <a:latin typeface="Verdana"/>
                <a:cs typeface="Verdana"/>
              </a:rPr>
              <a:t>racional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10">
                <a:latin typeface="Verdana"/>
                <a:cs typeface="Verdana"/>
              </a:rPr>
              <a:t>energía </a:t>
            </a:r>
            <a:r>
              <a:rPr dirty="0" sz="1100" spc="10">
                <a:latin typeface="Verdana"/>
                <a:cs typeface="Verdana"/>
              </a:rPr>
              <a:t>en </a:t>
            </a:r>
            <a:r>
              <a:rPr dirty="0" sz="1100" spc="-45">
                <a:latin typeface="Verdana"/>
                <a:cs typeface="Verdana"/>
              </a:rPr>
              <a:t>sus </a:t>
            </a:r>
            <a:r>
              <a:rPr dirty="0" sz="1100" spc="-10">
                <a:latin typeface="Verdana"/>
                <a:cs typeface="Verdana"/>
              </a:rPr>
              <a:t>diferentes </a:t>
            </a:r>
            <a:r>
              <a:rPr dirty="0" sz="1100" spc="-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formas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tipos, </a:t>
            </a:r>
            <a:r>
              <a:rPr dirty="0" sz="1100" spc="10">
                <a:latin typeface="Verdana"/>
                <a:cs typeface="Verdana"/>
              </a:rPr>
              <a:t>procurando </a:t>
            </a:r>
            <a:r>
              <a:rPr dirty="0" sz="1100" spc="5">
                <a:latin typeface="Verdana"/>
                <a:cs typeface="Verdana"/>
              </a:rPr>
              <a:t>una </a:t>
            </a:r>
            <a:r>
              <a:rPr dirty="0" sz="1100" spc="10">
                <a:latin typeface="Verdana"/>
                <a:cs typeface="Verdana"/>
              </a:rPr>
              <a:t>política </a:t>
            </a:r>
            <a:r>
              <a:rPr dirty="0" sz="1100" spc="5">
                <a:latin typeface="Verdana"/>
                <a:cs typeface="Verdana"/>
              </a:rPr>
              <a:t>nacional </a:t>
            </a:r>
            <a:r>
              <a:rPr dirty="0" sz="1100" spc="25">
                <a:latin typeface="Verdana"/>
                <a:cs typeface="Verdana"/>
              </a:rPr>
              <a:t>que </a:t>
            </a:r>
            <a:r>
              <a:rPr dirty="0" sz="1100" spc="10">
                <a:latin typeface="Verdana"/>
                <a:cs typeface="Verdana"/>
              </a:rPr>
              <a:t>tienda </a:t>
            </a:r>
            <a:r>
              <a:rPr dirty="0" sz="1100" spc="-20">
                <a:latin typeface="Verdana"/>
                <a:cs typeface="Verdana"/>
              </a:rPr>
              <a:t>a 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lo</a:t>
            </a:r>
            <a:r>
              <a:rPr dirty="0" sz="1100" spc="15">
                <a:latin typeface="Verdana"/>
                <a:cs typeface="Verdana"/>
              </a:rPr>
              <a:t>g</a:t>
            </a:r>
            <a:r>
              <a:rPr dirty="0" sz="1100" spc="-35">
                <a:latin typeface="Verdana"/>
                <a:cs typeface="Verdana"/>
              </a:rPr>
              <a:t>r</a:t>
            </a:r>
            <a:r>
              <a:rPr dirty="0" sz="1100" spc="-50">
                <a:latin typeface="Verdana"/>
                <a:cs typeface="Verdana"/>
              </a:rPr>
              <a:t>a</a:t>
            </a:r>
            <a:r>
              <a:rPr dirty="0" sz="1100" spc="-50">
                <a:latin typeface="Verdana"/>
                <a:cs typeface="Verdana"/>
              </a:rPr>
              <a:t>r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</a:t>
            </a:r>
            <a:r>
              <a:rPr dirty="0" sz="1100" spc="-5">
                <a:latin typeface="Verdana"/>
                <a:cs typeface="Verdana"/>
              </a:rPr>
              <a:t>a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10">
                <a:latin typeface="Verdana"/>
                <a:cs typeface="Verdana"/>
              </a:rPr>
              <a:t>o</a:t>
            </a:r>
            <a:r>
              <a:rPr dirty="0" sz="1100" spc="-75">
                <a:latin typeface="Verdana"/>
                <a:cs typeface="Verdana"/>
              </a:rPr>
              <a:t>s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-20">
                <a:latin typeface="Verdana"/>
                <a:cs typeface="Verdana"/>
              </a:rPr>
              <a:t>f</a:t>
            </a:r>
            <a:r>
              <a:rPr dirty="0" sz="1100" spc="10">
                <a:latin typeface="Verdana"/>
                <a:cs typeface="Verdana"/>
              </a:rPr>
              <a:t>i</a:t>
            </a:r>
            <a:r>
              <a:rPr dirty="0" sz="1100" spc="30">
                <a:latin typeface="Verdana"/>
                <a:cs typeface="Verdana"/>
              </a:rPr>
              <a:t>c</a:t>
            </a:r>
            <a:r>
              <a:rPr dirty="0" sz="1100" spc="-10">
                <a:latin typeface="Verdana"/>
                <a:cs typeface="Verdana"/>
              </a:rPr>
              <a:t>ie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35">
                <a:latin typeface="Verdana"/>
                <a:cs typeface="Verdana"/>
              </a:rPr>
              <a:t>c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 spc="-15">
                <a:latin typeface="Verdana"/>
                <a:cs typeface="Verdana"/>
              </a:rPr>
              <a:t>a</a:t>
            </a:r>
            <a:r>
              <a:rPr dirty="0" sz="1100" spc="-145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e</a:t>
            </a:r>
            <a:r>
              <a:rPr dirty="0" sz="1100" spc="10">
                <a:latin typeface="Verdana"/>
                <a:cs typeface="Verdana"/>
              </a:rPr>
              <a:t>n</a:t>
            </a:r>
            <a:r>
              <a:rPr dirty="0" sz="1100" spc="-35">
                <a:latin typeface="Verdana"/>
                <a:cs typeface="Verdana"/>
              </a:rPr>
              <a:t>er</a:t>
            </a:r>
            <a:r>
              <a:rPr dirty="0" sz="1100" spc="15">
                <a:latin typeface="Verdana"/>
                <a:cs typeface="Verdana"/>
              </a:rPr>
              <a:t>g</a:t>
            </a:r>
            <a:r>
              <a:rPr dirty="0" sz="1100" spc="-10">
                <a:latin typeface="Verdana"/>
                <a:cs typeface="Verdana"/>
              </a:rPr>
              <a:t>é</a:t>
            </a:r>
            <a:r>
              <a:rPr dirty="0" sz="1100">
                <a:latin typeface="Verdana"/>
                <a:cs typeface="Verdana"/>
              </a:rPr>
              <a:t>t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-20">
                <a:latin typeface="Verdana"/>
                <a:cs typeface="Verdana"/>
              </a:rPr>
              <a:t>a</a:t>
            </a:r>
            <a:r>
              <a:rPr dirty="0" sz="1100" spc="-130">
                <a:latin typeface="Verdana"/>
                <a:cs typeface="Verdana"/>
              </a:rPr>
              <a:t> </a:t>
            </a:r>
            <a:r>
              <a:rPr dirty="0" sz="1100" spc="70">
                <a:latin typeface="Verdana"/>
                <a:cs typeface="Verdana"/>
              </a:rPr>
              <a:t>d</a:t>
            </a:r>
            <a:r>
              <a:rPr dirty="0" sz="1100" spc="-5">
                <a:latin typeface="Verdana"/>
                <a:cs typeface="Verdana"/>
              </a:rPr>
              <a:t>e</a:t>
            </a:r>
            <a:r>
              <a:rPr dirty="0" sz="1100">
                <a:latin typeface="Verdana"/>
                <a:cs typeface="Verdana"/>
              </a:rPr>
              <a:t>l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-25">
                <a:latin typeface="Verdana"/>
                <a:cs typeface="Verdana"/>
              </a:rPr>
              <a:t>a</a:t>
            </a:r>
            <a:r>
              <a:rPr dirty="0" sz="1100" spc="-15">
                <a:latin typeface="Verdana"/>
                <a:cs typeface="Verdana"/>
              </a:rPr>
              <a:t>í</a:t>
            </a:r>
            <a:r>
              <a:rPr dirty="0" sz="1100" spc="-75">
                <a:latin typeface="Verdana"/>
                <a:cs typeface="Verdana"/>
              </a:rPr>
              <a:t>s</a:t>
            </a:r>
            <a:r>
              <a:rPr dirty="0" sz="1100" spc="-175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spcBef>
                <a:spcPts val="5"/>
              </a:spcBef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>
                <a:latin typeface="Verdana"/>
                <a:cs typeface="Verdana"/>
              </a:rPr>
              <a:t>Coordinar </a:t>
            </a:r>
            <a:r>
              <a:rPr dirty="0" sz="1100" spc="-30">
                <a:latin typeface="Verdana"/>
                <a:cs typeface="Verdana"/>
              </a:rPr>
              <a:t>las </a:t>
            </a:r>
            <a:r>
              <a:rPr dirty="0" sz="1100">
                <a:latin typeface="Verdana"/>
                <a:cs typeface="Verdana"/>
              </a:rPr>
              <a:t>acciones </a:t>
            </a:r>
            <a:r>
              <a:rPr dirty="0" sz="1100" spc="-25">
                <a:latin typeface="Verdana"/>
                <a:cs typeface="Verdana"/>
              </a:rPr>
              <a:t>necesarias </a:t>
            </a:r>
            <a:r>
              <a:rPr dirty="0" sz="1100" spc="-15">
                <a:latin typeface="Verdana"/>
                <a:cs typeface="Verdana"/>
              </a:rPr>
              <a:t>para </a:t>
            </a:r>
            <a:r>
              <a:rPr dirty="0" sz="1100" spc="5">
                <a:latin typeface="Verdana"/>
                <a:cs typeface="Verdana"/>
              </a:rPr>
              <a:t>mantener </a:t>
            </a:r>
            <a:r>
              <a:rPr dirty="0" sz="1100" spc="25">
                <a:latin typeface="Verdana"/>
                <a:cs typeface="Verdana"/>
              </a:rPr>
              <a:t>un </a:t>
            </a:r>
            <a:r>
              <a:rPr dirty="0" sz="1100" spc="15">
                <a:latin typeface="Verdana"/>
                <a:cs typeface="Verdana"/>
              </a:rPr>
              <a:t>adecuado </a:t>
            </a:r>
            <a:r>
              <a:rPr dirty="0" sz="1100" spc="-85">
                <a:latin typeface="Verdana"/>
                <a:cs typeface="Verdana"/>
              </a:rPr>
              <a:t>y 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eficiente</a:t>
            </a:r>
            <a:r>
              <a:rPr dirty="0" sz="1100" spc="-7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suministro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de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petróleo,</a:t>
            </a:r>
            <a:r>
              <a:rPr dirty="0" sz="1100" spc="-55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productos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petroleros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gas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natural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5">
                <a:latin typeface="Verdana"/>
                <a:cs typeface="Verdana"/>
              </a:rPr>
              <a:t>acuerdo </a:t>
            </a:r>
            <a:r>
              <a:rPr dirty="0" sz="1100" spc="30">
                <a:latin typeface="Verdana"/>
                <a:cs typeface="Verdana"/>
              </a:rPr>
              <a:t>con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 spc="25">
                <a:latin typeface="Verdana"/>
                <a:cs typeface="Verdana"/>
              </a:rPr>
              <a:t>demanda </a:t>
            </a:r>
            <a:r>
              <a:rPr dirty="0" sz="1100" spc="20">
                <a:latin typeface="Verdana"/>
                <a:cs typeface="Verdana"/>
              </a:rPr>
              <a:t>del </a:t>
            </a:r>
            <a:r>
              <a:rPr dirty="0" sz="1100" spc="-45">
                <a:latin typeface="Verdana"/>
                <a:cs typeface="Verdana"/>
              </a:rPr>
              <a:t>país, </a:t>
            </a:r>
            <a:r>
              <a:rPr dirty="0" sz="1100" spc="-85">
                <a:latin typeface="Verdana"/>
                <a:cs typeface="Verdana"/>
              </a:rPr>
              <a:t>y </a:t>
            </a:r>
            <a:r>
              <a:rPr dirty="0" sz="1100" spc="10">
                <a:latin typeface="Verdana"/>
                <a:cs typeface="Verdana"/>
              </a:rPr>
              <a:t>conforme </a:t>
            </a:r>
            <a:r>
              <a:rPr dirty="0" sz="1100" spc="-20">
                <a:latin typeface="Verdana"/>
                <a:cs typeface="Verdana"/>
              </a:rPr>
              <a:t>a </a:t>
            </a:r>
            <a:r>
              <a:rPr dirty="0" sz="1100" spc="-5">
                <a:latin typeface="Verdana"/>
                <a:cs typeface="Verdana"/>
              </a:rPr>
              <a:t>la </a:t>
            </a:r>
            <a:r>
              <a:rPr dirty="0" sz="1100" spc="-30">
                <a:latin typeface="Verdana"/>
                <a:cs typeface="Verdana"/>
              </a:rPr>
              <a:t>ley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5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materia.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46712" y="4793271"/>
            <a:ext cx="4837430" cy="128270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84150" marR="5080" indent="-172085">
              <a:lnSpc>
                <a:spcPct val="150000"/>
              </a:lnSpc>
              <a:spcBef>
                <a:spcPts val="95"/>
              </a:spcBef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15">
                <a:latin typeface="Verdana"/>
                <a:cs typeface="Verdana"/>
              </a:rPr>
              <a:t>Cumplir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hacer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cumplir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la</a:t>
            </a:r>
            <a:r>
              <a:rPr dirty="0" sz="1100" spc="-5">
                <a:latin typeface="Verdana"/>
                <a:cs typeface="Verdana"/>
              </a:rPr>
              <a:t> legislación</a:t>
            </a:r>
            <a:r>
              <a:rPr dirty="0" sz="1100">
                <a:latin typeface="Verdana"/>
                <a:cs typeface="Verdana"/>
              </a:rPr>
              <a:t> relacionada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25">
                <a:latin typeface="Verdana"/>
                <a:cs typeface="Verdana"/>
              </a:rPr>
              <a:t>con</a:t>
            </a:r>
            <a:r>
              <a:rPr dirty="0" sz="1100" spc="3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el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reconocimiento </a:t>
            </a:r>
            <a:r>
              <a:rPr dirty="0" sz="1100" spc="-25">
                <a:latin typeface="Verdana"/>
                <a:cs typeface="Verdana"/>
              </a:rPr>
              <a:t>superficial, </a:t>
            </a:r>
            <a:r>
              <a:rPr dirty="0" sz="1100" spc="-15">
                <a:latin typeface="Verdana"/>
                <a:cs typeface="Verdana"/>
              </a:rPr>
              <a:t>exploración, </a:t>
            </a:r>
            <a:r>
              <a:rPr dirty="0" sz="1100" spc="-10">
                <a:latin typeface="Verdana"/>
                <a:cs typeface="Verdana"/>
              </a:rPr>
              <a:t>explotación, transporte </a:t>
            </a:r>
            <a:r>
              <a:rPr dirty="0" sz="1100" spc="-85">
                <a:latin typeface="Verdana"/>
                <a:cs typeface="Verdana"/>
              </a:rPr>
              <a:t>y 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transformación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5">
                <a:latin typeface="Verdana"/>
                <a:cs typeface="Verdana"/>
              </a:rPr>
              <a:t>hidrocarburos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compraventa </a:t>
            </a:r>
            <a:r>
              <a:rPr dirty="0" sz="1100" spc="15">
                <a:latin typeface="Verdana"/>
                <a:cs typeface="Verdana"/>
              </a:rPr>
              <a:t>o </a:t>
            </a:r>
            <a:r>
              <a:rPr dirty="0" sz="1100" spc="5">
                <a:latin typeface="Verdana"/>
                <a:cs typeface="Verdana"/>
              </a:rPr>
              <a:t>cualquier </a:t>
            </a:r>
            <a:r>
              <a:rPr dirty="0" sz="1100" spc="15">
                <a:latin typeface="Verdana"/>
                <a:cs typeface="Verdana"/>
              </a:rPr>
              <a:t>tipo 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35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comercialización</a:t>
            </a:r>
            <a:r>
              <a:rPr dirty="0" sz="1100" spc="-20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de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petróleo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crudo</a:t>
            </a:r>
            <a:r>
              <a:rPr dirty="0" sz="1100" spc="-15">
                <a:latin typeface="Verdana"/>
                <a:cs typeface="Verdana"/>
              </a:rPr>
              <a:t> </a:t>
            </a:r>
            <a:r>
              <a:rPr dirty="0" sz="1100" spc="15">
                <a:latin typeface="Verdana"/>
                <a:cs typeface="Verdana"/>
              </a:rPr>
              <a:t>o</a:t>
            </a:r>
            <a:r>
              <a:rPr dirty="0" sz="1100" spc="-15">
                <a:latin typeface="Verdana"/>
                <a:cs typeface="Verdana"/>
              </a:rPr>
              <a:t> reconstituido,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gas </a:t>
            </a:r>
            <a:r>
              <a:rPr dirty="0" sz="1100" spc="-10">
                <a:latin typeface="Verdana"/>
                <a:cs typeface="Verdana"/>
              </a:rPr>
              <a:t>natural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otros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derivados,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35">
                <a:latin typeface="Verdana"/>
                <a:cs typeface="Verdana"/>
              </a:rPr>
              <a:t>así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35">
                <a:latin typeface="Verdana"/>
                <a:cs typeface="Verdana"/>
              </a:rPr>
              <a:t>como</a:t>
            </a:r>
            <a:r>
              <a:rPr dirty="0" sz="1100" spc="-11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los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derivados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-114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los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25">
                <a:latin typeface="Verdana"/>
                <a:cs typeface="Verdana"/>
              </a:rPr>
              <a:t>mismos.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08637" y="2530131"/>
            <a:ext cx="4837430" cy="27914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84785" marR="5715" indent="-172720">
              <a:lnSpc>
                <a:spcPct val="150000"/>
              </a:lnSpc>
              <a:spcBef>
                <a:spcPts val="95"/>
              </a:spcBef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-5">
                <a:latin typeface="Verdana"/>
                <a:cs typeface="Verdana"/>
              </a:rPr>
              <a:t>Formular </a:t>
            </a:r>
            <a:r>
              <a:rPr dirty="0" sz="1100" spc="-10">
                <a:latin typeface="Verdana"/>
                <a:cs typeface="Verdana"/>
              </a:rPr>
              <a:t>la política, </a:t>
            </a:r>
            <a:r>
              <a:rPr dirty="0" sz="1100" spc="5">
                <a:latin typeface="Verdana"/>
                <a:cs typeface="Verdana"/>
              </a:rPr>
              <a:t>proponer </a:t>
            </a:r>
            <a:r>
              <a:rPr dirty="0" sz="1100" spc="-10">
                <a:latin typeface="Verdana"/>
                <a:cs typeface="Verdana"/>
              </a:rPr>
              <a:t>la </a:t>
            </a:r>
            <a:r>
              <a:rPr dirty="0" sz="1100">
                <a:latin typeface="Verdana"/>
                <a:cs typeface="Verdana"/>
              </a:rPr>
              <a:t>regulación </a:t>
            </a:r>
            <a:r>
              <a:rPr dirty="0" sz="1100" spc="-15">
                <a:latin typeface="Verdana"/>
                <a:cs typeface="Verdana"/>
              </a:rPr>
              <a:t>respectiva </a:t>
            </a:r>
            <a:r>
              <a:rPr dirty="0" sz="1100" spc="-85">
                <a:latin typeface="Verdana"/>
                <a:cs typeface="Verdana"/>
              </a:rPr>
              <a:t>y </a:t>
            </a:r>
            <a:r>
              <a:rPr dirty="0" sz="1100" spc="-35">
                <a:latin typeface="Verdana"/>
                <a:cs typeface="Verdana"/>
              </a:rPr>
              <a:t>supervisar </a:t>
            </a:r>
            <a:r>
              <a:rPr dirty="0" sz="1100" spc="-375">
                <a:latin typeface="Verdana"/>
                <a:cs typeface="Verdana"/>
              </a:rPr>
              <a:t> </a:t>
            </a:r>
            <a:r>
              <a:rPr dirty="0" sz="1100">
                <a:latin typeface="Verdana"/>
                <a:cs typeface="Verdana"/>
              </a:rPr>
              <a:t>el</a:t>
            </a:r>
            <a:r>
              <a:rPr dirty="0" sz="1100" spc="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sistema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3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exploración,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explotación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comercialización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15">
                <a:latin typeface="Verdana"/>
                <a:cs typeface="Verdana"/>
              </a:rPr>
              <a:t>de 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h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70">
                <a:latin typeface="Verdana"/>
                <a:cs typeface="Verdana"/>
              </a:rPr>
              <a:t>d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30">
                <a:latin typeface="Verdana"/>
                <a:cs typeface="Verdana"/>
              </a:rPr>
              <a:t>o</a:t>
            </a:r>
            <a:r>
              <a:rPr dirty="0" sz="1100" spc="30">
                <a:latin typeface="Verdana"/>
                <a:cs typeface="Verdana"/>
              </a:rPr>
              <a:t>c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55">
                <a:latin typeface="Verdana"/>
                <a:cs typeface="Verdana"/>
              </a:rPr>
              <a:t>b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-35">
                <a:latin typeface="Verdana"/>
                <a:cs typeface="Verdana"/>
              </a:rPr>
              <a:t>o</a:t>
            </a:r>
            <a:r>
              <a:rPr dirty="0" sz="1100" spc="-25">
                <a:latin typeface="Verdana"/>
                <a:cs typeface="Verdana"/>
              </a:rPr>
              <a:t>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35">
                <a:latin typeface="Verdana"/>
                <a:cs typeface="Verdana"/>
              </a:rPr>
              <a:t>mi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35">
                <a:latin typeface="Verdana"/>
                <a:cs typeface="Verdana"/>
              </a:rPr>
              <a:t>er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5">
                <a:latin typeface="Verdana"/>
                <a:cs typeface="Verdana"/>
              </a:rPr>
              <a:t>l</a:t>
            </a:r>
            <a:r>
              <a:rPr dirty="0" sz="1100" spc="-45">
                <a:latin typeface="Verdana"/>
                <a:cs typeface="Verdana"/>
              </a:rPr>
              <a:t>es</a:t>
            </a:r>
            <a:r>
              <a:rPr dirty="0" sz="1100" spc="-175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  <a:p>
            <a:pPr algn="just" marL="184150" marR="5080" indent="-172085">
              <a:lnSpc>
                <a:spcPct val="150000"/>
              </a:lnSpc>
              <a:spcBef>
                <a:spcPts val="5"/>
              </a:spcBef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-5">
                <a:latin typeface="Verdana"/>
                <a:cs typeface="Verdana"/>
              </a:rPr>
              <a:t>C</a:t>
            </a:r>
            <a:r>
              <a:rPr dirty="0" sz="1100" spc="20">
                <a:latin typeface="Verdana"/>
                <a:cs typeface="Verdana"/>
              </a:rPr>
              <a:t>u</a:t>
            </a:r>
            <a:r>
              <a:rPr dirty="0" sz="1100" spc="75">
                <a:latin typeface="Verdana"/>
                <a:cs typeface="Verdana"/>
              </a:rPr>
              <a:t>m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-15">
                <a:latin typeface="Verdana"/>
                <a:cs typeface="Verdana"/>
              </a:rPr>
              <a:t>li</a:t>
            </a:r>
            <a:r>
              <a:rPr dirty="0" sz="1100" spc="-15">
                <a:latin typeface="Verdana"/>
                <a:cs typeface="Verdana"/>
              </a:rPr>
              <a:t>r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l</a:t>
            </a:r>
            <a:r>
              <a:rPr dirty="0" sz="1100" spc="-6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10">
                <a:latin typeface="Verdana"/>
                <a:cs typeface="Verdana"/>
              </a:rPr>
              <a:t>o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30">
                <a:latin typeface="Verdana"/>
                <a:cs typeface="Verdana"/>
              </a:rPr>
              <a:t>m</a:t>
            </a:r>
            <a:r>
              <a:rPr dirty="0" sz="1100" spc="10">
                <a:latin typeface="Verdana"/>
                <a:cs typeface="Verdana"/>
              </a:rPr>
              <a:t>a</a:t>
            </a:r>
            <a:r>
              <a:rPr dirty="0" sz="1100" spc="-70">
                <a:latin typeface="Verdana"/>
                <a:cs typeface="Verdana"/>
              </a:rPr>
              <a:t>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45">
                <a:latin typeface="Verdana"/>
                <a:cs typeface="Verdana"/>
              </a:rPr>
              <a:t> </a:t>
            </a:r>
            <a:r>
              <a:rPr dirty="0" sz="1100" spc="-45">
                <a:latin typeface="Verdana"/>
                <a:cs typeface="Verdana"/>
              </a:rPr>
              <a:t>es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15">
                <a:latin typeface="Verdana"/>
                <a:cs typeface="Verdana"/>
              </a:rPr>
              <a:t>e</a:t>
            </a:r>
            <a:r>
              <a:rPr dirty="0" sz="1100" spc="15">
                <a:latin typeface="Verdana"/>
                <a:cs typeface="Verdana"/>
              </a:rPr>
              <a:t>c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-20">
                <a:latin typeface="Verdana"/>
                <a:cs typeface="Verdana"/>
              </a:rPr>
              <a:t>f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-40">
                <a:latin typeface="Verdana"/>
                <a:cs typeface="Verdana"/>
              </a:rPr>
              <a:t>a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15">
                <a:latin typeface="Verdana"/>
                <a:cs typeface="Verdana"/>
              </a:rPr>
              <a:t>o</a:t>
            </a:r>
            <a:r>
              <a:rPr dirty="0" sz="1100" spc="25">
                <a:latin typeface="Verdana"/>
                <a:cs typeface="Verdana"/>
              </a:rPr>
              <a:t>n</a:t>
            </a:r>
            <a:r>
              <a:rPr dirty="0" sz="1100" spc="-45">
                <a:latin typeface="Verdana"/>
                <a:cs typeface="Verdana"/>
              </a:rPr>
              <a:t>e</a:t>
            </a:r>
            <a:r>
              <a:rPr dirty="0" sz="1100" spc="-35">
                <a:latin typeface="Verdana"/>
                <a:cs typeface="Verdana"/>
              </a:rPr>
              <a:t>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a</a:t>
            </a:r>
            <a:r>
              <a:rPr dirty="0" sz="1100" spc="30">
                <a:latin typeface="Verdana"/>
                <a:cs typeface="Verdana"/>
              </a:rPr>
              <a:t>m</a:t>
            </a:r>
            <a:r>
              <a:rPr dirty="0" sz="1100" spc="55">
                <a:latin typeface="Verdana"/>
                <a:cs typeface="Verdana"/>
              </a:rPr>
              <a:t>b</a:t>
            </a:r>
            <a:r>
              <a:rPr dirty="0" sz="1100" spc="-15">
                <a:latin typeface="Verdana"/>
                <a:cs typeface="Verdana"/>
              </a:rPr>
              <a:t>i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15">
                <a:latin typeface="Verdana"/>
                <a:cs typeface="Verdana"/>
              </a:rPr>
              <a:t>a</a:t>
            </a:r>
            <a:r>
              <a:rPr dirty="0" sz="1100" spc="-10">
                <a:latin typeface="Verdana"/>
                <a:cs typeface="Verdana"/>
              </a:rPr>
              <a:t>l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-70">
                <a:latin typeface="Verdana"/>
                <a:cs typeface="Verdana"/>
              </a:rPr>
              <a:t>s</a:t>
            </a:r>
            <a:r>
              <a:rPr dirty="0" sz="1100" spc="-7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q</a:t>
            </a:r>
            <a:r>
              <a:rPr dirty="0" sz="1100" spc="40">
                <a:latin typeface="Verdana"/>
                <a:cs typeface="Verdana"/>
              </a:rPr>
              <a:t>u</a:t>
            </a:r>
            <a:r>
              <a:rPr dirty="0" sz="1100" spc="-10">
                <a:latin typeface="Verdana"/>
                <a:cs typeface="Verdana"/>
              </a:rPr>
              <a:t>e</a:t>
            </a:r>
            <a:r>
              <a:rPr dirty="0" sz="1100" spc="-65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e</a:t>
            </a:r>
            <a:r>
              <a:rPr dirty="0" sz="1100" spc="10">
                <a:latin typeface="Verdana"/>
                <a:cs typeface="Verdana"/>
              </a:rPr>
              <a:t>n</a:t>
            </a:r>
            <a:r>
              <a:rPr dirty="0" sz="1100" spc="-6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m</a:t>
            </a:r>
            <a:r>
              <a:rPr dirty="0" sz="1100" spc="10">
                <a:latin typeface="Verdana"/>
                <a:cs typeface="Verdana"/>
              </a:rPr>
              <a:t>a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35">
                <a:latin typeface="Verdana"/>
                <a:cs typeface="Verdana"/>
              </a:rPr>
              <a:t>er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-15">
                <a:latin typeface="Verdana"/>
                <a:cs typeface="Verdana"/>
              </a:rPr>
              <a:t>a 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25">
                <a:latin typeface="Verdana"/>
                <a:cs typeface="Verdana"/>
              </a:rPr>
              <a:t>recursos </a:t>
            </a:r>
            <a:r>
              <a:rPr dirty="0" sz="1100" spc="20">
                <a:latin typeface="Verdana"/>
                <a:cs typeface="Verdana"/>
              </a:rPr>
              <a:t>no </a:t>
            </a:r>
            <a:r>
              <a:rPr dirty="0" sz="1100" spc="-15">
                <a:latin typeface="Verdana"/>
                <a:cs typeface="Verdana"/>
              </a:rPr>
              <a:t>renovables </a:t>
            </a:r>
            <a:r>
              <a:rPr dirty="0" sz="1100" spc="-5">
                <a:latin typeface="Verdana"/>
                <a:cs typeface="Verdana"/>
              </a:rPr>
              <a:t>establezca </a:t>
            </a:r>
            <a:r>
              <a:rPr dirty="0" sz="1100">
                <a:latin typeface="Verdana"/>
                <a:cs typeface="Verdana"/>
              </a:rPr>
              <a:t>el Ministerio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25">
                <a:latin typeface="Verdana"/>
                <a:cs typeface="Verdana"/>
              </a:rPr>
              <a:t>Ambiente </a:t>
            </a:r>
            <a:r>
              <a:rPr dirty="0" sz="1100" spc="-85">
                <a:latin typeface="Verdana"/>
                <a:cs typeface="Verdana"/>
              </a:rPr>
              <a:t>y 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Recursos</a:t>
            </a:r>
            <a:r>
              <a:rPr dirty="0" sz="1100" spc="-13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Naturales.</a:t>
            </a:r>
            <a:endParaRPr sz="1100">
              <a:latin typeface="Verdana"/>
              <a:cs typeface="Verdana"/>
            </a:endParaRPr>
          </a:p>
          <a:p>
            <a:pPr algn="just" marL="184785" marR="5080" indent="-172720">
              <a:lnSpc>
                <a:spcPct val="150000"/>
              </a:lnSpc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5">
                <a:latin typeface="Verdana"/>
                <a:cs typeface="Verdana"/>
              </a:rPr>
              <a:t>Emitir </a:t>
            </a:r>
            <a:r>
              <a:rPr dirty="0" sz="1100" spc="15">
                <a:latin typeface="Verdana"/>
                <a:cs typeface="Verdana"/>
              </a:rPr>
              <a:t>opinión </a:t>
            </a:r>
            <a:r>
              <a:rPr dirty="0" sz="1100" spc="5">
                <a:latin typeface="Verdana"/>
                <a:cs typeface="Verdana"/>
              </a:rPr>
              <a:t>en </a:t>
            </a:r>
            <a:r>
              <a:rPr dirty="0" sz="1100">
                <a:latin typeface="Verdana"/>
                <a:cs typeface="Verdana"/>
              </a:rPr>
              <a:t>el </a:t>
            </a:r>
            <a:r>
              <a:rPr dirty="0" sz="1100" spc="20">
                <a:latin typeface="Verdana"/>
                <a:cs typeface="Verdana"/>
              </a:rPr>
              <a:t>ámbito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-25">
                <a:latin typeface="Verdana"/>
                <a:cs typeface="Verdana"/>
              </a:rPr>
              <a:t>su </a:t>
            </a:r>
            <a:r>
              <a:rPr dirty="0" sz="1100" spc="20">
                <a:latin typeface="Verdana"/>
                <a:cs typeface="Verdana"/>
              </a:rPr>
              <a:t>competencia </a:t>
            </a:r>
            <a:r>
              <a:rPr dirty="0" sz="1100" spc="-15">
                <a:latin typeface="Verdana"/>
                <a:cs typeface="Verdana"/>
              </a:rPr>
              <a:t>sobre </a:t>
            </a:r>
            <a:r>
              <a:rPr dirty="0" sz="1100">
                <a:latin typeface="Verdana"/>
                <a:cs typeface="Verdana"/>
              </a:rPr>
              <a:t>políticas </a:t>
            </a:r>
            <a:r>
              <a:rPr dirty="0" sz="1100" spc="15">
                <a:latin typeface="Verdana"/>
                <a:cs typeface="Verdana"/>
              </a:rPr>
              <a:t>o 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-10">
                <a:latin typeface="Verdana"/>
                <a:cs typeface="Verdana"/>
              </a:rPr>
              <a:t>proyectos</a:t>
            </a:r>
            <a:r>
              <a:rPr dirty="0" sz="1100" spc="-5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</a:t>
            </a:r>
            <a:r>
              <a:rPr dirty="0" sz="1100" spc="35">
                <a:latin typeface="Verdana"/>
                <a:cs typeface="Verdana"/>
              </a:rPr>
              <a:t> </a:t>
            </a:r>
            <a:r>
              <a:rPr dirty="0" sz="1100" spc="-30">
                <a:latin typeface="Verdana"/>
                <a:cs typeface="Verdana"/>
              </a:rPr>
              <a:t>otras</a:t>
            </a:r>
            <a:r>
              <a:rPr dirty="0" sz="1100" spc="-25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instituciones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públicas</a:t>
            </a:r>
            <a:r>
              <a:rPr dirty="0" sz="1100" spc="10">
                <a:latin typeface="Verdana"/>
                <a:cs typeface="Verdana"/>
              </a:rPr>
              <a:t> </a:t>
            </a:r>
            <a:r>
              <a:rPr dirty="0" sz="1100" spc="20">
                <a:latin typeface="Verdana"/>
                <a:cs typeface="Verdana"/>
              </a:rPr>
              <a:t>que</a:t>
            </a:r>
            <a:r>
              <a:rPr dirty="0" sz="1100" spc="25">
                <a:latin typeface="Verdana"/>
                <a:cs typeface="Verdana"/>
              </a:rPr>
              <a:t> </a:t>
            </a:r>
            <a:r>
              <a:rPr dirty="0" sz="1100" spc="15">
                <a:latin typeface="Verdana"/>
                <a:cs typeface="Verdana"/>
              </a:rPr>
              <a:t>incidan</a:t>
            </a:r>
            <a:r>
              <a:rPr dirty="0" sz="1100" spc="20">
                <a:latin typeface="Verdana"/>
                <a:cs typeface="Verdana"/>
              </a:rPr>
              <a:t> </a:t>
            </a:r>
            <a:r>
              <a:rPr dirty="0" sz="1100" spc="10">
                <a:latin typeface="Verdana"/>
                <a:cs typeface="Verdana"/>
              </a:rPr>
              <a:t>en</a:t>
            </a:r>
            <a:r>
              <a:rPr dirty="0" sz="1100" spc="15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el </a:t>
            </a:r>
            <a:r>
              <a:rPr dirty="0" sz="1100" spc="-10">
                <a:latin typeface="Verdana"/>
                <a:cs typeface="Verdana"/>
              </a:rPr>
              <a:t> </a:t>
            </a:r>
            <a:r>
              <a:rPr dirty="0" sz="1100" spc="70">
                <a:latin typeface="Verdana"/>
                <a:cs typeface="Verdana"/>
              </a:rPr>
              <a:t>d</a:t>
            </a:r>
            <a:r>
              <a:rPr dirty="0" sz="1100" spc="-45">
                <a:latin typeface="Verdana"/>
                <a:cs typeface="Verdana"/>
              </a:rPr>
              <a:t>es</a:t>
            </a:r>
            <a:r>
              <a:rPr dirty="0" sz="1100" spc="-30">
                <a:latin typeface="Verdana"/>
                <a:cs typeface="Verdana"/>
              </a:rPr>
              <a:t>a</a:t>
            </a:r>
            <a:r>
              <a:rPr dirty="0" sz="1100" spc="-55">
                <a:latin typeface="Verdana"/>
                <a:cs typeface="Verdana"/>
              </a:rPr>
              <a:t>rr</a:t>
            </a:r>
            <a:r>
              <a:rPr dirty="0" sz="1100" spc="10">
                <a:latin typeface="Verdana"/>
                <a:cs typeface="Verdana"/>
              </a:rPr>
              <a:t>o</a:t>
            </a:r>
            <a:r>
              <a:rPr dirty="0" sz="1100" spc="5">
                <a:latin typeface="Verdana"/>
                <a:cs typeface="Verdana"/>
              </a:rPr>
              <a:t>ll</a:t>
            </a:r>
            <a:r>
              <a:rPr dirty="0" sz="1100" spc="15">
                <a:latin typeface="Verdana"/>
                <a:cs typeface="Verdana"/>
              </a:rPr>
              <a:t>o</a:t>
            </a:r>
            <a:r>
              <a:rPr dirty="0" sz="1100" spc="-9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e</a:t>
            </a:r>
            <a:r>
              <a:rPr dirty="0" sz="1100" spc="10">
                <a:latin typeface="Verdana"/>
                <a:cs typeface="Verdana"/>
              </a:rPr>
              <a:t>n</a:t>
            </a:r>
            <a:r>
              <a:rPr dirty="0" sz="1100" spc="-35">
                <a:latin typeface="Verdana"/>
                <a:cs typeface="Verdana"/>
              </a:rPr>
              <a:t>er</a:t>
            </a:r>
            <a:r>
              <a:rPr dirty="0" sz="1100" spc="15">
                <a:latin typeface="Verdana"/>
                <a:cs typeface="Verdana"/>
              </a:rPr>
              <a:t>g</a:t>
            </a:r>
            <a:r>
              <a:rPr dirty="0" sz="1100" spc="-10">
                <a:latin typeface="Verdana"/>
                <a:cs typeface="Verdana"/>
              </a:rPr>
              <a:t>é</a:t>
            </a:r>
            <a:r>
              <a:rPr dirty="0" sz="1100">
                <a:latin typeface="Verdana"/>
                <a:cs typeface="Verdana"/>
              </a:rPr>
              <a:t>t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15">
                <a:latin typeface="Verdana"/>
                <a:cs typeface="Verdana"/>
              </a:rPr>
              <a:t>o</a:t>
            </a:r>
            <a:r>
              <a:rPr dirty="0" sz="1100" spc="-125">
                <a:latin typeface="Verdana"/>
                <a:cs typeface="Verdana"/>
              </a:rPr>
              <a:t> </a:t>
            </a:r>
            <a:r>
              <a:rPr dirty="0" sz="1100" spc="70">
                <a:latin typeface="Verdana"/>
                <a:cs typeface="Verdana"/>
              </a:rPr>
              <a:t>d</a:t>
            </a:r>
            <a:r>
              <a:rPr dirty="0" sz="1100" spc="-5">
                <a:latin typeface="Verdana"/>
                <a:cs typeface="Verdana"/>
              </a:rPr>
              <a:t>e</a:t>
            </a:r>
            <a:r>
              <a:rPr dirty="0" sz="1100">
                <a:latin typeface="Verdana"/>
                <a:cs typeface="Verdana"/>
              </a:rPr>
              <a:t>l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55">
                <a:latin typeface="Verdana"/>
                <a:cs typeface="Verdana"/>
              </a:rPr>
              <a:t>p</a:t>
            </a:r>
            <a:r>
              <a:rPr dirty="0" sz="1100" spc="-25">
                <a:latin typeface="Verdana"/>
                <a:cs typeface="Verdana"/>
              </a:rPr>
              <a:t>a</a:t>
            </a:r>
            <a:r>
              <a:rPr dirty="0" sz="1100" spc="-15">
                <a:latin typeface="Verdana"/>
                <a:cs typeface="Verdana"/>
              </a:rPr>
              <a:t>í</a:t>
            </a:r>
            <a:r>
              <a:rPr dirty="0" sz="1100" spc="-75">
                <a:latin typeface="Verdana"/>
                <a:cs typeface="Verdana"/>
              </a:rPr>
              <a:t>s</a:t>
            </a:r>
            <a:r>
              <a:rPr dirty="0" sz="1100" spc="-175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  <a:p>
            <a:pPr algn="just" marL="184785" marR="7620" indent="-172720">
              <a:lnSpc>
                <a:spcPct val="150000"/>
              </a:lnSpc>
              <a:buClr>
                <a:srgbClr val="36B3CE"/>
              </a:buClr>
              <a:buSzPct val="118181"/>
              <a:buFont typeface="Arial MT"/>
              <a:buChar char="•"/>
              <a:tabLst>
                <a:tab pos="185420" algn="l"/>
              </a:tabLst>
            </a:pPr>
            <a:r>
              <a:rPr dirty="0" sz="1100" spc="-25">
                <a:latin typeface="Verdana"/>
                <a:cs typeface="Verdana"/>
              </a:rPr>
              <a:t>Ejercer </a:t>
            </a:r>
            <a:r>
              <a:rPr dirty="0" sz="1100" spc="-30">
                <a:latin typeface="Verdana"/>
                <a:cs typeface="Verdana"/>
              </a:rPr>
              <a:t>las </a:t>
            </a:r>
            <a:r>
              <a:rPr dirty="0" sz="1100">
                <a:latin typeface="Verdana"/>
                <a:cs typeface="Verdana"/>
              </a:rPr>
              <a:t>funciones </a:t>
            </a:r>
            <a:r>
              <a:rPr dirty="0" sz="1100" spc="-15">
                <a:latin typeface="Verdana"/>
                <a:cs typeface="Verdana"/>
              </a:rPr>
              <a:t>normativas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de </a:t>
            </a:r>
            <a:r>
              <a:rPr dirty="0" sz="1100" spc="10">
                <a:latin typeface="Verdana"/>
                <a:cs typeface="Verdana"/>
              </a:rPr>
              <a:t>control </a:t>
            </a:r>
            <a:r>
              <a:rPr dirty="0" sz="1100" spc="-85">
                <a:latin typeface="Verdana"/>
                <a:cs typeface="Verdana"/>
              </a:rPr>
              <a:t>y</a:t>
            </a:r>
            <a:r>
              <a:rPr dirty="0" sz="1100" spc="-80">
                <a:latin typeface="Verdana"/>
                <a:cs typeface="Verdana"/>
              </a:rPr>
              <a:t> </a:t>
            </a:r>
            <a:r>
              <a:rPr dirty="0" sz="1100" spc="-20">
                <a:latin typeface="Verdana"/>
                <a:cs typeface="Verdana"/>
              </a:rPr>
              <a:t>supervisión </a:t>
            </a:r>
            <a:r>
              <a:rPr dirty="0" sz="1100" spc="-5">
                <a:latin typeface="Verdana"/>
                <a:cs typeface="Verdana"/>
              </a:rPr>
              <a:t>en </a:t>
            </a:r>
            <a:r>
              <a:rPr dirty="0" sz="1100">
                <a:latin typeface="Verdana"/>
                <a:cs typeface="Verdana"/>
              </a:rPr>
              <a:t> </a:t>
            </a:r>
            <a:r>
              <a:rPr dirty="0" sz="1100" spc="30">
                <a:latin typeface="Verdana"/>
                <a:cs typeface="Verdana"/>
              </a:rPr>
              <a:t>m</a:t>
            </a:r>
            <a:r>
              <a:rPr dirty="0" sz="1100" spc="10">
                <a:latin typeface="Verdana"/>
                <a:cs typeface="Verdana"/>
              </a:rPr>
              <a:t>a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35">
                <a:latin typeface="Verdana"/>
                <a:cs typeface="Verdana"/>
              </a:rPr>
              <a:t>er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-20">
                <a:latin typeface="Verdana"/>
                <a:cs typeface="Verdana"/>
              </a:rPr>
              <a:t>a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35">
                <a:latin typeface="Verdana"/>
                <a:cs typeface="Verdana"/>
              </a:rPr>
              <a:t>d</a:t>
            </a:r>
            <a:r>
              <a:rPr dirty="0" sz="1100" spc="25">
                <a:latin typeface="Verdana"/>
                <a:cs typeface="Verdana"/>
              </a:rPr>
              <a:t>e</a:t>
            </a:r>
            <a:r>
              <a:rPr dirty="0" sz="1100" spc="-100">
                <a:latin typeface="Verdana"/>
                <a:cs typeface="Verdana"/>
              </a:rPr>
              <a:t> 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-20">
                <a:latin typeface="Verdana"/>
                <a:cs typeface="Verdana"/>
              </a:rPr>
              <a:t>r</a:t>
            </a:r>
            <a:r>
              <a:rPr dirty="0" sz="1100" spc="-20">
                <a:latin typeface="Verdana"/>
                <a:cs typeface="Verdana"/>
              </a:rPr>
              <a:t>g</a:t>
            </a:r>
            <a:r>
              <a:rPr dirty="0" sz="1100" spc="-15">
                <a:latin typeface="Verdana"/>
                <a:cs typeface="Verdana"/>
              </a:rPr>
              <a:t>í</a:t>
            </a:r>
            <a:r>
              <a:rPr dirty="0" sz="1100" spc="-15">
                <a:latin typeface="Verdana"/>
                <a:cs typeface="Verdana"/>
              </a:rPr>
              <a:t>a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el</a:t>
            </a:r>
            <a:r>
              <a:rPr dirty="0" sz="1100" spc="15">
                <a:latin typeface="Verdana"/>
                <a:cs typeface="Verdana"/>
              </a:rPr>
              <a:t>é</a:t>
            </a:r>
            <a:r>
              <a:rPr dirty="0" sz="1100" spc="15">
                <a:latin typeface="Verdana"/>
                <a:cs typeface="Verdana"/>
              </a:rPr>
              <a:t>c</a:t>
            </a:r>
            <a:r>
              <a:rPr dirty="0" sz="1100" spc="5">
                <a:latin typeface="Verdana"/>
                <a:cs typeface="Verdana"/>
              </a:rPr>
              <a:t>t</a:t>
            </a:r>
            <a:r>
              <a:rPr dirty="0" sz="1100" spc="-55">
                <a:latin typeface="Verdana"/>
                <a:cs typeface="Verdana"/>
              </a:rPr>
              <a:t>r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45">
                <a:latin typeface="Verdana"/>
                <a:cs typeface="Verdana"/>
              </a:rPr>
              <a:t>c</a:t>
            </a:r>
            <a:r>
              <a:rPr dirty="0" sz="1100" spc="-20">
                <a:latin typeface="Verdana"/>
                <a:cs typeface="Verdana"/>
              </a:rPr>
              <a:t>a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70">
                <a:latin typeface="Verdana"/>
                <a:cs typeface="Verdana"/>
              </a:rPr>
              <a:t>q</a:t>
            </a:r>
            <a:r>
              <a:rPr dirty="0" sz="1100" spc="5">
                <a:latin typeface="Verdana"/>
                <a:cs typeface="Verdana"/>
              </a:rPr>
              <a:t>ue</a:t>
            </a:r>
            <a:r>
              <a:rPr dirty="0" sz="1100" spc="-114">
                <a:latin typeface="Verdana"/>
                <a:cs typeface="Verdana"/>
              </a:rPr>
              <a:t> </a:t>
            </a:r>
            <a:r>
              <a:rPr dirty="0" sz="1100" spc="-5">
                <a:latin typeface="Verdana"/>
                <a:cs typeface="Verdana"/>
              </a:rPr>
              <a:t>l</a:t>
            </a:r>
            <a:r>
              <a:rPr dirty="0" sz="1100">
                <a:latin typeface="Verdana"/>
                <a:cs typeface="Verdana"/>
              </a:rPr>
              <a:t>e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-60">
                <a:latin typeface="Verdana"/>
                <a:cs typeface="Verdana"/>
              </a:rPr>
              <a:t>a</a:t>
            </a:r>
            <a:r>
              <a:rPr dirty="0" sz="1100" spc="-45">
                <a:latin typeface="Verdana"/>
                <a:cs typeface="Verdana"/>
              </a:rPr>
              <a:t>s</a:t>
            </a:r>
            <a:r>
              <a:rPr dirty="0" sz="1100" spc="-5">
                <a:latin typeface="Verdana"/>
                <a:cs typeface="Verdana"/>
              </a:rPr>
              <a:t>i</a:t>
            </a:r>
            <a:r>
              <a:rPr dirty="0" sz="1100" spc="15">
                <a:latin typeface="Verdana"/>
                <a:cs typeface="Verdana"/>
              </a:rPr>
              <a:t>g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15">
                <a:latin typeface="Verdana"/>
                <a:cs typeface="Verdana"/>
              </a:rPr>
              <a:t>e</a:t>
            </a:r>
            <a:r>
              <a:rPr dirty="0" sz="1100" spc="30">
                <a:latin typeface="Verdana"/>
                <a:cs typeface="Verdana"/>
              </a:rPr>
              <a:t>n</a:t>
            </a:r>
            <a:r>
              <a:rPr dirty="0" sz="1100" spc="-120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l</a:t>
            </a:r>
            <a:r>
              <a:rPr dirty="0" sz="1100" spc="-60">
                <a:latin typeface="Verdana"/>
                <a:cs typeface="Verdana"/>
              </a:rPr>
              <a:t>a</a:t>
            </a:r>
            <a:r>
              <a:rPr dirty="0" sz="1100" spc="-40">
                <a:latin typeface="Verdana"/>
                <a:cs typeface="Verdana"/>
              </a:rPr>
              <a:t>s</a:t>
            </a:r>
            <a:r>
              <a:rPr dirty="0" sz="1100" spc="-105">
                <a:latin typeface="Verdana"/>
                <a:cs typeface="Verdana"/>
              </a:rPr>
              <a:t> </a:t>
            </a:r>
            <a:r>
              <a:rPr dirty="0" sz="1100" spc="5">
                <a:latin typeface="Verdana"/>
                <a:cs typeface="Verdana"/>
              </a:rPr>
              <a:t>l</a:t>
            </a:r>
            <a:r>
              <a:rPr dirty="0" sz="1100" spc="-50">
                <a:latin typeface="Verdana"/>
                <a:cs typeface="Verdana"/>
              </a:rPr>
              <a:t>ey</a:t>
            </a:r>
            <a:r>
              <a:rPr dirty="0" sz="1100" spc="-45">
                <a:latin typeface="Verdana"/>
                <a:cs typeface="Verdana"/>
              </a:rPr>
              <a:t>es</a:t>
            </a:r>
            <a:r>
              <a:rPr dirty="0" sz="1100" spc="-175">
                <a:latin typeface="Verdana"/>
                <a:cs typeface="Verdana"/>
              </a:rPr>
              <a:t>.</a:t>
            </a:r>
            <a:endParaRPr sz="11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2865120"/>
            <a:ext cx="12181840" cy="897890"/>
          </a:xfrm>
          <a:custGeom>
            <a:avLst/>
            <a:gdLst/>
            <a:ahLst/>
            <a:cxnLst/>
            <a:rect l="l" t="t" r="r" b="b"/>
            <a:pathLst>
              <a:path w="12181840" h="897889">
                <a:moveTo>
                  <a:pt x="12181344" y="0"/>
                </a:moveTo>
                <a:lnTo>
                  <a:pt x="0" y="0"/>
                </a:lnTo>
                <a:lnTo>
                  <a:pt x="0" y="897635"/>
                </a:lnTo>
                <a:lnTo>
                  <a:pt x="12181344" y="897635"/>
                </a:lnTo>
                <a:lnTo>
                  <a:pt x="12181344" y="0"/>
                </a:lnTo>
                <a:close/>
              </a:path>
            </a:pathLst>
          </a:custGeom>
          <a:solidFill>
            <a:srgbClr val="FFEBB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0546" y="1100410"/>
            <a:ext cx="4356100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130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0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1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7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65" b="0">
                <a:solidFill>
                  <a:srgbClr val="FFFFFF"/>
                </a:solidFill>
                <a:latin typeface="Verdana"/>
                <a:cs typeface="Verdana"/>
              </a:rPr>
              <a:t>b</a:t>
            </a:r>
            <a:r>
              <a:rPr dirty="0" spc="-165" b="0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170" b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os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25" b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í</a:t>
            </a:r>
            <a:r>
              <a:rPr dirty="0" spc="-40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21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155" b="0">
                <a:solidFill>
                  <a:srgbClr val="FFFFFF"/>
                </a:solidFill>
                <a:latin typeface="Verdana"/>
                <a:cs typeface="Verdana"/>
              </a:rPr>
              <a:t>y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9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35" b="0">
                <a:solidFill>
                  <a:srgbClr val="FFFFFF"/>
                </a:solidFill>
                <a:latin typeface="Verdana"/>
                <a:cs typeface="Verdana"/>
              </a:rPr>
              <a:t>nas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946712" y="2463617"/>
            <a:ext cx="10405745" cy="309435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just"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cumplimiento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sus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funciones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satisfacer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las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necesidades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población,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80">
                <a:latin typeface="Verdana"/>
                <a:cs typeface="Verdana"/>
              </a:rPr>
              <a:t>MEM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debe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cumplir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siguiente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objetivo: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400">
              <a:latin typeface="Verdana"/>
              <a:cs typeface="Verdana"/>
            </a:endParaRPr>
          </a:p>
          <a:p>
            <a:pPr marL="624205" marR="724535">
              <a:lnSpc>
                <a:spcPct val="144000"/>
              </a:lnSpc>
              <a:spcBef>
                <a:spcPts val="980"/>
              </a:spcBef>
            </a:pPr>
            <a:r>
              <a:rPr dirty="0" sz="1250" spc="-130" b="1" i="1">
                <a:solidFill>
                  <a:srgbClr val="001F5F"/>
                </a:solidFill>
                <a:latin typeface="Verdana"/>
                <a:cs typeface="Verdana"/>
              </a:rPr>
              <a:t>La</a:t>
            </a:r>
            <a:r>
              <a:rPr dirty="0" sz="1250" spc="8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30" b="1" i="1">
                <a:solidFill>
                  <a:srgbClr val="001F5F"/>
                </a:solidFill>
                <a:latin typeface="Verdana"/>
                <a:cs typeface="Verdana"/>
              </a:rPr>
              <a:t>Ley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0" b="1" i="1">
                <a:solidFill>
                  <a:srgbClr val="001F5F"/>
                </a:solidFill>
                <a:latin typeface="Verdana"/>
                <a:cs typeface="Verdana"/>
              </a:rPr>
              <a:t>del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5" b="1" i="1">
                <a:solidFill>
                  <a:srgbClr val="001F5F"/>
                </a:solidFill>
                <a:latin typeface="Verdana"/>
                <a:cs typeface="Verdana"/>
              </a:rPr>
              <a:t>Organismo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5" b="1" i="1">
                <a:solidFill>
                  <a:srgbClr val="001F5F"/>
                </a:solidFill>
                <a:latin typeface="Verdana"/>
                <a:cs typeface="Verdana"/>
              </a:rPr>
              <a:t>Ejecutivo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10" b="1" i="1">
                <a:solidFill>
                  <a:srgbClr val="001F5F"/>
                </a:solidFill>
                <a:latin typeface="Verdana"/>
                <a:cs typeface="Verdana"/>
              </a:rPr>
              <a:t>encarga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al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60" b="1" i="1">
                <a:solidFill>
                  <a:srgbClr val="001F5F"/>
                </a:solidFill>
                <a:latin typeface="Verdana"/>
                <a:cs typeface="Verdana"/>
              </a:rPr>
              <a:t>MEM</a:t>
            </a:r>
            <a:r>
              <a:rPr dirty="0" sz="1250" spc="6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0" b="1" i="1">
                <a:solidFill>
                  <a:srgbClr val="001F5F"/>
                </a:solidFill>
                <a:latin typeface="Verdana"/>
                <a:cs typeface="Verdana"/>
              </a:rPr>
              <a:t>atender</a:t>
            </a:r>
            <a:r>
              <a:rPr dirty="0" sz="1250" spc="6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0" b="1" i="1">
                <a:solidFill>
                  <a:srgbClr val="001F5F"/>
                </a:solidFill>
                <a:latin typeface="Verdana"/>
                <a:cs typeface="Verdana"/>
              </a:rPr>
              <a:t>lo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0" b="1" i="1">
                <a:solidFill>
                  <a:srgbClr val="001F5F"/>
                </a:solidFill>
                <a:latin typeface="Verdana"/>
                <a:cs typeface="Verdana"/>
              </a:rPr>
              <a:t>relativo</a:t>
            </a:r>
            <a:r>
              <a:rPr dirty="0" sz="1250" spc="7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al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0" b="1" i="1">
                <a:solidFill>
                  <a:srgbClr val="001F5F"/>
                </a:solidFill>
                <a:latin typeface="Verdana"/>
                <a:cs typeface="Verdana"/>
              </a:rPr>
              <a:t>régimen</a:t>
            </a:r>
            <a:r>
              <a:rPr dirty="0" sz="1250" spc="7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jurídico</a:t>
            </a:r>
            <a:r>
              <a:rPr dirty="0" sz="1250" spc="7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0" b="1" i="1">
                <a:solidFill>
                  <a:srgbClr val="001F5F"/>
                </a:solidFill>
                <a:latin typeface="Verdana"/>
                <a:cs typeface="Verdana"/>
              </a:rPr>
              <a:t>aplicable</a:t>
            </a:r>
            <a:r>
              <a:rPr dirty="0" sz="1250" spc="8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20" b="1" i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250" spc="8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la</a:t>
            </a:r>
            <a:r>
              <a:rPr dirty="0" sz="1250" spc="8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producción, </a:t>
            </a:r>
            <a:r>
              <a:rPr dirty="0" sz="1250" spc="-41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5" b="1" i="1">
                <a:solidFill>
                  <a:srgbClr val="001F5F"/>
                </a:solidFill>
                <a:latin typeface="Verdana"/>
                <a:cs typeface="Verdana"/>
              </a:rPr>
              <a:t>distribución</a:t>
            </a:r>
            <a:r>
              <a:rPr dirty="0" sz="1250" spc="-15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40" b="1" i="1">
                <a:solidFill>
                  <a:srgbClr val="001F5F"/>
                </a:solidFill>
                <a:latin typeface="Verdana"/>
                <a:cs typeface="Verdana"/>
              </a:rPr>
              <a:t>y</a:t>
            </a:r>
            <a:r>
              <a:rPr dirty="0" sz="1250" spc="-13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comercialización</a:t>
            </a:r>
            <a:r>
              <a:rPr dirty="0" sz="1250" spc="-14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5" b="1" i="1">
                <a:solidFill>
                  <a:srgbClr val="001F5F"/>
                </a:solidFill>
                <a:latin typeface="Verdana"/>
                <a:cs typeface="Verdana"/>
              </a:rPr>
              <a:t>de</a:t>
            </a:r>
            <a:r>
              <a:rPr dirty="0" sz="1250" spc="-15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la</a:t>
            </a:r>
            <a:r>
              <a:rPr dirty="0" sz="1250" spc="-14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5" b="1" i="1">
                <a:solidFill>
                  <a:srgbClr val="001F5F"/>
                </a:solidFill>
                <a:latin typeface="Verdana"/>
                <a:cs typeface="Verdana"/>
              </a:rPr>
              <a:t>energía</a:t>
            </a:r>
            <a:r>
              <a:rPr dirty="0" sz="1250" spc="-17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40" b="1" i="1">
                <a:solidFill>
                  <a:srgbClr val="001F5F"/>
                </a:solidFill>
                <a:latin typeface="Verdana"/>
                <a:cs typeface="Verdana"/>
              </a:rPr>
              <a:t>y</a:t>
            </a:r>
            <a:r>
              <a:rPr dirty="0" sz="1250" spc="-15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5" b="1" i="1">
                <a:solidFill>
                  <a:srgbClr val="001F5F"/>
                </a:solidFill>
                <a:latin typeface="Verdana"/>
                <a:cs typeface="Verdana"/>
              </a:rPr>
              <a:t>de</a:t>
            </a:r>
            <a:r>
              <a:rPr dirty="0" sz="1250" spc="-15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5" b="1" i="1">
                <a:solidFill>
                  <a:srgbClr val="001F5F"/>
                </a:solidFill>
                <a:latin typeface="Verdana"/>
                <a:cs typeface="Verdana"/>
              </a:rPr>
              <a:t>los</a:t>
            </a:r>
            <a:r>
              <a:rPr dirty="0" sz="1250" spc="-13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5" b="1" i="1">
                <a:solidFill>
                  <a:srgbClr val="001F5F"/>
                </a:solidFill>
                <a:latin typeface="Verdana"/>
                <a:cs typeface="Verdana"/>
              </a:rPr>
              <a:t>hidrocarburos,</a:t>
            </a:r>
            <a:r>
              <a:rPr dirty="0" sz="1250" spc="-16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10" b="1" i="1">
                <a:solidFill>
                  <a:srgbClr val="001F5F"/>
                </a:solidFill>
                <a:latin typeface="Verdana"/>
                <a:cs typeface="Verdana"/>
              </a:rPr>
              <a:t>así</a:t>
            </a:r>
            <a:r>
              <a:rPr dirty="0" sz="1250" spc="-14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como</a:t>
            </a:r>
            <a:r>
              <a:rPr dirty="0" sz="1250" spc="-135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la</a:t>
            </a:r>
            <a:r>
              <a:rPr dirty="0" sz="1250" spc="-14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90" b="1" i="1">
                <a:solidFill>
                  <a:srgbClr val="001F5F"/>
                </a:solidFill>
                <a:latin typeface="Verdana"/>
                <a:cs typeface="Verdana"/>
              </a:rPr>
              <a:t>explotación</a:t>
            </a:r>
            <a:r>
              <a:rPr dirty="0" sz="1250" spc="-13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85" b="1" i="1">
                <a:solidFill>
                  <a:srgbClr val="001F5F"/>
                </a:solidFill>
                <a:latin typeface="Verdana"/>
                <a:cs typeface="Verdana"/>
              </a:rPr>
              <a:t>de</a:t>
            </a:r>
            <a:r>
              <a:rPr dirty="0" sz="1250" spc="-15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05" b="1" i="1">
                <a:solidFill>
                  <a:srgbClr val="001F5F"/>
                </a:solidFill>
                <a:latin typeface="Verdana"/>
                <a:cs typeface="Verdana"/>
              </a:rPr>
              <a:t>los</a:t>
            </a:r>
            <a:r>
              <a:rPr dirty="0" sz="1250" spc="-13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14" b="1" i="1">
                <a:solidFill>
                  <a:srgbClr val="001F5F"/>
                </a:solidFill>
                <a:latin typeface="Verdana"/>
                <a:cs typeface="Verdana"/>
              </a:rPr>
              <a:t>recursos</a:t>
            </a:r>
            <a:r>
              <a:rPr dirty="0" sz="1250" spc="-160" b="1" i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50" spc="-114" b="1" i="1">
                <a:solidFill>
                  <a:srgbClr val="001F5F"/>
                </a:solidFill>
                <a:latin typeface="Verdana"/>
                <a:cs typeface="Verdana"/>
              </a:rPr>
              <a:t>mineros.</a:t>
            </a:r>
            <a:endParaRPr sz="1250">
              <a:latin typeface="Verdana"/>
              <a:cs typeface="Verdana"/>
            </a:endParaRPr>
          </a:p>
          <a:p>
            <a:pPr>
              <a:lnSpc>
                <a:spcPct val="100000"/>
              </a:lnSpc>
            </a:pPr>
            <a:endParaRPr sz="1500">
              <a:latin typeface="Verdana"/>
              <a:cs typeface="Verdana"/>
            </a:endParaRPr>
          </a:p>
          <a:p>
            <a:pPr algn="just" marL="12700" marR="5080">
              <a:lnSpc>
                <a:spcPct val="150000"/>
              </a:lnSpc>
              <a:spcBef>
                <a:spcPts val="935"/>
              </a:spcBef>
            </a:pPr>
            <a:r>
              <a:rPr dirty="0" sz="1200" spc="25">
                <a:latin typeface="Verdana"/>
                <a:cs typeface="Verdana"/>
              </a:rPr>
              <a:t>En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esa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línea,</a:t>
            </a:r>
            <a:r>
              <a:rPr dirty="0" sz="1200" spc="-9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80">
                <a:latin typeface="Verdana"/>
                <a:cs typeface="Verdana"/>
              </a:rPr>
              <a:t>MEM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por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30">
                <a:latin typeface="Verdana"/>
                <a:cs typeface="Verdana"/>
              </a:rPr>
              <a:t>medio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su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gestión,</a:t>
            </a:r>
            <a:r>
              <a:rPr dirty="0" sz="1200" spc="-8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responde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lo</a:t>
            </a:r>
            <a:r>
              <a:rPr dirty="0" sz="1200" spc="-7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estipula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Constitución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Política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la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República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Guatemala</a:t>
            </a:r>
            <a:r>
              <a:rPr dirty="0" sz="1200" spc="-8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cuanto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 </a:t>
            </a:r>
            <a:r>
              <a:rPr dirty="0" sz="1200" spc="-5">
                <a:latin typeface="Verdana"/>
                <a:cs typeface="Verdana"/>
              </a:rPr>
              <a:t>la </a:t>
            </a:r>
            <a:r>
              <a:rPr dirty="0" sz="1200" spc="5">
                <a:latin typeface="Verdana"/>
                <a:cs typeface="Verdana"/>
              </a:rPr>
              <a:t>explotación técnica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 spc="-5">
                <a:latin typeface="Verdana"/>
                <a:cs typeface="Verdana"/>
              </a:rPr>
              <a:t>racional </a:t>
            </a:r>
            <a:r>
              <a:rPr dirty="0" sz="1200" spc="20">
                <a:latin typeface="Verdana"/>
                <a:cs typeface="Verdana"/>
              </a:rPr>
              <a:t>que debe </a:t>
            </a:r>
            <a:r>
              <a:rPr dirty="0" sz="1200" spc="-15">
                <a:latin typeface="Verdana"/>
                <a:cs typeface="Verdana"/>
              </a:rPr>
              <a:t>hacerse </a:t>
            </a:r>
            <a:r>
              <a:rPr dirty="0" sz="1200" spc="20">
                <a:latin typeface="Verdana"/>
                <a:cs typeface="Verdana"/>
              </a:rPr>
              <a:t>de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-5">
                <a:latin typeface="Verdana"/>
                <a:cs typeface="Verdana"/>
              </a:rPr>
              <a:t>bienes </a:t>
            </a:r>
            <a:r>
              <a:rPr dirty="0" sz="1200" spc="20">
                <a:latin typeface="Verdana"/>
                <a:cs typeface="Verdana"/>
              </a:rPr>
              <a:t>del </a:t>
            </a:r>
            <a:r>
              <a:rPr dirty="0" sz="1200" spc="-30">
                <a:latin typeface="Verdana"/>
                <a:cs typeface="Verdana"/>
              </a:rPr>
              <a:t>Estado, </a:t>
            </a:r>
            <a:r>
              <a:rPr dirty="0" sz="1200" spc="-10">
                <a:latin typeface="Verdana"/>
                <a:cs typeface="Verdana"/>
              </a:rPr>
              <a:t>entre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20">
                <a:latin typeface="Verdana"/>
                <a:cs typeface="Verdana"/>
              </a:rPr>
              <a:t>que </a:t>
            </a:r>
            <a:r>
              <a:rPr dirty="0" sz="1200" spc="-45">
                <a:latin typeface="Verdana"/>
                <a:cs typeface="Verdana"/>
              </a:rPr>
              <a:t>se </a:t>
            </a:r>
            <a:r>
              <a:rPr dirty="0" sz="1200">
                <a:latin typeface="Verdana"/>
                <a:cs typeface="Verdana"/>
              </a:rPr>
              <a:t>encuentran </a:t>
            </a:r>
            <a:r>
              <a:rPr dirty="0" sz="1200" spc="-15">
                <a:latin typeface="Verdana"/>
                <a:cs typeface="Verdana"/>
              </a:rPr>
              <a:t>los </a:t>
            </a:r>
            <a:r>
              <a:rPr dirty="0" sz="1200" spc="-30">
                <a:latin typeface="Verdana"/>
                <a:cs typeface="Verdana"/>
              </a:rPr>
              <a:t>recursos </a:t>
            </a:r>
            <a:r>
              <a:rPr dirty="0" sz="1200" spc="-20">
                <a:latin typeface="Verdana"/>
                <a:cs typeface="Verdana"/>
              </a:rPr>
              <a:t>naturales </a:t>
            </a:r>
            <a:r>
              <a:rPr dirty="0" sz="1200" spc="-15">
                <a:latin typeface="Verdana"/>
                <a:cs typeface="Verdana"/>
              </a:rPr>
              <a:t> renovables</a:t>
            </a:r>
            <a:r>
              <a:rPr dirty="0" sz="1200" spc="-140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no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35">
                <a:latin typeface="Verdana"/>
                <a:cs typeface="Verdana"/>
              </a:rPr>
              <a:t>renovables.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Verdana"/>
              <a:cs typeface="Verdana"/>
            </a:endParaRPr>
          </a:p>
          <a:p>
            <a:pPr algn="just" marL="12700" marR="5715">
              <a:lnSpc>
                <a:spcPct val="150000"/>
              </a:lnSpc>
              <a:spcBef>
                <a:spcPts val="5"/>
              </a:spcBef>
            </a:pPr>
            <a:r>
              <a:rPr dirty="0" sz="1200" spc="-10">
                <a:latin typeface="Verdana"/>
                <a:cs typeface="Verdana"/>
              </a:rPr>
              <a:t>Para </a:t>
            </a:r>
            <a:r>
              <a:rPr dirty="0" sz="1200" spc="-35">
                <a:latin typeface="Verdana"/>
                <a:cs typeface="Verdana"/>
              </a:rPr>
              <a:t>ello, </a:t>
            </a:r>
            <a:r>
              <a:rPr dirty="0" sz="1200" spc="30">
                <a:latin typeface="Verdana"/>
                <a:cs typeface="Verdana"/>
              </a:rPr>
              <a:t>dicho </a:t>
            </a:r>
            <a:r>
              <a:rPr dirty="0" sz="1200" spc="10">
                <a:latin typeface="Verdana"/>
                <a:cs typeface="Verdana"/>
              </a:rPr>
              <a:t>cuerpo </a:t>
            </a:r>
            <a:r>
              <a:rPr dirty="0" sz="1200">
                <a:latin typeface="Verdana"/>
                <a:cs typeface="Verdana"/>
              </a:rPr>
              <a:t>legal </a:t>
            </a:r>
            <a:r>
              <a:rPr dirty="0" sz="1200" spc="15">
                <a:latin typeface="Verdana"/>
                <a:cs typeface="Verdana"/>
              </a:rPr>
              <a:t>indica </a:t>
            </a:r>
            <a:r>
              <a:rPr dirty="0" sz="1200" spc="20">
                <a:latin typeface="Verdana"/>
                <a:cs typeface="Verdana"/>
              </a:rPr>
              <a:t>que </a:t>
            </a:r>
            <a:r>
              <a:rPr dirty="0" sz="1200" spc="-50">
                <a:latin typeface="Verdana"/>
                <a:cs typeface="Verdana"/>
              </a:rPr>
              <a:t>“el </a:t>
            </a:r>
            <a:r>
              <a:rPr dirty="0" sz="1200">
                <a:latin typeface="Verdana"/>
                <a:cs typeface="Verdana"/>
              </a:rPr>
              <a:t>Estado </a:t>
            </a:r>
            <a:r>
              <a:rPr dirty="0" sz="1200" spc="-15">
                <a:latin typeface="Verdana"/>
                <a:cs typeface="Verdana"/>
              </a:rPr>
              <a:t>establecerá </a:t>
            </a:r>
            <a:r>
              <a:rPr dirty="0" sz="1200" spc="-95">
                <a:latin typeface="Verdana"/>
                <a:cs typeface="Verdana"/>
              </a:rPr>
              <a:t>y </a:t>
            </a:r>
            <a:r>
              <a:rPr dirty="0" sz="1200">
                <a:latin typeface="Verdana"/>
                <a:cs typeface="Verdana"/>
              </a:rPr>
              <a:t>propiciará </a:t>
            </a:r>
            <a:r>
              <a:rPr dirty="0" sz="1200" spc="-30">
                <a:latin typeface="Verdana"/>
                <a:cs typeface="Verdana"/>
              </a:rPr>
              <a:t>las </a:t>
            </a:r>
            <a:r>
              <a:rPr dirty="0" sz="1200" spc="10">
                <a:latin typeface="Verdana"/>
                <a:cs typeface="Verdana"/>
              </a:rPr>
              <a:t>condiciones </a:t>
            </a:r>
            <a:r>
              <a:rPr dirty="0" sz="1200" spc="-5">
                <a:latin typeface="Verdana"/>
                <a:cs typeface="Verdana"/>
              </a:rPr>
              <a:t>propias </a:t>
            </a:r>
            <a:r>
              <a:rPr dirty="0" sz="1200" spc="-15">
                <a:latin typeface="Verdana"/>
                <a:cs typeface="Verdana"/>
              </a:rPr>
              <a:t>para </a:t>
            </a:r>
            <a:r>
              <a:rPr dirty="0" sz="1200" spc="-30">
                <a:latin typeface="Verdana"/>
                <a:cs typeface="Verdana"/>
              </a:rPr>
              <a:t>su </a:t>
            </a:r>
            <a:r>
              <a:rPr dirty="0" sz="1200">
                <a:latin typeface="Verdana"/>
                <a:cs typeface="Verdana"/>
              </a:rPr>
              <a:t>reconocimiento, </a:t>
            </a:r>
            <a:r>
              <a:rPr dirty="0" sz="1200" spc="-15">
                <a:latin typeface="Verdana"/>
                <a:cs typeface="Verdana"/>
              </a:rPr>
              <a:t>exploración, </a:t>
            </a:r>
            <a:r>
              <a:rPr dirty="0" sz="1200" spc="-1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explotación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comercialización”,</a:t>
            </a:r>
            <a:r>
              <a:rPr dirty="0" sz="1200" spc="-7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tarea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que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por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imperativo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categórico</a:t>
            </a:r>
            <a:r>
              <a:rPr dirty="0" sz="1200" spc="-9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corresponde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al</a:t>
            </a:r>
            <a:r>
              <a:rPr dirty="0" sz="1200" spc="-100">
                <a:latin typeface="Verdana"/>
                <a:cs typeface="Verdana"/>
              </a:rPr>
              <a:t> </a:t>
            </a:r>
            <a:r>
              <a:rPr dirty="0" sz="1200" spc="80">
                <a:latin typeface="Verdana"/>
                <a:cs typeface="Verdana"/>
              </a:rPr>
              <a:t>MEM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su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calidad</a:t>
            </a:r>
            <a:r>
              <a:rPr dirty="0" sz="1200" spc="-10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ente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-40">
                <a:latin typeface="Verdana"/>
                <a:cs typeface="Verdana"/>
              </a:rPr>
              <a:t>rector.</a:t>
            </a:r>
            <a:endParaRPr sz="12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965447" y="2639567"/>
              <a:ext cx="5636260" cy="1579245"/>
            </a:xfrm>
            <a:custGeom>
              <a:avLst/>
              <a:gdLst/>
              <a:ahLst/>
              <a:cxnLst/>
              <a:rect l="l" t="t" r="r" b="b"/>
              <a:pathLst>
                <a:path w="5636259" h="1579245">
                  <a:moveTo>
                    <a:pt x="0" y="1578864"/>
                  </a:moveTo>
                  <a:lnTo>
                    <a:pt x="5635752" y="1578864"/>
                  </a:lnTo>
                  <a:lnTo>
                    <a:pt x="5635752" y="0"/>
                  </a:lnTo>
                  <a:lnTo>
                    <a:pt x="0" y="0"/>
                  </a:lnTo>
                  <a:lnTo>
                    <a:pt x="0" y="15788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3965447" y="2639567"/>
            <a:ext cx="5636260" cy="1579245"/>
          </a:xfrm>
          <a:prstGeom prst="rect">
            <a:avLst/>
          </a:prstGeom>
        </p:spPr>
        <p:txBody>
          <a:bodyPr wrap="square" lIns="0" tIns="228600" rIns="0" bIns="0" rtlCol="0" vert="horz">
            <a:spAutoFit/>
          </a:bodyPr>
          <a:lstStyle/>
          <a:p>
            <a:pPr marL="244475">
              <a:lnSpc>
                <a:spcPct val="100000"/>
              </a:lnSpc>
              <a:spcBef>
                <a:spcPts val="1800"/>
              </a:spcBef>
            </a:pPr>
            <a:r>
              <a:rPr dirty="0" sz="3300" spc="-100">
                <a:solidFill>
                  <a:srgbClr val="36B3CE"/>
                </a:solidFill>
                <a:latin typeface="Georgia"/>
                <a:cs typeface="Georgia"/>
              </a:rPr>
              <a:t>P</a:t>
            </a:r>
            <a:r>
              <a:rPr dirty="0" sz="3300" spc="-20">
                <a:solidFill>
                  <a:srgbClr val="36B3CE"/>
                </a:solidFill>
                <a:latin typeface="Georgia"/>
                <a:cs typeface="Georgia"/>
              </a:rPr>
              <a:t>a</a:t>
            </a:r>
            <a:r>
              <a:rPr dirty="0" sz="3300" spc="20">
                <a:solidFill>
                  <a:srgbClr val="36B3CE"/>
                </a:solidFill>
                <a:latin typeface="Georgia"/>
                <a:cs typeface="Georgia"/>
              </a:rPr>
              <a:t>r</a:t>
            </a:r>
            <a:r>
              <a:rPr dirty="0" sz="3300" spc="25">
                <a:solidFill>
                  <a:srgbClr val="36B3CE"/>
                </a:solidFill>
                <a:latin typeface="Georgia"/>
                <a:cs typeface="Georgia"/>
              </a:rPr>
              <a:t>t</a:t>
            </a:r>
            <a:r>
              <a:rPr dirty="0" sz="3300" spc="-35">
                <a:solidFill>
                  <a:srgbClr val="36B3CE"/>
                </a:solidFill>
                <a:latin typeface="Georgia"/>
                <a:cs typeface="Georgia"/>
              </a:rPr>
              <a:t>e</a:t>
            </a:r>
            <a:r>
              <a:rPr dirty="0" sz="3300" spc="-140">
                <a:solidFill>
                  <a:srgbClr val="36B3CE"/>
                </a:solidFill>
                <a:latin typeface="Georgia"/>
                <a:cs typeface="Georgia"/>
              </a:rPr>
              <a:t> </a:t>
            </a:r>
            <a:r>
              <a:rPr dirty="0" sz="3300" spc="10">
                <a:solidFill>
                  <a:srgbClr val="36B3CE"/>
                </a:solidFill>
                <a:latin typeface="Georgia"/>
                <a:cs typeface="Georgia"/>
              </a:rPr>
              <a:t>g</a:t>
            </a:r>
            <a:r>
              <a:rPr dirty="0" sz="3300" spc="-15">
                <a:solidFill>
                  <a:srgbClr val="36B3CE"/>
                </a:solidFill>
                <a:latin typeface="Georgia"/>
                <a:cs typeface="Georgia"/>
              </a:rPr>
              <a:t>ener</a:t>
            </a:r>
            <a:r>
              <a:rPr dirty="0" sz="3300" spc="-10">
                <a:solidFill>
                  <a:srgbClr val="36B3CE"/>
                </a:solidFill>
                <a:latin typeface="Georgia"/>
                <a:cs typeface="Georgia"/>
              </a:rPr>
              <a:t>a</a:t>
            </a:r>
            <a:r>
              <a:rPr dirty="0" sz="3300" spc="-110">
                <a:solidFill>
                  <a:srgbClr val="36B3CE"/>
                </a:solidFill>
                <a:latin typeface="Georgia"/>
                <a:cs typeface="Georgia"/>
              </a:rPr>
              <a:t>l:</a:t>
            </a:r>
            <a:endParaRPr sz="3300">
              <a:latin typeface="Georgia"/>
              <a:cs typeface="Georgia"/>
            </a:endParaRPr>
          </a:p>
          <a:p>
            <a:pPr marL="244475">
              <a:lnSpc>
                <a:spcPct val="100000"/>
              </a:lnSpc>
            </a:pPr>
            <a:r>
              <a:rPr dirty="0" sz="3300">
                <a:solidFill>
                  <a:srgbClr val="36B3CE"/>
                </a:solidFill>
                <a:latin typeface="Arial MT"/>
                <a:cs typeface="Arial MT"/>
              </a:rPr>
              <a:t>Ejecución</a:t>
            </a:r>
            <a:r>
              <a:rPr dirty="0" sz="3300" spc="-50">
                <a:solidFill>
                  <a:srgbClr val="36B3CE"/>
                </a:solidFill>
                <a:latin typeface="Arial MT"/>
                <a:cs typeface="Arial MT"/>
              </a:rPr>
              <a:t> </a:t>
            </a:r>
            <a:r>
              <a:rPr dirty="0" sz="3300" spc="-5">
                <a:solidFill>
                  <a:srgbClr val="36B3CE"/>
                </a:solidFill>
                <a:latin typeface="Arial MT"/>
                <a:cs typeface="Arial MT"/>
              </a:rPr>
              <a:t>presupuestaria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27960" y="2639567"/>
            <a:ext cx="1237615" cy="1579245"/>
          </a:xfrm>
          <a:prstGeom prst="rect">
            <a:avLst/>
          </a:prstGeom>
          <a:solidFill>
            <a:srgbClr val="36B3CE"/>
          </a:solidFill>
        </p:spPr>
        <p:txBody>
          <a:bodyPr wrap="square" lIns="0" tIns="0" rIns="0" bIns="0" rtlCol="0" vert="horz">
            <a:spAutoFit/>
          </a:bodyPr>
          <a:lstStyle/>
          <a:p>
            <a:pPr marL="447040">
              <a:lnSpc>
                <a:spcPts val="8680"/>
              </a:lnSpc>
            </a:pPr>
            <a:r>
              <a:rPr dirty="0" sz="900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448907" y="951024"/>
            <a:ext cx="2793365" cy="94234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-55" b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pc="-6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19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pc="15" b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8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pc="-5" b="0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dirty="0" spc="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1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8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pc="65" b="0">
                <a:solidFill>
                  <a:srgbClr val="FFFFFF"/>
                </a:solidFill>
                <a:latin typeface="Verdana"/>
                <a:cs typeface="Verdana"/>
              </a:rPr>
              <a:t>pu</a:t>
            </a:r>
            <a:r>
              <a:rPr dirty="0" spc="-8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6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5" b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pc="1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40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-50" b="0">
                <a:solidFill>
                  <a:srgbClr val="FFFFFF"/>
                </a:solidFill>
                <a:latin typeface="Verdana"/>
                <a:cs typeface="Verdana"/>
              </a:rPr>
              <a:t>er  </a:t>
            </a:r>
            <a:r>
              <a:rPr dirty="0" spc="80" b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pc="-10" b="0">
                <a:solidFill>
                  <a:srgbClr val="FFFFFF"/>
                </a:solidFill>
                <a:latin typeface="Verdana"/>
                <a:cs typeface="Verdana"/>
              </a:rPr>
              <a:t>ua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60" b="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dirty="0" spc="-125" b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pc="-45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110" b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pc="150" b="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pc="-110" b="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pc="-100" b="0">
                <a:solidFill>
                  <a:srgbClr val="FFFFFF"/>
                </a:solidFill>
                <a:latin typeface="Verdana"/>
                <a:cs typeface="Verdana"/>
              </a:rPr>
              <a:t>3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95633" y="3238804"/>
            <a:ext cx="3909060" cy="1264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785" indent="-172720">
              <a:lnSpc>
                <a:spcPct val="100000"/>
              </a:lnSpc>
              <a:spcBef>
                <a:spcPts val="100"/>
              </a:spcBef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200" spc="-85" b="1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dirty="0" sz="1200" spc="-80" b="1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200" spc="-70" b="1">
                <a:solidFill>
                  <a:srgbClr val="001F5F"/>
                </a:solidFill>
                <a:latin typeface="Verdana"/>
                <a:cs typeface="Verdana"/>
              </a:rPr>
              <a:t>s</a:t>
            </a:r>
            <a:r>
              <a:rPr dirty="0" sz="1200" spc="-90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20" b="1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80" b="1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sto</a:t>
            </a:r>
            <a:r>
              <a:rPr dirty="0" sz="1200" spc="-135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-85" b="1">
                <a:solidFill>
                  <a:srgbClr val="001F5F"/>
                </a:solidFill>
                <a:latin typeface="Verdana"/>
                <a:cs typeface="Verdana"/>
              </a:rPr>
              <a:t>v</a:t>
            </a:r>
            <a:r>
              <a:rPr dirty="0" sz="1200" spc="-40" b="1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g</a:t>
            </a: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en</a:t>
            </a:r>
            <a:r>
              <a:rPr dirty="0" sz="1200" spc="-25" b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200" spc="-75" b="1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200" spc="-150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-45" b="1">
                <a:solidFill>
                  <a:srgbClr val="001F5F"/>
                </a:solidFill>
                <a:latin typeface="Verdana"/>
                <a:cs typeface="Verdana"/>
              </a:rPr>
              <a:t>to</a:t>
            </a:r>
            <a:r>
              <a:rPr dirty="0" sz="1200" spc="-45" b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200" spc="-70" b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200" spc="-30" b="1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dirty="0" sz="1200" spc="-190" b="1">
                <a:solidFill>
                  <a:srgbClr val="001F5F"/>
                </a:solidFill>
                <a:latin typeface="Verdana"/>
                <a:cs typeface="Verdana"/>
              </a:rPr>
              <a:t>:</a:t>
            </a:r>
            <a:r>
              <a:rPr dirty="0" sz="1200" spc="-145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45" b="1">
                <a:solidFill>
                  <a:srgbClr val="404040"/>
                </a:solidFill>
                <a:latin typeface="Tahoma"/>
                <a:cs typeface="Tahoma"/>
              </a:rPr>
              <a:t>Q</a:t>
            </a:r>
            <a:r>
              <a:rPr dirty="0" sz="1200" spc="-150" b="1">
                <a:solidFill>
                  <a:srgbClr val="404040"/>
                </a:solidFill>
                <a:latin typeface="Tahoma"/>
                <a:cs typeface="Tahoma"/>
              </a:rPr>
              <a:t>3</a:t>
            </a:r>
            <a:r>
              <a:rPr dirty="0" sz="1200" spc="-145" b="1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dirty="0" sz="1200" spc="-50" b="1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-15" b="1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dirty="0" sz="1200" spc="-45" b="1">
                <a:solidFill>
                  <a:srgbClr val="404040"/>
                </a:solidFill>
                <a:latin typeface="Tahoma"/>
                <a:cs typeface="Tahoma"/>
              </a:rPr>
              <a:t>8</a:t>
            </a:r>
            <a:r>
              <a:rPr dirty="0" sz="1200" spc="-30" b="1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60" b="1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dirty="0" sz="1200" spc="70" b="1">
                <a:solidFill>
                  <a:srgbClr val="404040"/>
                </a:solidFill>
                <a:latin typeface="Tahoma"/>
                <a:cs typeface="Tahoma"/>
              </a:rPr>
              <a:t>0</a:t>
            </a:r>
            <a:r>
              <a:rPr dirty="0" sz="1200" spc="75" b="1">
                <a:solidFill>
                  <a:srgbClr val="404040"/>
                </a:solidFill>
                <a:latin typeface="Tahoma"/>
                <a:cs typeface="Tahoma"/>
              </a:rPr>
              <a:t>0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36B3CE"/>
              </a:buClr>
              <a:buFont typeface="Arial MT"/>
              <a:buChar char="•"/>
            </a:pPr>
            <a:endParaRPr sz="23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200" spc="-85" b="1">
                <a:solidFill>
                  <a:srgbClr val="001F5F"/>
                </a:solidFill>
                <a:latin typeface="Verdana"/>
                <a:cs typeface="Verdana"/>
              </a:rPr>
              <a:t>r</a:t>
            </a:r>
            <a:r>
              <a:rPr dirty="0" sz="1200" spc="-80" b="1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200" spc="-70" b="1">
                <a:solidFill>
                  <a:srgbClr val="001F5F"/>
                </a:solidFill>
                <a:latin typeface="Verdana"/>
                <a:cs typeface="Verdana"/>
              </a:rPr>
              <a:t>s</a:t>
            </a:r>
            <a:r>
              <a:rPr dirty="0" sz="1200" spc="-90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20" b="1">
                <a:solidFill>
                  <a:srgbClr val="001F5F"/>
                </a:solidFill>
                <a:latin typeface="Verdana"/>
                <a:cs typeface="Verdana"/>
              </a:rPr>
              <a:t>p</a:t>
            </a: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80" b="1">
                <a:solidFill>
                  <a:srgbClr val="001F5F"/>
                </a:solidFill>
                <a:latin typeface="Verdana"/>
                <a:cs typeface="Verdana"/>
              </a:rPr>
              <a:t>e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sto</a:t>
            </a:r>
            <a:r>
              <a:rPr dirty="0" sz="1200" spc="-135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-100" b="1">
                <a:solidFill>
                  <a:srgbClr val="001F5F"/>
                </a:solidFill>
                <a:latin typeface="Verdana"/>
                <a:cs typeface="Verdana"/>
              </a:rPr>
              <a:t>ej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ec</a:t>
            </a:r>
            <a:r>
              <a:rPr dirty="0" sz="1200" spc="-65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25" b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200" spc="-90" b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200" spc="-15" b="1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200" spc="-135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-235" b="1">
                <a:solidFill>
                  <a:srgbClr val="001F5F"/>
                </a:solidFill>
                <a:latin typeface="Verdana"/>
                <a:cs typeface="Verdana"/>
              </a:rPr>
              <a:t>(</a:t>
            </a:r>
            <a:r>
              <a:rPr dirty="0" sz="1200" spc="-55" b="1">
                <a:solidFill>
                  <a:srgbClr val="001F5F"/>
                </a:solidFill>
                <a:latin typeface="Verdana"/>
                <a:cs typeface="Verdana"/>
              </a:rPr>
              <a:t>u</a:t>
            </a:r>
            <a:r>
              <a:rPr dirty="0" sz="1200" spc="-35" b="1">
                <a:solidFill>
                  <a:srgbClr val="001F5F"/>
                </a:solidFill>
                <a:latin typeface="Verdana"/>
                <a:cs typeface="Verdana"/>
              </a:rPr>
              <a:t>t</a:t>
            </a:r>
            <a:r>
              <a:rPr dirty="0" sz="1200" spc="-40" b="1">
                <a:solidFill>
                  <a:srgbClr val="001F5F"/>
                </a:solidFill>
                <a:latin typeface="Verdana"/>
                <a:cs typeface="Verdana"/>
              </a:rPr>
              <a:t>i</a:t>
            </a:r>
            <a:r>
              <a:rPr dirty="0" sz="1200" spc="-35" b="1">
                <a:solidFill>
                  <a:srgbClr val="001F5F"/>
                </a:solidFill>
                <a:latin typeface="Verdana"/>
                <a:cs typeface="Verdana"/>
              </a:rPr>
              <a:t>li</a:t>
            </a:r>
            <a:r>
              <a:rPr dirty="0" sz="1200" spc="-45" b="1">
                <a:solidFill>
                  <a:srgbClr val="001F5F"/>
                </a:solidFill>
                <a:latin typeface="Verdana"/>
                <a:cs typeface="Verdana"/>
              </a:rPr>
              <a:t>z</a:t>
            </a:r>
            <a:r>
              <a:rPr dirty="0" sz="1200" spc="-90" b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200" spc="-15" b="1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200" spc="-120" b="1">
                <a:solidFill>
                  <a:srgbClr val="404040"/>
                </a:solidFill>
                <a:latin typeface="Tahoma"/>
                <a:cs typeface="Tahoma"/>
              </a:rPr>
              <a:t>)</a:t>
            </a:r>
            <a:r>
              <a:rPr dirty="0" sz="1200" spc="-130" b="1">
                <a:solidFill>
                  <a:srgbClr val="404040"/>
                </a:solidFill>
                <a:latin typeface="Tahoma"/>
                <a:cs typeface="Tahoma"/>
              </a:rPr>
              <a:t>:</a:t>
            </a:r>
            <a:r>
              <a:rPr dirty="0" sz="1200" spc="-120" b="1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dirty="0" sz="1200" spc="45" b="1">
                <a:solidFill>
                  <a:srgbClr val="404040"/>
                </a:solidFill>
                <a:latin typeface="Tahoma"/>
                <a:cs typeface="Tahoma"/>
              </a:rPr>
              <a:t>Q</a:t>
            </a:r>
            <a:r>
              <a:rPr dirty="0" sz="1200" spc="-265" b="1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dirty="0" sz="1200" spc="-30" b="1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dirty="0" sz="1200" spc="-25" b="1">
                <a:solidFill>
                  <a:srgbClr val="404040"/>
                </a:solidFill>
                <a:latin typeface="Tahoma"/>
                <a:cs typeface="Tahoma"/>
              </a:rPr>
              <a:t>6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-45" b="1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dirty="0" sz="1200" spc="-40" b="1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dirty="0" sz="1200" spc="-35" b="1">
                <a:solidFill>
                  <a:srgbClr val="404040"/>
                </a:solidFill>
                <a:latin typeface="Tahoma"/>
                <a:cs typeface="Tahoma"/>
              </a:rPr>
              <a:t>2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-15" b="1">
                <a:solidFill>
                  <a:srgbClr val="404040"/>
                </a:solidFill>
                <a:latin typeface="Tahoma"/>
                <a:cs typeface="Tahoma"/>
              </a:rPr>
              <a:t>9</a:t>
            </a:r>
            <a:r>
              <a:rPr dirty="0" sz="1200" spc="-25" b="1">
                <a:solidFill>
                  <a:srgbClr val="404040"/>
                </a:solidFill>
                <a:latin typeface="Tahoma"/>
                <a:cs typeface="Tahoma"/>
              </a:rPr>
              <a:t>53</a:t>
            </a:r>
            <a:endParaRPr sz="120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36B3CE"/>
              </a:buClr>
              <a:buFont typeface="Arial MT"/>
              <a:buChar char="•"/>
            </a:pPr>
            <a:endParaRPr sz="2100">
              <a:latin typeface="Tahoma"/>
              <a:cs typeface="Tahoma"/>
            </a:endParaRPr>
          </a:p>
          <a:p>
            <a:pPr marL="184785" indent="-172720">
              <a:lnSpc>
                <a:spcPct val="100000"/>
              </a:lnSpc>
              <a:buClr>
                <a:srgbClr val="36B3CE"/>
              </a:buClr>
              <a:buSzPct val="120833"/>
              <a:buFont typeface="Arial MT"/>
              <a:buChar char="•"/>
              <a:tabLst>
                <a:tab pos="185420" algn="l"/>
              </a:tabLst>
            </a:pPr>
            <a:r>
              <a:rPr dirty="0" sz="1200" spc="-80" b="1">
                <a:solidFill>
                  <a:srgbClr val="001F5F"/>
                </a:solidFill>
                <a:latin typeface="Verdana"/>
                <a:cs typeface="Verdana"/>
              </a:rPr>
              <a:t>S</a:t>
            </a:r>
            <a:r>
              <a:rPr dirty="0" sz="1200" spc="-90" b="1">
                <a:solidFill>
                  <a:srgbClr val="001F5F"/>
                </a:solidFill>
                <a:latin typeface="Verdana"/>
                <a:cs typeface="Verdana"/>
              </a:rPr>
              <a:t>a</a:t>
            </a:r>
            <a:r>
              <a:rPr dirty="0" sz="1200" spc="-20" b="1">
                <a:solidFill>
                  <a:srgbClr val="001F5F"/>
                </a:solidFill>
                <a:latin typeface="Verdana"/>
                <a:cs typeface="Verdana"/>
              </a:rPr>
              <a:t>l</a:t>
            </a:r>
            <a:r>
              <a:rPr dirty="0" sz="1200" spc="-25" b="1">
                <a:solidFill>
                  <a:srgbClr val="001F5F"/>
                </a:solidFill>
                <a:latin typeface="Verdana"/>
                <a:cs typeface="Verdana"/>
              </a:rPr>
              <a:t>d</a:t>
            </a:r>
            <a:r>
              <a:rPr dirty="0" sz="1200" spc="-60" b="1">
                <a:solidFill>
                  <a:srgbClr val="001F5F"/>
                </a:solidFill>
                <a:latin typeface="Verdana"/>
                <a:cs typeface="Verdana"/>
              </a:rPr>
              <a:t>o</a:t>
            </a:r>
            <a:r>
              <a:rPr dirty="0" sz="1200" spc="-190" b="1">
                <a:solidFill>
                  <a:srgbClr val="001F5F"/>
                </a:solidFill>
                <a:latin typeface="Verdana"/>
                <a:cs typeface="Verdana"/>
              </a:rPr>
              <a:t>:</a:t>
            </a:r>
            <a:r>
              <a:rPr dirty="0" sz="1200" spc="-155" b="1">
                <a:solidFill>
                  <a:srgbClr val="001F5F"/>
                </a:solidFill>
                <a:latin typeface="Verdana"/>
                <a:cs typeface="Verdana"/>
              </a:rPr>
              <a:t> </a:t>
            </a:r>
            <a:r>
              <a:rPr dirty="0" sz="1200" spc="45" b="1">
                <a:solidFill>
                  <a:srgbClr val="404040"/>
                </a:solidFill>
                <a:latin typeface="Tahoma"/>
                <a:cs typeface="Tahoma"/>
              </a:rPr>
              <a:t>Q</a:t>
            </a:r>
            <a:r>
              <a:rPr dirty="0" sz="1200" spc="-265" b="1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dirty="0" sz="1200" spc="-160" b="1">
                <a:solidFill>
                  <a:srgbClr val="404040"/>
                </a:solidFill>
                <a:latin typeface="Tahoma"/>
                <a:cs typeface="Tahoma"/>
              </a:rPr>
              <a:t>7</a:t>
            </a:r>
            <a:r>
              <a:rPr dirty="0" sz="1200" spc="-155" b="1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-155" b="1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dirty="0" sz="1200" spc="-145" b="1">
                <a:solidFill>
                  <a:srgbClr val="404040"/>
                </a:solidFill>
                <a:latin typeface="Tahoma"/>
                <a:cs typeface="Tahoma"/>
              </a:rPr>
              <a:t>1</a:t>
            </a:r>
            <a:r>
              <a:rPr dirty="0" sz="1200" spc="-40" b="1">
                <a:solidFill>
                  <a:srgbClr val="404040"/>
                </a:solidFill>
                <a:latin typeface="Tahoma"/>
                <a:cs typeface="Tahoma"/>
              </a:rPr>
              <a:t>4</a:t>
            </a:r>
            <a:r>
              <a:rPr dirty="0" sz="1200" spc="-80" b="1">
                <a:solidFill>
                  <a:srgbClr val="404040"/>
                </a:solidFill>
                <a:latin typeface="Tahoma"/>
                <a:cs typeface="Tahoma"/>
              </a:rPr>
              <a:t>,</a:t>
            </a:r>
            <a:r>
              <a:rPr dirty="0" sz="1200" spc="-10" b="1">
                <a:solidFill>
                  <a:srgbClr val="404040"/>
                </a:solidFill>
                <a:latin typeface="Tahoma"/>
                <a:cs typeface="Tahoma"/>
              </a:rPr>
              <a:t>047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59881" y="2269160"/>
            <a:ext cx="4828947" cy="278778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69391" y="3235464"/>
            <a:ext cx="1264907" cy="124661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997547" y="946522"/>
            <a:ext cx="2793365" cy="942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dirty="0" sz="2000" spc="-6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12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19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000" spc="15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5">
                <a:solidFill>
                  <a:srgbClr val="FFFFFF"/>
                </a:solidFill>
                <a:latin typeface="Verdana"/>
                <a:cs typeface="Verdana"/>
              </a:rPr>
              <a:t>el  </a:t>
            </a:r>
            <a:r>
              <a:rPr dirty="0" sz="2000" spc="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1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65">
                <a:solidFill>
                  <a:srgbClr val="FFFFFF"/>
                </a:solidFill>
                <a:latin typeface="Verdana"/>
                <a:cs typeface="Verdana"/>
              </a:rPr>
              <a:t>pu</a:t>
            </a:r>
            <a:r>
              <a:rPr dirty="0" sz="2000" spc="-8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2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z="2000" spc="-18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1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14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-50">
                <a:solidFill>
                  <a:srgbClr val="FFFFFF"/>
                </a:solidFill>
                <a:latin typeface="Verdana"/>
                <a:cs typeface="Verdana"/>
              </a:rPr>
              <a:t>er  </a:t>
            </a:r>
            <a:r>
              <a:rPr dirty="0" sz="2000" spc="8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-10">
                <a:solidFill>
                  <a:srgbClr val="FFFFFF"/>
                </a:solidFill>
                <a:latin typeface="Verdana"/>
                <a:cs typeface="Verdana"/>
              </a:rPr>
              <a:t>ua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me</a:t>
            </a:r>
            <a:r>
              <a:rPr dirty="0" sz="2000" spc="-12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15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-100">
                <a:solidFill>
                  <a:srgbClr val="FFFFFF"/>
                </a:solidFill>
                <a:latin typeface="Verdana"/>
                <a:cs typeface="Verdana"/>
              </a:rPr>
              <a:t>3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99125" y="533885"/>
            <a:ext cx="59690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 b="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8527" y="2617815"/>
            <a:ext cx="5236411" cy="2656047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4706111"/>
            <a:ext cx="1246631" cy="21518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0107" y="6344175"/>
            <a:ext cx="53974" cy="5715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36959" y="6344175"/>
            <a:ext cx="53975" cy="5715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929038" y="1100410"/>
            <a:ext cx="3021330" cy="637540"/>
          </a:xfrm>
          <a:prstGeom prst="rect"/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0499"/>
              </a:lnSpc>
              <a:spcBef>
                <a:spcPts val="90"/>
              </a:spcBef>
            </a:pPr>
            <a:r>
              <a:rPr dirty="0" spc="-235" b="0">
                <a:solidFill>
                  <a:srgbClr val="FFFFFF"/>
                </a:solidFill>
                <a:latin typeface="Verdana"/>
                <a:cs typeface="Verdana"/>
              </a:rPr>
              <a:t>¿</a:t>
            </a:r>
            <a:r>
              <a:rPr dirty="0" spc="3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55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0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é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30" b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10" b="0">
                <a:solidFill>
                  <a:srgbClr val="FFFFFF"/>
                </a:solidFill>
                <a:latin typeface="Verdana"/>
                <a:cs typeface="Verdana"/>
              </a:rPr>
              <a:t>li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za</a:t>
            </a:r>
            <a:r>
              <a:rPr dirty="0" spc="-180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8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20" b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b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dirty="0" spc="50" b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90" b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o  </a:t>
            </a:r>
            <a:r>
              <a:rPr dirty="0" spc="-20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20" b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dirty="0" spc="-175" b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pc="135" b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pc="95" b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pc="-15" b="0">
                <a:solidFill>
                  <a:srgbClr val="FFFFFF"/>
                </a:solidFill>
                <a:latin typeface="Verdana"/>
                <a:cs typeface="Verdana"/>
              </a:rPr>
              <a:t>M?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2821924" y="3005171"/>
            <a:ext cx="79121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dirty="0" sz="1200" spc="15">
                <a:latin typeface="Verdana"/>
                <a:cs typeface="Verdana"/>
              </a:rPr>
              <a:t>El</a:t>
            </a:r>
            <a:r>
              <a:rPr dirty="0" sz="1200" spc="28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dinero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se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utiliza</a:t>
            </a:r>
            <a:r>
              <a:rPr dirty="0" sz="1200" spc="26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26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adquisición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diferentes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bienes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15">
                <a:latin typeface="Verdana"/>
                <a:cs typeface="Verdana"/>
              </a:rPr>
              <a:t>o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servicios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95">
                <a:latin typeface="Verdana"/>
                <a:cs typeface="Verdana"/>
              </a:rPr>
              <a:t>y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transferencias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que</a:t>
            </a:r>
            <a:r>
              <a:rPr dirty="0" sz="1200" spc="27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son </a:t>
            </a:r>
            <a:r>
              <a:rPr dirty="0" sz="1200" spc="-409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necesarias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para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cumplir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con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-30">
                <a:latin typeface="Verdana"/>
                <a:cs typeface="Verdana"/>
              </a:rPr>
              <a:t>las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finalidades</a:t>
            </a:r>
            <a:r>
              <a:rPr dirty="0" sz="1200" spc="-13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114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institución.</a:t>
            </a:r>
            <a:endParaRPr sz="12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750">
              <a:latin typeface="Verdana"/>
              <a:cs typeface="Verdana"/>
            </a:endParaRPr>
          </a:p>
          <a:p>
            <a:pPr marL="12700" marR="6350">
              <a:lnSpc>
                <a:spcPct val="150000"/>
              </a:lnSpc>
            </a:pPr>
            <a:r>
              <a:rPr dirty="0" sz="1200" spc="-10">
                <a:latin typeface="Verdana"/>
                <a:cs typeface="Verdana"/>
              </a:rPr>
              <a:t>Para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20">
                <a:latin typeface="Verdana"/>
                <a:cs typeface="Verdana"/>
              </a:rPr>
              <a:t>mostrar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forma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5">
                <a:latin typeface="Verdana"/>
                <a:cs typeface="Verdana"/>
              </a:rPr>
              <a:t>ordenada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a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la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población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qué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0">
                <a:latin typeface="Verdana"/>
                <a:cs typeface="Verdana"/>
              </a:rPr>
              <a:t>se</a:t>
            </a:r>
            <a:r>
              <a:rPr dirty="0" sz="1200" spc="-5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utiliza</a:t>
            </a:r>
            <a:r>
              <a:rPr dirty="0" sz="1200" spc="-45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el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dinero,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>
                <a:latin typeface="Verdana"/>
                <a:cs typeface="Verdana"/>
              </a:rPr>
              <a:t>el</a:t>
            </a:r>
            <a:r>
              <a:rPr dirty="0" sz="1200" spc="-40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gasto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0">
                <a:latin typeface="Verdana"/>
                <a:cs typeface="Verdana"/>
              </a:rPr>
              <a:t>del</a:t>
            </a:r>
            <a:r>
              <a:rPr dirty="0" sz="1200" spc="-35">
                <a:latin typeface="Verdana"/>
                <a:cs typeface="Verdana"/>
              </a:rPr>
              <a:t> </a:t>
            </a:r>
            <a:r>
              <a:rPr dirty="0" sz="1200" spc="-15">
                <a:latin typeface="Verdana"/>
                <a:cs typeface="Verdana"/>
              </a:rPr>
              <a:t>sector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público</a:t>
            </a:r>
            <a:r>
              <a:rPr dirty="0" sz="1200" spc="-50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se </a:t>
            </a:r>
            <a:r>
              <a:rPr dirty="0" sz="1200" spc="-405">
                <a:latin typeface="Verdana"/>
                <a:cs typeface="Verdana"/>
              </a:rPr>
              <a:t> </a:t>
            </a:r>
            <a:r>
              <a:rPr dirty="0" sz="1200" spc="-10">
                <a:latin typeface="Verdana"/>
                <a:cs typeface="Verdana"/>
              </a:rPr>
              <a:t>distribuye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10">
                <a:latin typeface="Verdana"/>
                <a:cs typeface="Verdana"/>
              </a:rPr>
              <a:t>en</a:t>
            </a:r>
            <a:r>
              <a:rPr dirty="0" sz="1200" spc="-125">
                <a:latin typeface="Verdana"/>
                <a:cs typeface="Verdana"/>
              </a:rPr>
              <a:t> </a:t>
            </a:r>
            <a:r>
              <a:rPr dirty="0" sz="1200" spc="-25">
                <a:latin typeface="Verdana"/>
                <a:cs typeface="Verdana"/>
              </a:rPr>
              <a:t>5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5">
                <a:latin typeface="Verdana"/>
                <a:cs typeface="Verdana"/>
              </a:rPr>
              <a:t>grupos</a:t>
            </a:r>
            <a:r>
              <a:rPr dirty="0" sz="1200" spc="-110">
                <a:latin typeface="Verdana"/>
                <a:cs typeface="Verdana"/>
              </a:rPr>
              <a:t> </a:t>
            </a:r>
            <a:r>
              <a:rPr dirty="0" sz="1200" spc="25">
                <a:latin typeface="Verdana"/>
                <a:cs typeface="Verdana"/>
              </a:rPr>
              <a:t>de</a:t>
            </a:r>
            <a:r>
              <a:rPr dirty="0" sz="1200" spc="-120">
                <a:latin typeface="Verdana"/>
                <a:cs typeface="Verdana"/>
              </a:rPr>
              <a:t> </a:t>
            </a:r>
            <a:r>
              <a:rPr dirty="0" sz="1200" spc="-45">
                <a:latin typeface="Verdana"/>
                <a:cs typeface="Verdana"/>
              </a:rPr>
              <a:t>gasto.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23224" y="522034"/>
            <a:ext cx="596900" cy="1397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95400" y="3125736"/>
            <a:ext cx="1264919" cy="124661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7" y="835164"/>
            <a:ext cx="5372100" cy="1196340"/>
          </a:xfrm>
          <a:custGeom>
            <a:avLst/>
            <a:gdLst/>
            <a:ahLst/>
            <a:cxnLst/>
            <a:rect l="l" t="t" r="r" b="b"/>
            <a:pathLst>
              <a:path w="5372100" h="1196339">
                <a:moveTo>
                  <a:pt x="5372100" y="0"/>
                </a:moveTo>
                <a:lnTo>
                  <a:pt x="0" y="0"/>
                </a:lnTo>
                <a:lnTo>
                  <a:pt x="0" y="1196327"/>
                </a:lnTo>
                <a:lnTo>
                  <a:pt x="5372100" y="1196327"/>
                </a:lnTo>
                <a:lnTo>
                  <a:pt x="5372100" y="0"/>
                </a:lnTo>
                <a:close/>
              </a:path>
            </a:pathLst>
          </a:custGeom>
          <a:solidFill>
            <a:srgbClr val="36B3C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724643" y="946522"/>
            <a:ext cx="3235325" cy="94234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299"/>
              </a:lnSpc>
              <a:spcBef>
                <a:spcPts val="95"/>
              </a:spcBef>
            </a:pP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65">
                <a:solidFill>
                  <a:srgbClr val="FFFFFF"/>
                </a:solidFill>
                <a:latin typeface="Verdana"/>
                <a:cs typeface="Verdana"/>
              </a:rPr>
              <a:t>j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ció</a:t>
            </a:r>
            <a:r>
              <a:rPr dirty="0" sz="2000" spc="55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dirty="0" sz="20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40">
                <a:solidFill>
                  <a:srgbClr val="FFFFFF"/>
                </a:solidFill>
                <a:latin typeface="Verdana"/>
                <a:cs typeface="Verdana"/>
              </a:rPr>
              <a:t>ria 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-30">
                <a:solidFill>
                  <a:srgbClr val="FFFFFF"/>
                </a:solidFill>
                <a:latin typeface="Verdana"/>
                <a:cs typeface="Verdana"/>
              </a:rPr>
              <a:t>or</a:t>
            </a: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12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dirty="0" sz="2000" spc="-15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35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-12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3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l  </a:t>
            </a:r>
            <a:r>
              <a:rPr dirty="0" sz="2000" spc="10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000" spc="10">
                <a:solidFill>
                  <a:srgbClr val="FFFFFF"/>
                </a:solidFill>
                <a:latin typeface="Verdana"/>
                <a:cs typeface="Verdana"/>
              </a:rPr>
              <a:t>ri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9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dirty="0" sz="20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5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000" spc="6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dirty="0" sz="2000" spc="-45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dirty="0" sz="200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10">
                <a:solidFill>
                  <a:srgbClr val="FFFFFF"/>
                </a:solidFill>
                <a:latin typeface="Verdana"/>
                <a:cs typeface="Verdana"/>
              </a:rPr>
              <a:t>ri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dirty="0" sz="2000" spc="-2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dirty="0" sz="2000" spc="-65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000" spc="-55">
                <a:solidFill>
                  <a:srgbClr val="FFFFFF"/>
                </a:solidFill>
                <a:latin typeface="Verdana"/>
                <a:cs typeface="Verdana"/>
              </a:rPr>
              <a:t>re</a:t>
            </a:r>
            <a:r>
              <a:rPr dirty="0" sz="2000" spc="-18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00" spc="-110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20">
                <a:solidFill>
                  <a:srgbClr val="FFFFFF"/>
                </a:solidFill>
                <a:latin typeface="Verdana"/>
                <a:cs typeface="Verdana"/>
              </a:rPr>
              <a:t>0</a:t>
            </a:r>
            <a:r>
              <a:rPr dirty="0" sz="2000" spc="25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r>
              <a:rPr dirty="0" sz="2000" spc="-114">
                <a:solidFill>
                  <a:srgbClr val="FFFFFF"/>
                </a:solidFill>
                <a:latin typeface="Verdana"/>
                <a:cs typeface="Verdana"/>
              </a:rPr>
              <a:t>2</a:t>
            </a:r>
            <a:endParaRPr sz="2000">
              <a:latin typeface="Verdana"/>
              <a:cs typeface="Verdana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73744" y="2711195"/>
            <a:ext cx="6508003" cy="1871472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3224" y="522034"/>
            <a:ext cx="596900" cy="13970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9000" b="0">
                <a:solidFill>
                  <a:srgbClr val="FFEBBE"/>
                </a:solidFill>
                <a:latin typeface="Times New Roman"/>
                <a:cs typeface="Times New Roman"/>
              </a:rPr>
              <a:t>1</a:t>
            </a:r>
            <a:endParaRPr sz="90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30375" y="6312908"/>
            <a:ext cx="629285" cy="13208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z="600" spc="-5" b="1">
                <a:solidFill>
                  <a:srgbClr val="36B3CE"/>
                </a:solidFill>
                <a:latin typeface="Times New Roman"/>
                <a:cs typeface="Times New Roman"/>
              </a:rPr>
              <a:t>R</a:t>
            </a:r>
            <a:r>
              <a:rPr dirty="0" sz="600" spc="9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E</a:t>
            </a:r>
            <a:r>
              <a:rPr dirty="0" sz="600" spc="160" b="1">
                <a:solidFill>
                  <a:srgbClr val="36B3CE"/>
                </a:solidFill>
                <a:latin typeface="Times New Roman"/>
                <a:cs typeface="Times New Roman"/>
              </a:rPr>
              <a:t>  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D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8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55" b="1">
                <a:solidFill>
                  <a:srgbClr val="36B3CE"/>
                </a:solidFill>
                <a:latin typeface="Times New Roman"/>
                <a:cs typeface="Times New Roman"/>
              </a:rPr>
              <a:t>C</a:t>
            </a:r>
            <a:r>
              <a:rPr dirty="0" sz="600" spc="70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10" b="1">
                <a:solidFill>
                  <a:srgbClr val="36B3CE"/>
                </a:solidFill>
                <a:latin typeface="Times New Roman"/>
                <a:cs typeface="Times New Roman"/>
              </a:rPr>
              <a:t>I</a:t>
            </a:r>
            <a:r>
              <a:rPr dirty="0" sz="600" spc="75" b="1">
                <a:solidFill>
                  <a:srgbClr val="36B3CE"/>
                </a:solidFill>
                <a:latin typeface="Times New Roman"/>
                <a:cs typeface="Times New Roman"/>
              </a:rPr>
              <a:t> </a:t>
            </a:r>
            <a:r>
              <a:rPr dirty="0" sz="600" spc="-15" b="1">
                <a:solidFill>
                  <a:srgbClr val="36B3CE"/>
                </a:solidFill>
                <a:latin typeface="Times New Roman"/>
                <a:cs typeface="Times New Roman"/>
              </a:rPr>
              <a:t>Ó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10"/>
              <a:t>D</a:t>
            </a:r>
            <a:r>
              <a:rPr dirty="0" spc="100"/>
              <a:t> </a:t>
            </a:r>
            <a:r>
              <a:rPr dirty="0" spc="-15"/>
              <a:t>E</a:t>
            </a:r>
            <a:r>
              <a:rPr dirty="0" spc="225"/>
              <a:t>  </a:t>
            </a:r>
            <a:r>
              <a:rPr dirty="0" spc="-55"/>
              <a:t>C</a:t>
            </a:r>
            <a:r>
              <a:rPr dirty="0" spc="95"/>
              <a:t> </a:t>
            </a:r>
            <a:r>
              <a:rPr dirty="0" spc="-20"/>
              <a:t>U</a:t>
            </a:r>
            <a:r>
              <a:rPr dirty="0" spc="95"/>
              <a:t> </a:t>
            </a:r>
            <a:r>
              <a:rPr dirty="0" spc="-15"/>
              <a:t>E</a:t>
            </a:r>
            <a:r>
              <a:rPr dirty="0" spc="155"/>
              <a:t>  </a:t>
            </a:r>
            <a:r>
              <a:rPr dirty="0" spc="155"/>
              <a:t> </a:t>
            </a:r>
            <a:r>
              <a:rPr dirty="0" spc="165"/>
              <a:t>ž</a:t>
            </a:r>
            <a:r>
              <a:rPr dirty="0" spc="65"/>
              <a:t> </a:t>
            </a:r>
            <a:r>
              <a:rPr dirty="0" spc="-5"/>
              <a:t>A</a:t>
            </a:r>
            <a:r>
              <a:rPr dirty="0" spc="60"/>
              <a:t> </a:t>
            </a:r>
            <a:r>
              <a:rPr dirty="0"/>
              <a:t>S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70"/>
              </a:spcBef>
            </a:pPr>
            <a:r>
              <a:rPr dirty="0" spc="45"/>
              <a:t>P</a:t>
            </a:r>
            <a:r>
              <a:rPr dirty="0" spc="90"/>
              <a:t> </a:t>
            </a:r>
            <a:r>
              <a:rPr dirty="0" spc="-5"/>
              <a:t>R</a:t>
            </a:r>
            <a:r>
              <a:rPr dirty="0" spc="95"/>
              <a:t> </a:t>
            </a:r>
            <a:r>
              <a:rPr dirty="0" spc="10"/>
              <a:t>I</a:t>
            </a:r>
            <a:r>
              <a:rPr dirty="0" spc="105"/>
              <a:t> </a:t>
            </a:r>
            <a:r>
              <a:rPr dirty="0" spc="30"/>
              <a:t>M</a:t>
            </a:r>
            <a:r>
              <a:rPr dirty="0" spc="105"/>
              <a:t> </a:t>
            </a:r>
            <a:r>
              <a:rPr dirty="0" spc="-15"/>
              <a:t>E</a:t>
            </a:r>
            <a:r>
              <a:rPr dirty="0" spc="100"/>
              <a:t> </a:t>
            </a:r>
            <a:r>
              <a:rPr dirty="0" spc="-5"/>
              <a:t>R</a:t>
            </a:r>
            <a:r>
              <a:rPr dirty="0" spc="220"/>
              <a:t> </a:t>
            </a:r>
            <a:r>
              <a:rPr dirty="0" spc="220"/>
              <a:t> </a:t>
            </a:r>
            <a:r>
              <a:rPr dirty="0" spc="-55"/>
              <a:t>C</a:t>
            </a:r>
            <a:r>
              <a:rPr dirty="0" spc="85"/>
              <a:t> </a:t>
            </a:r>
            <a:r>
              <a:rPr dirty="0" spc="-20"/>
              <a:t>U</a:t>
            </a:r>
            <a:r>
              <a:rPr dirty="0" spc="85"/>
              <a:t> </a:t>
            </a:r>
            <a:r>
              <a:rPr dirty="0" spc="-5"/>
              <a:t>A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5"/>
              <a:t> </a:t>
            </a:r>
            <a:r>
              <a:rPr dirty="0" spc="10"/>
              <a:t>I</a:t>
            </a:r>
            <a:r>
              <a:rPr dirty="0" spc="100"/>
              <a:t> </a:t>
            </a:r>
            <a:r>
              <a:rPr dirty="0" spc="30"/>
              <a:t>M</a:t>
            </a:r>
            <a:r>
              <a:rPr dirty="0" spc="90"/>
              <a:t> </a:t>
            </a:r>
            <a:r>
              <a:rPr dirty="0" spc="-15"/>
              <a:t>E</a:t>
            </a:r>
            <a:r>
              <a:rPr dirty="0" spc="90"/>
              <a:t> </a:t>
            </a:r>
            <a:r>
              <a:rPr dirty="0"/>
              <a:t>S</a:t>
            </a:r>
            <a:r>
              <a:rPr dirty="0" spc="90"/>
              <a:t> </a:t>
            </a:r>
            <a:r>
              <a:rPr dirty="0" spc="165"/>
              <a:t>ž</a:t>
            </a:r>
            <a:r>
              <a:rPr dirty="0" spc="95"/>
              <a:t> </a:t>
            </a:r>
            <a:r>
              <a:rPr dirty="0" spc="-5"/>
              <a:t>R</a:t>
            </a:r>
            <a:r>
              <a:rPr dirty="0" spc="80"/>
              <a:t> </a:t>
            </a:r>
            <a:r>
              <a:rPr dirty="0" spc="-15"/>
              <a:t>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</dc:creator>
  <dc:title>Presentación de PowerPoint</dc:title>
  <dcterms:created xsi:type="dcterms:W3CDTF">2023-09-07T16:51:26Z</dcterms:created>
  <dcterms:modified xsi:type="dcterms:W3CDTF">2023-09-07T16:51:26Z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2023-05-05T00:00:00Z</vt:filetime>
  </property>
  <property fmtid="{D5CDD505-2E9C-101B-9397-08002B2CF9AE}" pid="3" name="Creator">
    <vt:lpwstr>Acrobat PDFMaker 22 para PowerPoint</vt:lpwstr>
  </property>
  <property fmtid="{D5CDD505-2E9C-101B-9397-08002B2CF9AE}" pid="4" name="LastSaved">
    <vt:filetime>2023-09-07T00:00:00Z</vt:filetime>
  </property>
</Properties>
</file>