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9"/>
  </p:notesMasterIdLst>
  <p:sldIdLst>
    <p:sldId id="256" r:id="rId2"/>
    <p:sldId id="257" r:id="rId3"/>
    <p:sldId id="267" r:id="rId4"/>
    <p:sldId id="268" r:id="rId5"/>
    <p:sldId id="265" r:id="rId6"/>
    <p:sldId id="269" r:id="rId7"/>
    <p:sldId id="266" r:id="rId8"/>
    <p:sldId id="270" r:id="rId9"/>
    <p:sldId id="271" r:id="rId10"/>
    <p:sldId id="272" r:id="rId11"/>
    <p:sldId id="273" r:id="rId12"/>
    <p:sldId id="274" r:id="rId13"/>
    <p:sldId id="275" r:id="rId14"/>
    <p:sldId id="264" r:id="rId15"/>
    <p:sldId id="276" r:id="rId16"/>
    <p:sldId id="281" r:id="rId17"/>
    <p:sldId id="293" r:id="rId18"/>
    <p:sldId id="277" r:id="rId19"/>
    <p:sldId id="278" r:id="rId20"/>
    <p:sldId id="279" r:id="rId21"/>
    <p:sldId id="282" r:id="rId22"/>
    <p:sldId id="294" r:id="rId23"/>
    <p:sldId id="296" r:id="rId24"/>
    <p:sldId id="297" r:id="rId25"/>
    <p:sldId id="298" r:id="rId26"/>
    <p:sldId id="299" r:id="rId27"/>
    <p:sldId id="300" r:id="rId28"/>
    <p:sldId id="301" r:id="rId29"/>
    <p:sldId id="302" r:id="rId30"/>
    <p:sldId id="303" r:id="rId31"/>
    <p:sldId id="304" r:id="rId32"/>
    <p:sldId id="295" r:id="rId33"/>
    <p:sldId id="258" r:id="rId34"/>
    <p:sldId id="290" r:id="rId35"/>
    <p:sldId id="291" r:id="rId36"/>
    <p:sldId id="292" r:id="rId37"/>
    <p:sldId id="262" r:id="rId38"/>
  </p:sldIdLst>
  <p:sldSz cx="12192000" cy="6858000"/>
  <p:notesSz cx="6858000" cy="9144000"/>
  <p:embeddedFontLst>
    <p:embeddedFont>
      <p:font typeface="Bebas Neue" panose="020B0604020202020204" charset="0"/>
      <p:regular r:id="rId40"/>
      <p:bold r:id="rId41"/>
    </p:embeddedFont>
    <p:embeddedFont>
      <p:font typeface="Calibri" panose="020F0502020204030204" pitchFamily="34" charset="0"/>
      <p:regular r:id="rId42"/>
      <p:bold r:id="rId43"/>
      <p:italic r:id="rId44"/>
      <p:boldItalic r:id="rId45"/>
    </p:embeddedFont>
    <p:embeddedFont>
      <p:font typeface="Montserrat" panose="00000500000000000000" pitchFamily="2" charset="0"/>
      <p:regular r:id="rId46"/>
      <p:bold r:id="rId47"/>
      <p:italic r:id="rId48"/>
      <p:boldItalic r:id="rId49"/>
    </p:embeddedFont>
    <p:embeddedFont>
      <p:font typeface="Verdana" panose="020B0604030504040204" pitchFamily="3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4" roundtripDataSignature="AMtx7mhDEGVw+lPcHaTD66o9bjm5XB2Fd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EFE"/>
    <a:srgbClr val="004C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471" autoAdjust="0"/>
  </p:normalViewPr>
  <p:slideViewPr>
    <p:cSldViewPr snapToGrid="0">
      <p:cViewPr>
        <p:scale>
          <a:sx n="96" d="100"/>
          <a:sy n="96" d="100"/>
        </p:scale>
        <p:origin x="1116" y="3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s>
</file>

<file path=ppt/charts/_rels/chart1.xml.rels><?xml version="1.0" encoding="UTF-8" standalone="yes"?>
<Relationships xmlns="http://schemas.openxmlformats.org/package/2006/relationships"><Relationship Id="rId3" Type="http://schemas.openxmlformats.org/officeDocument/2006/relationships/oleObject" Target="file:///C:\Users\Annelise%20Villagran\Downloads\RENDICI&#211;N%20DE%20CUENTAS%202DO%20CUATRIMESTRE%20202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s-GT" sz="1400" dirty="0">
                <a:solidFill>
                  <a:srgbClr val="004C82"/>
                </a:solidFill>
                <a:latin typeface="Bebas Neue" panose="00000500000000000000" pitchFamily="50" charset="0"/>
              </a:rPr>
              <a:t>EJECUCIÓN POR GRUPO DE GASTO</a:t>
            </a:r>
          </a:p>
        </c:rich>
      </c:tx>
      <c:layout>
        <c:manualLayout>
          <c:xMode val="edge"/>
          <c:yMode val="edge"/>
          <c:x val="0.31190524790057172"/>
          <c:y val="4.7420084050187369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barChart>
        <c:barDir val="col"/>
        <c:grouping val="clustered"/>
        <c:varyColors val="0"/>
        <c:ser>
          <c:idx val="0"/>
          <c:order val="0"/>
          <c:spPr>
            <a:solidFill>
              <a:srgbClr val="00BEFE"/>
            </a:solidFill>
            <a:ln>
              <a:noFill/>
            </a:ln>
            <a:effectLst>
              <a:outerShdw blurRad="50800" dist="38100" dir="8100000" algn="tr" rotWithShape="0">
                <a:prstClr val="black">
                  <a:alpha val="40000"/>
                </a:prstClr>
              </a:outerShdw>
            </a:effectLst>
          </c:spPr>
          <c:invertIfNegative val="0"/>
          <c:dLbls>
            <c:delete val="1"/>
          </c:dLbls>
          <c:cat>
            <c:numRef>
              <c:f>'Grupo de Gasto'!$A$8:$A$13</c:f>
              <c:numCache>
                <c:formatCode>General</c:formatCode>
                <c:ptCount val="6"/>
                <c:pt idx="0">
                  <c:v>0</c:v>
                </c:pt>
                <c:pt idx="1">
                  <c:v>100</c:v>
                </c:pt>
                <c:pt idx="2">
                  <c:v>200</c:v>
                </c:pt>
                <c:pt idx="3">
                  <c:v>300</c:v>
                </c:pt>
                <c:pt idx="4">
                  <c:v>400</c:v>
                </c:pt>
                <c:pt idx="5">
                  <c:v>900</c:v>
                </c:pt>
              </c:numCache>
            </c:numRef>
          </c:cat>
          <c:val>
            <c:numRef>
              <c:f>'Grupo de Gasto'!$E$8:$E$13</c:f>
              <c:numCache>
                <c:formatCode>0%</c:formatCode>
                <c:ptCount val="6"/>
                <c:pt idx="0">
                  <c:v>0.61226777686857359</c:v>
                </c:pt>
                <c:pt idx="1">
                  <c:v>0.37595995428588758</c:v>
                </c:pt>
                <c:pt idx="2">
                  <c:v>0.54852768466707746</c:v>
                </c:pt>
                <c:pt idx="3">
                  <c:v>0.31239090155879479</c:v>
                </c:pt>
                <c:pt idx="4">
                  <c:v>0.99369779177833006</c:v>
                </c:pt>
                <c:pt idx="5">
                  <c:v>0.76998153863657304</c:v>
                </c:pt>
              </c:numCache>
            </c:numRef>
          </c:val>
          <c:extLst>
            <c:ext xmlns:c16="http://schemas.microsoft.com/office/drawing/2014/chart" uri="{C3380CC4-5D6E-409C-BE32-E72D297353CC}">
              <c16:uniqueId val="{00000000-B599-4DEE-8165-9907110AF982}"/>
            </c:ext>
          </c:extLst>
        </c:ser>
        <c:dLbls>
          <c:showLegendKey val="0"/>
          <c:showVal val="1"/>
          <c:showCatName val="0"/>
          <c:showSerName val="0"/>
          <c:showPercent val="0"/>
          <c:showBubbleSize val="0"/>
        </c:dLbls>
        <c:gapWidth val="219"/>
        <c:overlap val="-27"/>
        <c:axId val="30494400"/>
        <c:axId val="2108094352"/>
      </c:barChart>
      <c:catAx>
        <c:axId val="30494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Bebas Neue" panose="00000500000000000000" pitchFamily="50" charset="0"/>
                <a:ea typeface="+mn-ea"/>
                <a:cs typeface="+mn-cs"/>
              </a:defRPr>
            </a:pPr>
            <a:endParaRPr lang="es-GT"/>
          </a:p>
        </c:txPr>
        <c:crossAx val="2108094352"/>
        <c:crosses val="autoZero"/>
        <c:auto val="1"/>
        <c:lblAlgn val="ctr"/>
        <c:lblOffset val="100"/>
        <c:noMultiLvlLbl val="0"/>
      </c:catAx>
      <c:valAx>
        <c:axId val="21080943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Bebas Neue" panose="00000500000000000000" pitchFamily="50" charset="0"/>
                <a:ea typeface="+mn-ea"/>
                <a:cs typeface="+mn-cs"/>
              </a:defRPr>
            </a:pPr>
            <a:endParaRPr lang="es-GT"/>
          </a:p>
        </c:txPr>
        <c:crossAx val="304944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s-GT" sz="1200" dirty="0">
                <a:solidFill>
                  <a:srgbClr val="004C82"/>
                </a:solidFill>
                <a:latin typeface="Bebas Neue" panose="00000500000000000000" pitchFamily="50" charset="0"/>
              </a:rPr>
              <a:t>GRÁFICA DE EJECUCIÓN POR FINALIDAD</a:t>
            </a:r>
          </a:p>
        </c:rich>
      </c:tx>
      <c:layout>
        <c:manualLayout>
          <c:xMode val="edge"/>
          <c:yMode val="edge"/>
          <c:x val="4.7233282928937519E-2"/>
          <c:y val="3.856218160600416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manualLayout>
          <c:layoutTarget val="inner"/>
          <c:xMode val="edge"/>
          <c:yMode val="edge"/>
          <c:x val="0.12311821988308902"/>
          <c:y val="0.16665959347752715"/>
          <c:w val="0.87688178011691098"/>
          <c:h val="0.66812974287883542"/>
        </c:manualLayout>
      </c:layout>
      <c:barChart>
        <c:barDir val="col"/>
        <c:grouping val="clustered"/>
        <c:varyColors val="0"/>
        <c:ser>
          <c:idx val="0"/>
          <c:order val="0"/>
          <c:tx>
            <c:v>PORCENTAJE</c:v>
          </c:tx>
          <c:spPr>
            <a:solidFill>
              <a:srgbClr val="00BEFE"/>
            </a:solidFill>
            <a:ln>
              <a:noFill/>
            </a:ln>
            <a:effectLst>
              <a:outerShdw blurRad="50800" dist="38100" dir="8100000" algn="tr" rotWithShape="0">
                <a:prstClr val="black">
                  <a:alpha val="40000"/>
                </a:prstClr>
              </a:outerShdw>
            </a:effectLst>
          </c:spPr>
          <c:invertIfNegative val="0"/>
          <c:dLbls>
            <c:dLbl>
              <c:idx val="1"/>
              <c:layout>
                <c:manualLayout>
                  <c:x val="1.9493177387914229E-3"/>
                  <c:y val="-8.12361917941712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473-4EAD-AA57-04459E4BEAC7}"/>
                </c:ext>
              </c:extLst>
            </c:dLbl>
            <c:spPr>
              <a:solidFill>
                <a:srgbClr val="00BEFE"/>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FINALIDAD!$B$9:$B$11</c:f>
              <c:strCache>
                <c:ptCount val="3"/>
                <c:pt idx="0">
                  <c:v>SERVICIOS PÚBLICOS GENERALES</c:v>
                </c:pt>
                <c:pt idx="1">
                  <c:v>ASUNTOS ECONÓMICOS</c:v>
                </c:pt>
                <c:pt idx="2">
                  <c:v>PROTECCIÓN AMBIENTAL</c:v>
                </c:pt>
              </c:strCache>
            </c:strRef>
          </c:cat>
          <c:val>
            <c:numRef>
              <c:f>FINALIDAD!$F$9:$F$11</c:f>
              <c:numCache>
                <c:formatCode>0%</c:formatCode>
                <c:ptCount val="3"/>
                <c:pt idx="0">
                  <c:v>0.64058871983196009</c:v>
                </c:pt>
                <c:pt idx="1">
                  <c:v>0.87071005518125255</c:v>
                </c:pt>
                <c:pt idx="2">
                  <c:v>0.5728453146420267</c:v>
                </c:pt>
              </c:numCache>
            </c:numRef>
          </c:val>
          <c:extLst>
            <c:ext xmlns:c16="http://schemas.microsoft.com/office/drawing/2014/chart" uri="{C3380CC4-5D6E-409C-BE32-E72D297353CC}">
              <c16:uniqueId val="{00000001-0473-4EAD-AA57-04459E4BEAC7}"/>
            </c:ext>
          </c:extLst>
        </c:ser>
        <c:dLbls>
          <c:showLegendKey val="0"/>
          <c:showVal val="1"/>
          <c:showCatName val="0"/>
          <c:showSerName val="0"/>
          <c:showPercent val="0"/>
          <c:showBubbleSize val="0"/>
        </c:dLbls>
        <c:gapWidth val="219"/>
        <c:overlap val="-27"/>
        <c:axId val="150218248"/>
        <c:axId val="150219032"/>
      </c:barChart>
      <c:catAx>
        <c:axId val="150218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Bebas Neue" panose="00000500000000000000" pitchFamily="50" charset="0"/>
                <a:ea typeface="+mn-ea"/>
                <a:cs typeface="+mn-cs"/>
              </a:defRPr>
            </a:pPr>
            <a:endParaRPr lang="es-GT"/>
          </a:p>
        </c:txPr>
        <c:crossAx val="150219032"/>
        <c:crosses val="autoZero"/>
        <c:auto val="1"/>
        <c:lblAlgn val="ctr"/>
        <c:lblOffset val="100"/>
        <c:noMultiLvlLbl val="0"/>
      </c:catAx>
      <c:valAx>
        <c:axId val="1502190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Bebas Neue" panose="00000500000000000000" pitchFamily="50" charset="0"/>
                <a:ea typeface="+mn-ea"/>
                <a:cs typeface="+mn-cs"/>
              </a:defRPr>
            </a:pPr>
            <a:endParaRPr lang="es-GT"/>
          </a:p>
        </c:txPr>
        <c:crossAx val="1502182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5887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9580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9086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3544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7797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3492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8868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1029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00962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4607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2239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1130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69830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3719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10407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08449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85528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17336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09029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6866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66771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12590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13917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1085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68196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94010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08584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745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5988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4369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3374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2818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6077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sp>
        <p:nvSpPr>
          <p:cNvPr id="12" name="Google Shape;12;p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8"/>
        <p:cNvGrpSpPr/>
        <p:nvPr/>
      </p:nvGrpSpPr>
      <p:grpSpPr>
        <a:xfrm>
          <a:off x="0" y="0"/>
          <a:ext cx="0" cy="0"/>
          <a:chOff x="0" y="0"/>
          <a:chExt cx="0" cy="0"/>
        </a:xfrm>
      </p:grpSpPr>
      <p:sp>
        <p:nvSpPr>
          <p:cNvPr id="69" name="Google Shape;69;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7"/>
        <p:cNvGrpSpPr/>
        <p:nvPr/>
      </p:nvGrpSpPr>
      <p:grpSpPr>
        <a:xfrm>
          <a:off x="0" y="0"/>
          <a:ext cx="0" cy="0"/>
          <a:chOff x="0" y="0"/>
          <a:chExt cx="0" cy="0"/>
        </a:xfrm>
      </p:grpSpPr>
      <p:sp>
        <p:nvSpPr>
          <p:cNvPr id="18" name="Google Shape;18;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3"/>
        <p:cNvGrpSpPr/>
        <p:nvPr/>
      </p:nvGrpSpPr>
      <p:grpSpPr>
        <a:xfrm>
          <a:off x="0" y="0"/>
          <a:ext cx="0" cy="0"/>
          <a:chOff x="0" y="0"/>
          <a:chExt cx="0" cy="0"/>
        </a:xfrm>
      </p:grpSpPr>
      <p:sp>
        <p:nvSpPr>
          <p:cNvPr id="24" name="Google Shape;24;p1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29"/>
        <p:cNvGrpSpPr/>
        <p:nvPr/>
      </p:nvGrpSpPr>
      <p:grpSpPr>
        <a:xfrm>
          <a:off x="0" y="0"/>
          <a:ext cx="0" cy="0"/>
          <a:chOff x="0" y="0"/>
          <a:chExt cx="0" cy="0"/>
        </a:xfrm>
      </p:grpSpPr>
      <p:sp>
        <p:nvSpPr>
          <p:cNvPr id="30" name="Google Shape;3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36"/>
        <p:cNvGrpSpPr/>
        <p:nvPr/>
      </p:nvGrpSpPr>
      <p:grpSpPr>
        <a:xfrm>
          <a:off x="0" y="0"/>
          <a:ext cx="0" cy="0"/>
          <a:chOff x="0" y="0"/>
          <a:chExt cx="0" cy="0"/>
        </a:xfrm>
      </p:grpSpPr>
      <p:sp>
        <p:nvSpPr>
          <p:cNvPr id="37" name="Google Shape;37;p1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5"/>
        <p:cNvGrpSpPr/>
        <p:nvPr/>
      </p:nvGrpSpPr>
      <p:grpSpPr>
        <a:xfrm>
          <a:off x="0" y="0"/>
          <a:ext cx="0" cy="0"/>
          <a:chOff x="0" y="0"/>
          <a:chExt cx="0" cy="0"/>
        </a:xfrm>
      </p:grpSpPr>
      <p:sp>
        <p:nvSpPr>
          <p:cNvPr id="46" name="Google Shape;4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0"/>
        <p:cNvGrpSpPr/>
        <p:nvPr/>
      </p:nvGrpSpPr>
      <p:grpSpPr>
        <a:xfrm>
          <a:off x="0" y="0"/>
          <a:ext cx="0" cy="0"/>
          <a:chOff x="0" y="0"/>
          <a:chExt cx="0" cy="0"/>
        </a:xfrm>
      </p:grpSpPr>
      <p:sp>
        <p:nvSpPr>
          <p:cNvPr id="51" name="Google Shape;5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4"/>
        <p:cNvGrpSpPr/>
        <p:nvPr/>
      </p:nvGrpSpPr>
      <p:grpSpPr>
        <a:xfrm>
          <a:off x="0" y="0"/>
          <a:ext cx="0" cy="0"/>
          <a:chOff x="0" y="0"/>
          <a:chExt cx="0" cy="0"/>
        </a:xfrm>
      </p:grpSpPr>
      <p:sp>
        <p:nvSpPr>
          <p:cNvPr id="55" name="Google Shape;55;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1"/>
        <p:cNvGrpSpPr/>
        <p:nvPr/>
      </p:nvGrpSpPr>
      <p:grpSpPr>
        <a:xfrm>
          <a:off x="0" y="0"/>
          <a:ext cx="0" cy="0"/>
          <a:chOff x="0" y="0"/>
          <a:chExt cx="0" cy="0"/>
        </a:xfrm>
      </p:grpSpPr>
      <p:sp>
        <p:nvSpPr>
          <p:cNvPr id="62" name="Google Shape;62;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7"/>
          <p:cNvSpPr>
            <a:spLocks noGrp="1"/>
          </p:cNvSpPr>
          <p:nvPr>
            <p:ph type="pic" idx="2"/>
          </p:nvPr>
        </p:nvSpPr>
        <p:spPr>
          <a:xfrm>
            <a:off x="5183188" y="987425"/>
            <a:ext cx="6172200" cy="4873625"/>
          </a:xfrm>
          <a:prstGeom prst="rect">
            <a:avLst/>
          </a:prstGeom>
          <a:noFill/>
          <a:ln>
            <a:noFill/>
          </a:ln>
        </p:spPr>
      </p:sp>
      <p:sp>
        <p:nvSpPr>
          <p:cNvPr id="64" name="Google Shape;64;p1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GT"/>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1"/>
          <p:cNvSpPr/>
          <p:nvPr/>
        </p:nvSpPr>
        <p:spPr>
          <a:xfrm>
            <a:off x="5573907" y="6228920"/>
            <a:ext cx="1044186" cy="449150"/>
          </a:xfrm>
          <a:prstGeom prst="roundRect">
            <a:avLst>
              <a:gd name="adj" fmla="val 8556"/>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4">
            <a:alphaModFix/>
          </a:blip>
          <a:srcRect t="248" b="238"/>
          <a:stretch/>
        </p:blipFill>
        <p:spPr>
          <a:xfrm>
            <a:off x="5726838" y="6284612"/>
            <a:ext cx="746674" cy="32941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2"/>
          <p:cNvSpPr txBox="1"/>
          <p:nvPr/>
        </p:nvSpPr>
        <p:spPr>
          <a:xfrm>
            <a:off x="727890" y="685390"/>
            <a:ext cx="7234581"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3100" b="0" i="0" u="none" strike="noStrike" cap="none" dirty="0">
                <a:solidFill>
                  <a:srgbClr val="004C82"/>
                </a:solidFill>
                <a:latin typeface="Bebas Neue"/>
                <a:ea typeface="Bebas Neue"/>
                <a:cs typeface="Bebas Neue"/>
                <a:sym typeface="Bebas Neue"/>
              </a:rPr>
              <a:t>Pago de salarios a servidores públicos a la fecha</a:t>
            </a:r>
            <a:endParaRPr dirty="0"/>
          </a:p>
        </p:txBody>
      </p:sp>
      <p:sp>
        <p:nvSpPr>
          <p:cNvPr id="91" name="Google Shape;91;p2"/>
          <p:cNvSpPr txBox="1"/>
          <p:nvPr/>
        </p:nvSpPr>
        <p:spPr>
          <a:xfrm>
            <a:off x="727890" y="1100868"/>
            <a:ext cx="3808483"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segundo cuatrimestre del ejercicio fiscal 2023</a:t>
            </a:r>
            <a:endParaRPr dirty="0"/>
          </a:p>
        </p:txBody>
      </p:sp>
      <p:sp>
        <p:nvSpPr>
          <p:cNvPr id="6" name="Google Shape;92;p2">
            <a:extLst>
              <a:ext uri="{FF2B5EF4-FFF2-40B4-BE49-F238E27FC236}">
                <a16:creationId xmlns:a16="http://schemas.microsoft.com/office/drawing/2014/main" id="{0322B49C-8309-43A4-A720-CFB27699EEE8}"/>
              </a:ext>
            </a:extLst>
          </p:cNvPr>
          <p:cNvSpPr/>
          <p:nvPr/>
        </p:nvSpPr>
        <p:spPr>
          <a:xfrm>
            <a:off x="1866899" y="2515065"/>
            <a:ext cx="8458201" cy="2308284"/>
          </a:xfrm>
          <a:prstGeom prst="rect">
            <a:avLst/>
          </a:prstGeom>
          <a:noFill/>
          <a:ln>
            <a:noFill/>
          </a:ln>
        </p:spPr>
        <p:txBody>
          <a:bodyPr spcFirstLastPara="1" wrap="square" lIns="91425" tIns="45700" rIns="91425" bIns="45700" anchor="t" anchorCtr="0">
            <a:spAutoFit/>
          </a:bodyPr>
          <a:lstStyle/>
          <a:p>
            <a:pPr algn="just">
              <a:lnSpc>
                <a:spcPct val="150000"/>
              </a:lnSpc>
            </a:pPr>
            <a:r>
              <a:rPr lang="es-GT" sz="1600" dirty="0">
                <a:latin typeface="Montserrat" panose="00000500000000000000" pitchFamily="2" charset="0"/>
                <a:cs typeface="Arial" panose="020B0604020202020204" pitchFamily="34" charset="0"/>
              </a:rPr>
              <a:t>Presupuesto vigente total para el pago de servidores públicos </a:t>
            </a:r>
            <a:r>
              <a:rPr lang="es-GT" sz="1600" b="1" dirty="0">
                <a:solidFill>
                  <a:srgbClr val="0070C0"/>
                </a:solidFill>
                <a:latin typeface="Montserrat" panose="00000500000000000000" pitchFamily="2" charset="0"/>
                <a:cs typeface="Arial" panose="020B0604020202020204" pitchFamily="34" charset="0"/>
              </a:rPr>
              <a:t>Q71,911,484</a:t>
            </a:r>
          </a:p>
          <a:p>
            <a:pPr algn="just">
              <a:lnSpc>
                <a:spcPct val="150000"/>
              </a:lnSpc>
            </a:pPr>
            <a:endParaRPr lang="es-ES" sz="1600" dirty="0">
              <a:latin typeface="Montserrat" panose="00000500000000000000" pitchFamily="2" charset="0"/>
              <a:cs typeface="Arial" panose="020B0604020202020204" pitchFamily="34" charset="0"/>
            </a:endParaRPr>
          </a:p>
          <a:p>
            <a:pPr algn="just">
              <a:lnSpc>
                <a:spcPct val="150000"/>
              </a:lnSpc>
            </a:pPr>
            <a:r>
              <a:rPr lang="es-GT" sz="1600" dirty="0">
                <a:latin typeface="Montserrat" panose="00000500000000000000" pitchFamily="2" charset="0"/>
                <a:cs typeface="Arial" panose="020B0604020202020204" pitchFamily="34" charset="0"/>
              </a:rPr>
              <a:t>Presupuesto utilizado al </a:t>
            </a:r>
            <a:r>
              <a:rPr lang="es-GT" sz="1600" u="sng" dirty="0">
                <a:latin typeface="Montserrat" panose="00000500000000000000" pitchFamily="2" charset="0"/>
                <a:cs typeface="Arial" panose="020B0604020202020204" pitchFamily="34" charset="0"/>
              </a:rPr>
              <a:t>segundo cuatrimestre 2023</a:t>
            </a:r>
            <a:r>
              <a:rPr lang="es-GT" sz="1600" dirty="0">
                <a:latin typeface="Montserrat" panose="00000500000000000000" pitchFamily="2" charset="0"/>
                <a:cs typeface="Arial" panose="020B0604020202020204" pitchFamily="34" charset="0"/>
              </a:rPr>
              <a:t> para el pago de</a:t>
            </a:r>
          </a:p>
          <a:p>
            <a:pPr algn="just">
              <a:lnSpc>
                <a:spcPct val="150000"/>
              </a:lnSpc>
            </a:pPr>
            <a:r>
              <a:rPr lang="es-GT" sz="1600" dirty="0">
                <a:latin typeface="Montserrat" panose="00000500000000000000" pitchFamily="2" charset="0"/>
                <a:cs typeface="Arial" panose="020B0604020202020204" pitchFamily="34" charset="0"/>
              </a:rPr>
              <a:t>servidores públicos </a:t>
            </a:r>
            <a:r>
              <a:rPr lang="es-GT" sz="1600" b="1" dirty="0">
                <a:solidFill>
                  <a:srgbClr val="0070C0"/>
                </a:solidFill>
                <a:latin typeface="Montserrat" panose="00000500000000000000" pitchFamily="2" charset="0"/>
                <a:cs typeface="Arial" panose="020B0604020202020204" pitchFamily="34" charset="0"/>
              </a:rPr>
              <a:t>Q44,029,084</a:t>
            </a:r>
          </a:p>
          <a:p>
            <a:pPr algn="just">
              <a:lnSpc>
                <a:spcPct val="150000"/>
              </a:lnSpc>
            </a:pPr>
            <a:endParaRPr lang="es-GT" sz="1600" dirty="0">
              <a:latin typeface="Montserrat" panose="00000500000000000000" pitchFamily="2" charset="0"/>
              <a:cs typeface="Arial" panose="020B0604020202020204" pitchFamily="34" charset="0"/>
            </a:endParaRPr>
          </a:p>
          <a:p>
            <a:pPr algn="just">
              <a:lnSpc>
                <a:spcPct val="150000"/>
              </a:lnSpc>
            </a:pPr>
            <a:r>
              <a:rPr lang="es-GT" sz="1600" dirty="0">
                <a:latin typeface="Montserrat" panose="00000500000000000000" pitchFamily="2" charset="0"/>
                <a:cs typeface="Arial" panose="020B0604020202020204" pitchFamily="34" charset="0"/>
              </a:rPr>
              <a:t>Saldo para el pago de servidores públicos </a:t>
            </a:r>
            <a:r>
              <a:rPr lang="es-GT" sz="1600" b="1" dirty="0">
                <a:solidFill>
                  <a:srgbClr val="0070C0"/>
                </a:solidFill>
                <a:latin typeface="Montserrat" panose="00000500000000000000" pitchFamily="2" charset="0"/>
                <a:cs typeface="Arial" panose="020B0604020202020204" pitchFamily="34" charset="0"/>
              </a:rPr>
              <a:t>Q27,882,400</a:t>
            </a:r>
          </a:p>
        </p:txBody>
      </p:sp>
    </p:spTree>
    <p:extLst>
      <p:ext uri="{BB962C8B-B14F-4D97-AF65-F5344CB8AC3E}">
        <p14:creationId xmlns:p14="http://schemas.microsoft.com/office/powerpoint/2010/main" val="3497592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2"/>
          <p:cNvSpPr txBox="1"/>
          <p:nvPr/>
        </p:nvSpPr>
        <p:spPr>
          <a:xfrm>
            <a:off x="727891" y="685390"/>
            <a:ext cx="4105366"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3100" dirty="0">
                <a:solidFill>
                  <a:srgbClr val="004C82"/>
                </a:solidFill>
                <a:latin typeface="Bebas Neue"/>
                <a:ea typeface="Bebas Neue"/>
                <a:cs typeface="Bebas Neue"/>
                <a:sym typeface="Bebas Neue"/>
              </a:rPr>
              <a:t>¿</a:t>
            </a:r>
            <a:r>
              <a:rPr lang="es-ES" sz="3100" b="0" i="0" u="none" strike="noStrike" cap="none" dirty="0">
                <a:solidFill>
                  <a:srgbClr val="004C82"/>
                </a:solidFill>
                <a:latin typeface="Bebas Neue"/>
                <a:ea typeface="Bebas Neue"/>
                <a:cs typeface="Bebas Neue"/>
                <a:sym typeface="Bebas Neue"/>
              </a:rPr>
              <a:t>En qué invierte el </a:t>
            </a:r>
            <a:r>
              <a:rPr lang="es-ES" sz="3100" b="0" i="0" u="none" strike="noStrike" cap="none" dirty="0" err="1">
                <a:solidFill>
                  <a:srgbClr val="004C82"/>
                </a:solidFill>
                <a:latin typeface="Bebas Neue"/>
                <a:ea typeface="Bebas Neue"/>
                <a:cs typeface="Bebas Neue"/>
                <a:sym typeface="Bebas Neue"/>
              </a:rPr>
              <a:t>mem</a:t>
            </a:r>
            <a:r>
              <a:rPr lang="es-ES" sz="3100" b="0" i="0" u="none" strike="noStrike" cap="none" dirty="0">
                <a:solidFill>
                  <a:srgbClr val="004C82"/>
                </a:solidFill>
                <a:latin typeface="Bebas Neue"/>
                <a:ea typeface="Bebas Neue"/>
                <a:cs typeface="Bebas Neue"/>
                <a:sym typeface="Bebas Neue"/>
              </a:rPr>
              <a:t>?</a:t>
            </a:r>
            <a:endParaRPr dirty="0"/>
          </a:p>
        </p:txBody>
      </p:sp>
      <p:sp>
        <p:nvSpPr>
          <p:cNvPr id="91" name="Google Shape;91;p2"/>
          <p:cNvSpPr txBox="1"/>
          <p:nvPr/>
        </p:nvSpPr>
        <p:spPr>
          <a:xfrm>
            <a:off x="727891" y="1100868"/>
            <a:ext cx="3808483"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segundo cuatrimestre del ejercicio fiscal 2023</a:t>
            </a:r>
            <a:endParaRPr dirty="0"/>
          </a:p>
        </p:txBody>
      </p:sp>
      <p:sp>
        <p:nvSpPr>
          <p:cNvPr id="6" name="Google Shape;92;p2">
            <a:extLst>
              <a:ext uri="{FF2B5EF4-FFF2-40B4-BE49-F238E27FC236}">
                <a16:creationId xmlns:a16="http://schemas.microsoft.com/office/drawing/2014/main" id="{0322B49C-8309-43A4-A720-CFB27699EEE8}"/>
              </a:ext>
            </a:extLst>
          </p:cNvPr>
          <p:cNvSpPr/>
          <p:nvPr/>
        </p:nvSpPr>
        <p:spPr>
          <a:xfrm>
            <a:off x="1303781" y="2042006"/>
            <a:ext cx="9816800" cy="3416279"/>
          </a:xfrm>
          <a:prstGeom prst="rect">
            <a:avLst/>
          </a:prstGeom>
          <a:noFill/>
          <a:ln>
            <a:noFill/>
          </a:ln>
        </p:spPr>
        <p:txBody>
          <a:bodyPr spcFirstLastPara="1" wrap="square" lIns="91425" tIns="45700" rIns="91425" bIns="45700" anchor="t" anchorCtr="0">
            <a:spAutoFit/>
          </a:bodyPr>
          <a:lstStyle/>
          <a:p>
            <a:pPr algn="just">
              <a:lnSpc>
                <a:spcPct val="150000"/>
              </a:lnSpc>
            </a:pPr>
            <a:r>
              <a:rPr lang="es-GT" sz="1200" dirty="0">
                <a:solidFill>
                  <a:schemeClr val="tx1"/>
                </a:solidFill>
                <a:latin typeface="Montserrat" panose="00000500000000000000" pitchFamily="2" charset="0"/>
                <a:cs typeface="Arial" panose="020B0604020202020204" pitchFamily="34" charset="0"/>
              </a:rPr>
              <a:t>Además del recurso humano, como elemento clave del funcionamiento del MEM, la institución con el fin de lograr valor público, invierte en la adquisición de bienes muebles, construcciones, equipo, licencias y programas para computadoras, entre otros, que sirven para producir bienes y servicios para la población.  </a:t>
            </a:r>
          </a:p>
          <a:p>
            <a:pPr algn="just">
              <a:lnSpc>
                <a:spcPct val="150000"/>
              </a:lnSpc>
            </a:pPr>
            <a:endParaRPr lang="es-GT" sz="1200" dirty="0">
              <a:solidFill>
                <a:schemeClr val="tx1"/>
              </a:solidFill>
              <a:latin typeface="Montserrat" panose="00000500000000000000" pitchFamily="2" charset="0"/>
              <a:cs typeface="Arial" panose="020B0604020202020204" pitchFamily="34" charset="0"/>
            </a:endParaRPr>
          </a:p>
          <a:p>
            <a:pPr algn="just">
              <a:lnSpc>
                <a:spcPct val="150000"/>
              </a:lnSpc>
            </a:pPr>
            <a:r>
              <a:rPr lang="es-GT" sz="1200" dirty="0">
                <a:solidFill>
                  <a:schemeClr val="tx1"/>
                </a:solidFill>
                <a:latin typeface="Montserrat" panose="00000500000000000000" pitchFamily="2" charset="0"/>
                <a:cs typeface="Arial" panose="020B0604020202020204" pitchFamily="34" charset="0"/>
              </a:rPr>
              <a:t>Asimismo, invierte en reparaciones  de construcciones y en mejoras a los equipos.</a:t>
            </a:r>
          </a:p>
          <a:p>
            <a:pPr algn="just">
              <a:lnSpc>
                <a:spcPct val="150000"/>
              </a:lnSpc>
            </a:pPr>
            <a:endParaRPr lang="es-GT" sz="1200" dirty="0">
              <a:solidFill>
                <a:schemeClr val="tx1"/>
              </a:solidFill>
              <a:latin typeface="Montserrat" panose="00000500000000000000" pitchFamily="2" charset="0"/>
              <a:cs typeface="Arial" panose="020B0604020202020204" pitchFamily="34" charset="0"/>
            </a:endParaRPr>
          </a:p>
          <a:p>
            <a:pPr algn="just">
              <a:lnSpc>
                <a:spcPct val="150000"/>
              </a:lnSpc>
            </a:pPr>
            <a:r>
              <a:rPr lang="es-GT" sz="1200" dirty="0">
                <a:solidFill>
                  <a:schemeClr val="tx1"/>
                </a:solidFill>
                <a:latin typeface="Montserrat" panose="00000500000000000000" pitchFamily="2" charset="0"/>
                <a:cs typeface="Arial" panose="020B0604020202020204" pitchFamily="34" charset="0"/>
              </a:rPr>
              <a:t>Durante el periodo reportado destaca la </a:t>
            </a:r>
            <a:r>
              <a:rPr lang="es-ES" sz="1200" dirty="0">
                <a:solidFill>
                  <a:schemeClr val="tx1"/>
                </a:solidFill>
                <a:latin typeface="Montserrat" panose="00000500000000000000" pitchFamily="2" charset="0"/>
                <a:cs typeface="Arial" panose="020B0604020202020204" pitchFamily="34" charset="0"/>
              </a:rPr>
              <a:t>adquisición de un Sistema de Purificación de Ácido, para utilizarse en la determinación de elementos químicos a bajas concentraciones, en muestras de aguas, suelos y otros tipos de muestras, adquisición de insumos para uso en los Laboratorios Técnicos del Ministerio, tales como cargas de oxígeno, nitrógeno y resistencia eléctrica, entre otros, para uso en los diferentes equipos con los cuales se realizan diferentes análisis químicos y en la capacitación a profesionales de las distintas dependencias del Ministerio sobre los temas siguientes: Curso sobre análisis de ICP-Masas, Curso sobre Ensayos No Destructivos, Curso relacionado con la supervisión de soldaduras de tanques de almacenamiento de hidrocarburos. </a:t>
            </a:r>
            <a:endParaRPr lang="es-GT" sz="1200" dirty="0">
              <a:solidFill>
                <a:schemeClr val="tx1"/>
              </a:solidFill>
              <a:latin typeface="Montserrat" panose="00000500000000000000" pitchFamily="2" charset="0"/>
              <a:cs typeface="Arial" panose="020B0604020202020204" pitchFamily="34" charset="0"/>
            </a:endParaRPr>
          </a:p>
        </p:txBody>
      </p:sp>
    </p:spTree>
    <p:extLst>
      <p:ext uri="{BB962C8B-B14F-4D97-AF65-F5344CB8AC3E}">
        <p14:creationId xmlns:p14="http://schemas.microsoft.com/office/powerpoint/2010/main" val="3462789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2"/>
          <p:cNvSpPr txBox="1"/>
          <p:nvPr/>
        </p:nvSpPr>
        <p:spPr>
          <a:xfrm>
            <a:off x="727891" y="685390"/>
            <a:ext cx="7354752"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3100" dirty="0">
                <a:solidFill>
                  <a:srgbClr val="004C82"/>
                </a:solidFill>
                <a:latin typeface="Bebas Neue"/>
                <a:ea typeface="Bebas Neue"/>
                <a:cs typeface="Bebas Neue"/>
                <a:sym typeface="Bebas Neue"/>
              </a:rPr>
              <a:t>Monto utilizado de inversión a la fecha</a:t>
            </a:r>
            <a:endParaRPr dirty="0"/>
          </a:p>
        </p:txBody>
      </p:sp>
      <p:sp>
        <p:nvSpPr>
          <p:cNvPr id="91" name="Google Shape;91;p2"/>
          <p:cNvSpPr txBox="1"/>
          <p:nvPr/>
        </p:nvSpPr>
        <p:spPr>
          <a:xfrm>
            <a:off x="727891" y="1100868"/>
            <a:ext cx="3808483"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segundo cuatrimestre del ejercicio fiscal 2023</a:t>
            </a:r>
            <a:endParaRPr dirty="0"/>
          </a:p>
        </p:txBody>
      </p:sp>
      <p:sp>
        <p:nvSpPr>
          <p:cNvPr id="6" name="Google Shape;92;p2">
            <a:extLst>
              <a:ext uri="{FF2B5EF4-FFF2-40B4-BE49-F238E27FC236}">
                <a16:creationId xmlns:a16="http://schemas.microsoft.com/office/drawing/2014/main" id="{0322B49C-8309-43A4-A720-CFB27699EEE8}"/>
              </a:ext>
            </a:extLst>
          </p:cNvPr>
          <p:cNvSpPr/>
          <p:nvPr/>
        </p:nvSpPr>
        <p:spPr>
          <a:xfrm>
            <a:off x="2180935" y="2586952"/>
            <a:ext cx="8458201" cy="1938952"/>
          </a:xfrm>
          <a:prstGeom prst="rect">
            <a:avLst/>
          </a:prstGeom>
          <a:noFill/>
          <a:ln>
            <a:noFill/>
          </a:ln>
        </p:spPr>
        <p:txBody>
          <a:bodyPr spcFirstLastPara="1" wrap="square" lIns="91425" tIns="45700" rIns="91425" bIns="45700" anchor="t" anchorCtr="0">
            <a:spAutoFit/>
          </a:bodyPr>
          <a:lstStyle/>
          <a:p>
            <a:pPr algn="just">
              <a:lnSpc>
                <a:spcPct val="150000"/>
              </a:lnSpc>
            </a:pPr>
            <a:r>
              <a:rPr lang="es-GT" sz="1600" dirty="0">
                <a:solidFill>
                  <a:schemeClr val="tx1"/>
                </a:solidFill>
                <a:latin typeface="Montserrat" panose="00000500000000000000" pitchFamily="2" charset="0"/>
                <a:cs typeface="Arial" panose="020B0604020202020204" pitchFamily="34" charset="0"/>
              </a:rPr>
              <a:t>Presupuesto vigente total para la inversión </a:t>
            </a:r>
            <a:r>
              <a:rPr lang="es-GT" sz="1600" b="1" dirty="0">
                <a:solidFill>
                  <a:schemeClr val="accent1"/>
                </a:solidFill>
                <a:latin typeface="Montserrat" panose="00000500000000000000" pitchFamily="2" charset="0"/>
                <a:cs typeface="Arial" panose="020B0604020202020204" pitchFamily="34" charset="0"/>
              </a:rPr>
              <a:t>Q3,606,376</a:t>
            </a:r>
          </a:p>
          <a:p>
            <a:pPr algn="just">
              <a:lnSpc>
                <a:spcPct val="150000"/>
              </a:lnSpc>
            </a:pPr>
            <a:endParaRPr lang="es-GT" sz="1600" dirty="0">
              <a:solidFill>
                <a:srgbClr val="FF0000"/>
              </a:solidFill>
              <a:latin typeface="Montserrat" panose="00000500000000000000" pitchFamily="2" charset="0"/>
              <a:cs typeface="Arial" panose="020B0604020202020204" pitchFamily="34" charset="0"/>
            </a:endParaRPr>
          </a:p>
          <a:p>
            <a:pPr>
              <a:lnSpc>
                <a:spcPct val="150000"/>
              </a:lnSpc>
            </a:pPr>
            <a:r>
              <a:rPr lang="es-GT" sz="1600" dirty="0">
                <a:solidFill>
                  <a:schemeClr val="tx1"/>
                </a:solidFill>
                <a:latin typeface="Montserrat" panose="00000500000000000000" pitchFamily="2" charset="0"/>
                <a:cs typeface="Arial" panose="020B0604020202020204" pitchFamily="34" charset="0"/>
              </a:rPr>
              <a:t>Presupuesto utilizado al</a:t>
            </a:r>
            <a:r>
              <a:rPr lang="es-GT" sz="1600" u="sng" dirty="0">
                <a:solidFill>
                  <a:schemeClr val="tx1"/>
                </a:solidFill>
                <a:latin typeface="Montserrat" panose="00000500000000000000" pitchFamily="2" charset="0"/>
                <a:cs typeface="Arial" panose="020B0604020202020204" pitchFamily="34" charset="0"/>
              </a:rPr>
              <a:t> segundo cuatrimestre 2023</a:t>
            </a:r>
            <a:r>
              <a:rPr lang="es-GT" sz="1600" dirty="0">
                <a:solidFill>
                  <a:schemeClr val="tx1"/>
                </a:solidFill>
                <a:latin typeface="Montserrat" panose="00000500000000000000" pitchFamily="2" charset="0"/>
                <a:cs typeface="Arial" panose="020B0604020202020204" pitchFamily="34" charset="0"/>
              </a:rPr>
              <a:t> para inversión </a:t>
            </a:r>
            <a:r>
              <a:rPr lang="es-GT" sz="1600" b="1" dirty="0">
                <a:solidFill>
                  <a:schemeClr val="accent1"/>
                </a:solidFill>
                <a:latin typeface="Montserrat" panose="00000500000000000000" pitchFamily="2" charset="0"/>
                <a:cs typeface="Arial" panose="020B0604020202020204" pitchFamily="34" charset="0"/>
              </a:rPr>
              <a:t>Q1,205,469</a:t>
            </a:r>
          </a:p>
          <a:p>
            <a:pPr algn="just">
              <a:lnSpc>
                <a:spcPct val="150000"/>
              </a:lnSpc>
            </a:pPr>
            <a:endParaRPr lang="es-GT" sz="1600" dirty="0">
              <a:solidFill>
                <a:schemeClr val="tx1"/>
              </a:solidFill>
              <a:latin typeface="Montserrat" panose="00000500000000000000" pitchFamily="2" charset="0"/>
              <a:cs typeface="Arial" panose="020B0604020202020204" pitchFamily="34" charset="0"/>
            </a:endParaRPr>
          </a:p>
          <a:p>
            <a:pPr algn="just">
              <a:lnSpc>
                <a:spcPct val="150000"/>
              </a:lnSpc>
            </a:pPr>
            <a:r>
              <a:rPr lang="es-GT" sz="1600" dirty="0">
                <a:solidFill>
                  <a:schemeClr val="tx1"/>
                </a:solidFill>
                <a:latin typeface="Montserrat" panose="00000500000000000000" pitchFamily="2" charset="0"/>
                <a:cs typeface="Arial" panose="020B0604020202020204" pitchFamily="34" charset="0"/>
              </a:rPr>
              <a:t>Saldo para la inversión </a:t>
            </a:r>
            <a:r>
              <a:rPr lang="es-GT" sz="1600" b="1" dirty="0">
                <a:solidFill>
                  <a:schemeClr val="accent1"/>
                </a:solidFill>
                <a:latin typeface="Montserrat" panose="00000500000000000000" pitchFamily="2" charset="0"/>
                <a:cs typeface="Arial" panose="020B0604020202020204" pitchFamily="34" charset="0"/>
              </a:rPr>
              <a:t>Q2,400,907</a:t>
            </a:r>
          </a:p>
        </p:txBody>
      </p:sp>
    </p:spTree>
    <p:extLst>
      <p:ext uri="{BB962C8B-B14F-4D97-AF65-F5344CB8AC3E}">
        <p14:creationId xmlns:p14="http://schemas.microsoft.com/office/powerpoint/2010/main" val="378680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2"/>
          <p:cNvSpPr txBox="1"/>
          <p:nvPr/>
        </p:nvSpPr>
        <p:spPr>
          <a:xfrm>
            <a:off x="727891" y="685390"/>
            <a:ext cx="7354752"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3100" dirty="0">
                <a:solidFill>
                  <a:srgbClr val="004C82"/>
                </a:solidFill>
                <a:latin typeface="Bebas Neue"/>
                <a:ea typeface="Bebas Neue"/>
                <a:cs typeface="Bebas Neue"/>
                <a:sym typeface="Bebas Neue"/>
              </a:rPr>
              <a:t>¿Qué finalidades atiende el </a:t>
            </a:r>
            <a:r>
              <a:rPr lang="es-ES" sz="3100" dirty="0" err="1">
                <a:solidFill>
                  <a:srgbClr val="004C82"/>
                </a:solidFill>
                <a:latin typeface="Bebas Neue"/>
                <a:ea typeface="Bebas Neue"/>
                <a:cs typeface="Bebas Neue"/>
                <a:sym typeface="Bebas Neue"/>
              </a:rPr>
              <a:t>mem</a:t>
            </a:r>
            <a:r>
              <a:rPr lang="es-ES" sz="3100" dirty="0">
                <a:solidFill>
                  <a:srgbClr val="004C82"/>
                </a:solidFill>
                <a:latin typeface="Bebas Neue"/>
                <a:ea typeface="Bebas Neue"/>
                <a:cs typeface="Bebas Neue"/>
                <a:sym typeface="Bebas Neue"/>
              </a:rPr>
              <a:t>?</a:t>
            </a:r>
            <a:endParaRPr dirty="0"/>
          </a:p>
        </p:txBody>
      </p:sp>
      <p:sp>
        <p:nvSpPr>
          <p:cNvPr id="91" name="Google Shape;91;p2"/>
          <p:cNvSpPr txBox="1"/>
          <p:nvPr/>
        </p:nvSpPr>
        <p:spPr>
          <a:xfrm>
            <a:off x="727891" y="1100868"/>
            <a:ext cx="3808483"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segundo cuatrimestre del ejercicio fiscal 2023</a:t>
            </a:r>
            <a:endParaRPr dirty="0"/>
          </a:p>
        </p:txBody>
      </p:sp>
      <p:grpSp>
        <p:nvGrpSpPr>
          <p:cNvPr id="5" name="Grupo 4">
            <a:extLst>
              <a:ext uri="{FF2B5EF4-FFF2-40B4-BE49-F238E27FC236}">
                <a16:creationId xmlns:a16="http://schemas.microsoft.com/office/drawing/2014/main" id="{A2EF92C8-F9BD-4A5B-9CB5-D51C24E7EC81}"/>
              </a:ext>
            </a:extLst>
          </p:cNvPr>
          <p:cNvGrpSpPr/>
          <p:nvPr/>
        </p:nvGrpSpPr>
        <p:grpSpPr>
          <a:xfrm>
            <a:off x="3094821" y="4641574"/>
            <a:ext cx="6002355" cy="1421295"/>
            <a:chOff x="824345" y="4621696"/>
            <a:chExt cx="8031421" cy="1421295"/>
          </a:xfrm>
        </p:grpSpPr>
        <p:sp>
          <p:nvSpPr>
            <p:cNvPr id="4" name="Rectángulo: esquinas superiores, una redondeada y la otra cortada 3">
              <a:extLst>
                <a:ext uri="{FF2B5EF4-FFF2-40B4-BE49-F238E27FC236}">
                  <a16:creationId xmlns:a16="http://schemas.microsoft.com/office/drawing/2014/main" id="{487765B0-AA9B-44E5-90B3-F07F0DACAD06}"/>
                </a:ext>
              </a:extLst>
            </p:cNvPr>
            <p:cNvSpPr/>
            <p:nvPr/>
          </p:nvSpPr>
          <p:spPr>
            <a:xfrm>
              <a:off x="824346" y="4621696"/>
              <a:ext cx="8031420" cy="1421295"/>
            </a:xfrm>
            <a:prstGeom prst="snip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solidFill>
                  <a:schemeClr val="accent1">
                    <a:lumMod val="75000"/>
                  </a:schemeClr>
                </a:solidFill>
              </a:endParaRPr>
            </a:p>
          </p:txBody>
        </p:sp>
        <p:sp>
          <p:nvSpPr>
            <p:cNvPr id="2" name="Rectángulo 1">
              <a:extLst>
                <a:ext uri="{FF2B5EF4-FFF2-40B4-BE49-F238E27FC236}">
                  <a16:creationId xmlns:a16="http://schemas.microsoft.com/office/drawing/2014/main" id="{207BF839-CDA9-4639-A2AA-CCBD88CEDB7D}"/>
                </a:ext>
              </a:extLst>
            </p:cNvPr>
            <p:cNvSpPr/>
            <p:nvPr/>
          </p:nvSpPr>
          <p:spPr>
            <a:xfrm>
              <a:off x="824345" y="4885885"/>
              <a:ext cx="7773003" cy="738664"/>
            </a:xfrm>
            <a:prstGeom prst="rect">
              <a:avLst/>
            </a:prstGeom>
          </p:spPr>
          <p:txBody>
            <a:bodyPr wrap="square">
              <a:spAutoFit/>
            </a:bodyPr>
            <a:lstStyle/>
            <a:p>
              <a:pPr algn="just"/>
              <a:r>
                <a:rPr lang="es-ES" dirty="0">
                  <a:solidFill>
                    <a:schemeClr val="accent1">
                      <a:lumMod val="75000"/>
                    </a:schemeClr>
                  </a:solidFill>
                  <a:latin typeface="Bebas Neue" panose="020B0604020202020204" charset="0"/>
                  <a:cs typeface="Arial" panose="020B0604020202020204" pitchFamily="34" charset="0"/>
                </a:rPr>
                <a:t>La tendencia de la ejecución presupuestaria y financiera del MEM no ha sido uniforme; esto se debe a los pagos realizados por concepto del Apoyo Social Temporal a los Consumidores de Gas Propano (Decreto 5-2023 del Congreso de la República y su reglamento).</a:t>
              </a:r>
            </a:p>
          </p:txBody>
        </p:sp>
      </p:grpSp>
      <p:sp>
        <p:nvSpPr>
          <p:cNvPr id="3" name="Rectángulo 2">
            <a:extLst>
              <a:ext uri="{FF2B5EF4-FFF2-40B4-BE49-F238E27FC236}">
                <a16:creationId xmlns:a16="http://schemas.microsoft.com/office/drawing/2014/main" id="{A4DCD664-015D-4959-B3F6-3754E12E34B4}"/>
              </a:ext>
            </a:extLst>
          </p:cNvPr>
          <p:cNvSpPr/>
          <p:nvPr/>
        </p:nvSpPr>
        <p:spPr>
          <a:xfrm>
            <a:off x="824345" y="1752998"/>
            <a:ext cx="10543309" cy="2677656"/>
          </a:xfrm>
          <a:prstGeom prst="rect">
            <a:avLst/>
          </a:prstGeom>
        </p:spPr>
        <p:txBody>
          <a:bodyPr wrap="square">
            <a:spAutoFit/>
          </a:bodyPr>
          <a:lstStyle/>
          <a:p>
            <a:pPr algn="just"/>
            <a:r>
              <a:rPr lang="es-ES" b="1" dirty="0">
                <a:solidFill>
                  <a:schemeClr val="accent1"/>
                </a:solidFill>
                <a:latin typeface="Montserrat" panose="00000500000000000000" pitchFamily="2" charset="0"/>
              </a:rPr>
              <a:t>Servicios Públicos y Generales: </a:t>
            </a:r>
            <a:r>
              <a:rPr lang="es-ES" dirty="0">
                <a:solidFill>
                  <a:schemeClr val="tx1"/>
                </a:solidFill>
                <a:latin typeface="Montserrat" panose="00000500000000000000" pitchFamily="2" charset="0"/>
              </a:rPr>
              <a:t>Con un </a:t>
            </a:r>
            <a:r>
              <a:rPr lang="es-ES" dirty="0">
                <a:latin typeface="Montserrat" panose="00000500000000000000" pitchFamily="2" charset="0"/>
              </a:rPr>
              <a:t>presupuesto orientado al cumplimiento de las funciones de la administración general del recurso humano, así como las asignaciones para el pago a organismos internaciones a los cuales pertenece el Ministerio a través de diferentes convenios de cooperación internacional. </a:t>
            </a:r>
          </a:p>
          <a:p>
            <a:pPr algn="just"/>
            <a:endParaRPr lang="es-ES" dirty="0">
              <a:latin typeface="Montserrat" panose="00000500000000000000" pitchFamily="2" charset="0"/>
            </a:endParaRPr>
          </a:p>
          <a:p>
            <a:pPr algn="just"/>
            <a:r>
              <a:rPr lang="es-ES" b="1" dirty="0">
                <a:solidFill>
                  <a:schemeClr val="accent1"/>
                </a:solidFill>
                <a:latin typeface="Montserrat" panose="00000500000000000000" pitchFamily="2" charset="0"/>
              </a:rPr>
              <a:t>Asuntos Económicos: </a:t>
            </a:r>
            <a:r>
              <a:rPr lang="es-ES" dirty="0">
                <a:solidFill>
                  <a:schemeClr val="bg2"/>
                </a:solidFill>
                <a:latin typeface="Montserrat" panose="00000500000000000000" pitchFamily="2" charset="0"/>
              </a:rPr>
              <a:t>P</a:t>
            </a:r>
            <a:r>
              <a:rPr lang="es-ES" dirty="0">
                <a:latin typeface="Montserrat" panose="00000500000000000000" pitchFamily="2" charset="0"/>
              </a:rPr>
              <a:t>resupuesto que está orientado al cumplimiento de las actividades inherentes a hidrocarburos, minería y energía, que integran los programas sustantivos del Ministerio, principalmente el pago del apoyo social temporal a los consumidores de gas propano. </a:t>
            </a:r>
          </a:p>
          <a:p>
            <a:pPr algn="just"/>
            <a:endParaRPr lang="es-ES" dirty="0">
              <a:latin typeface="Montserrat" panose="00000500000000000000" pitchFamily="2" charset="0"/>
            </a:endParaRPr>
          </a:p>
          <a:p>
            <a:pPr algn="just"/>
            <a:r>
              <a:rPr lang="es-ES" b="1" dirty="0">
                <a:solidFill>
                  <a:schemeClr val="accent1"/>
                </a:solidFill>
                <a:latin typeface="Montserrat" panose="00000500000000000000" pitchFamily="2" charset="0"/>
              </a:rPr>
              <a:t>Protección Ambiental: </a:t>
            </a:r>
            <a:r>
              <a:rPr lang="es-ES" dirty="0">
                <a:solidFill>
                  <a:schemeClr val="tx1"/>
                </a:solidFill>
                <a:latin typeface="Montserrat" panose="00000500000000000000" pitchFamily="2" charset="0"/>
              </a:rPr>
              <a:t>Recursos destinados </a:t>
            </a:r>
            <a:r>
              <a:rPr lang="es-ES" dirty="0">
                <a:latin typeface="Montserrat" panose="00000500000000000000" pitchFamily="2" charset="0"/>
              </a:rPr>
              <a:t>para el apoyo y control, protección y reducción de la contaminación, específicamente de las actividades derivadas de la exploración, explotación y comercialización</a:t>
            </a:r>
          </a:p>
          <a:p>
            <a:pPr algn="just"/>
            <a:r>
              <a:rPr lang="es-ES" dirty="0">
                <a:latin typeface="Montserrat" panose="00000500000000000000" pitchFamily="2" charset="0"/>
              </a:rPr>
              <a:t>petrolera; exploración y explotación minera; así como las relacionadas al incremento de la energía renovable en la</a:t>
            </a:r>
          </a:p>
          <a:p>
            <a:pPr algn="just"/>
            <a:r>
              <a:rPr lang="es-ES" dirty="0">
                <a:latin typeface="Montserrat" panose="00000500000000000000" pitchFamily="2" charset="0"/>
              </a:rPr>
              <a:t>matriz energética y seguridad radiológica</a:t>
            </a:r>
            <a:endParaRPr lang="es-GT" dirty="0">
              <a:latin typeface="Montserrat" panose="00000500000000000000" pitchFamily="2" charset="0"/>
            </a:endParaRPr>
          </a:p>
        </p:txBody>
      </p:sp>
    </p:spTree>
    <p:extLst>
      <p:ext uri="{BB962C8B-B14F-4D97-AF65-F5344CB8AC3E}">
        <p14:creationId xmlns:p14="http://schemas.microsoft.com/office/powerpoint/2010/main" val="1916142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2"/>
          <p:cNvSpPr txBox="1"/>
          <p:nvPr/>
        </p:nvSpPr>
        <p:spPr>
          <a:xfrm>
            <a:off x="727891" y="685390"/>
            <a:ext cx="4105366" cy="1046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3100" b="0" i="0" u="none" strike="noStrike" cap="none" dirty="0">
                <a:solidFill>
                  <a:srgbClr val="004C82"/>
                </a:solidFill>
                <a:latin typeface="Bebas Neue"/>
                <a:ea typeface="Bebas Neue"/>
                <a:cs typeface="Bebas Neue"/>
                <a:sym typeface="Bebas Neue"/>
              </a:rPr>
              <a:t>Ejecución presupuestaria  por finalidad</a:t>
            </a:r>
            <a:endParaRPr dirty="0"/>
          </a:p>
        </p:txBody>
      </p:sp>
      <p:sp>
        <p:nvSpPr>
          <p:cNvPr id="91" name="Google Shape;91;p2"/>
          <p:cNvSpPr txBox="1"/>
          <p:nvPr/>
        </p:nvSpPr>
        <p:spPr>
          <a:xfrm>
            <a:off x="727891" y="1725767"/>
            <a:ext cx="3808483"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Segundo  cuatrimestre del ejercicio fiscal 2023</a:t>
            </a:r>
            <a:endParaRPr dirty="0"/>
          </a:p>
        </p:txBody>
      </p:sp>
      <p:sp>
        <p:nvSpPr>
          <p:cNvPr id="92" name="Google Shape;92;p2"/>
          <p:cNvSpPr/>
          <p:nvPr/>
        </p:nvSpPr>
        <p:spPr>
          <a:xfrm>
            <a:off x="727891" y="4892723"/>
            <a:ext cx="2889588" cy="73862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GT" sz="600" b="1" dirty="0">
                <a:solidFill>
                  <a:schemeClr val="dk1"/>
                </a:solidFill>
                <a:latin typeface="Arial"/>
                <a:ea typeface="Arial"/>
                <a:cs typeface="Arial"/>
                <a:sym typeface="Arial"/>
              </a:rPr>
              <a:t>Fuente</a:t>
            </a:r>
            <a:r>
              <a:rPr lang="es-GT" sz="600" dirty="0">
                <a:solidFill>
                  <a:schemeClr val="dk1"/>
                </a:solidFill>
                <a:latin typeface="Arial"/>
                <a:ea typeface="Arial"/>
                <a:cs typeface="Arial"/>
                <a:sym typeface="Arial"/>
              </a:rPr>
              <a:t>: Sistema de Contabilidad Integrada (</a:t>
            </a:r>
            <a:r>
              <a:rPr lang="es-GT" sz="600" dirty="0" err="1">
                <a:solidFill>
                  <a:schemeClr val="dk1"/>
                </a:solidFill>
                <a:latin typeface="Arial"/>
                <a:ea typeface="Arial"/>
                <a:cs typeface="Arial"/>
                <a:sym typeface="Arial"/>
              </a:rPr>
              <a:t>Sicoin</a:t>
            </a:r>
            <a:r>
              <a:rPr lang="es-GT" sz="600" dirty="0">
                <a:solidFill>
                  <a:schemeClr val="dk1"/>
                </a:solidFill>
                <a:latin typeface="Arial"/>
                <a:ea typeface="Arial"/>
                <a:cs typeface="Arial"/>
                <a:sym typeface="Arial"/>
              </a:rPr>
              <a:t>), consultado el 2 de mayo de 2023 y Dirección Técnica del Presupuesto del Ministerio de Finanzas Públicas.</a:t>
            </a:r>
            <a:endParaRPr dirty="0"/>
          </a:p>
          <a:p>
            <a:pPr marL="0" marR="0" lvl="0" indent="0" algn="just" rtl="0">
              <a:spcBef>
                <a:spcPts val="0"/>
              </a:spcBef>
              <a:spcAft>
                <a:spcPts val="0"/>
              </a:spcAft>
              <a:buClr>
                <a:schemeClr val="dk1"/>
              </a:buClr>
              <a:buSzPts val="600"/>
              <a:buFont typeface="Calibri"/>
              <a:buNone/>
            </a:pPr>
            <a:endParaRPr sz="600" dirty="0">
              <a:solidFill>
                <a:schemeClr val="dk1"/>
              </a:solidFill>
              <a:latin typeface="Arial"/>
              <a:ea typeface="Arial"/>
              <a:cs typeface="Arial"/>
              <a:sym typeface="Arial"/>
            </a:endParaRPr>
          </a:p>
          <a:p>
            <a:pPr marL="0" marR="0" lvl="0" indent="0" algn="just" rtl="0">
              <a:spcBef>
                <a:spcPts val="0"/>
              </a:spcBef>
              <a:spcAft>
                <a:spcPts val="0"/>
              </a:spcAft>
              <a:buClr>
                <a:schemeClr val="dk1"/>
              </a:buClr>
              <a:buSzPts val="600"/>
              <a:buFont typeface="Arial"/>
              <a:buNone/>
            </a:pPr>
            <a:r>
              <a:rPr lang="es-GT" sz="600" dirty="0">
                <a:solidFill>
                  <a:schemeClr val="dk1"/>
                </a:solidFill>
                <a:latin typeface="Arial"/>
                <a:ea typeface="Arial"/>
                <a:cs typeface="Arial"/>
                <a:sym typeface="Arial"/>
              </a:rPr>
              <a:t>*Incluye ampliaciones según Decreto 05-2023 Ley de Apoyo Social Temporal a los Consumidores de Gas Propano; del Congreso de la República de Guatemala.</a:t>
            </a:r>
            <a:endParaRPr sz="600" dirty="0">
              <a:solidFill>
                <a:schemeClr val="dk1"/>
              </a:solidFill>
              <a:latin typeface="Arial"/>
              <a:ea typeface="Arial"/>
              <a:cs typeface="Arial"/>
              <a:sym typeface="Arial"/>
            </a:endParaRPr>
          </a:p>
        </p:txBody>
      </p:sp>
      <p:graphicFrame>
        <p:nvGraphicFramePr>
          <p:cNvPr id="4" name="Tabla 3">
            <a:extLst>
              <a:ext uri="{FF2B5EF4-FFF2-40B4-BE49-F238E27FC236}">
                <a16:creationId xmlns:a16="http://schemas.microsoft.com/office/drawing/2014/main" id="{753CD789-0F26-ADE0-0B77-4170F12F6F43}"/>
              </a:ext>
            </a:extLst>
          </p:cNvPr>
          <p:cNvGraphicFramePr>
            <a:graphicFrameLocks noGrp="1"/>
          </p:cNvGraphicFramePr>
          <p:nvPr>
            <p:extLst>
              <p:ext uri="{D42A27DB-BD31-4B8C-83A1-F6EECF244321}">
                <p14:modId xmlns:p14="http://schemas.microsoft.com/office/powerpoint/2010/main" val="207981591"/>
              </p:ext>
            </p:extLst>
          </p:nvPr>
        </p:nvGraphicFramePr>
        <p:xfrm>
          <a:off x="817996" y="2537392"/>
          <a:ext cx="5933786" cy="2066925"/>
        </p:xfrm>
        <a:graphic>
          <a:graphicData uri="http://schemas.openxmlformats.org/drawingml/2006/table">
            <a:tbl>
              <a:tblPr/>
              <a:tblGrid>
                <a:gridCol w="381730">
                  <a:extLst>
                    <a:ext uri="{9D8B030D-6E8A-4147-A177-3AD203B41FA5}">
                      <a16:colId xmlns:a16="http://schemas.microsoft.com/office/drawing/2014/main" val="1785334534"/>
                    </a:ext>
                  </a:extLst>
                </a:gridCol>
                <a:gridCol w="1447749">
                  <a:extLst>
                    <a:ext uri="{9D8B030D-6E8A-4147-A177-3AD203B41FA5}">
                      <a16:colId xmlns:a16="http://schemas.microsoft.com/office/drawing/2014/main" val="672411281"/>
                    </a:ext>
                  </a:extLst>
                </a:gridCol>
                <a:gridCol w="988964">
                  <a:extLst>
                    <a:ext uri="{9D8B030D-6E8A-4147-A177-3AD203B41FA5}">
                      <a16:colId xmlns:a16="http://schemas.microsoft.com/office/drawing/2014/main" val="2785461330"/>
                    </a:ext>
                  </a:extLst>
                </a:gridCol>
                <a:gridCol w="1060362">
                  <a:extLst>
                    <a:ext uri="{9D8B030D-6E8A-4147-A177-3AD203B41FA5}">
                      <a16:colId xmlns:a16="http://schemas.microsoft.com/office/drawing/2014/main" val="2293152736"/>
                    </a:ext>
                  </a:extLst>
                </a:gridCol>
                <a:gridCol w="782547">
                  <a:extLst>
                    <a:ext uri="{9D8B030D-6E8A-4147-A177-3AD203B41FA5}">
                      <a16:colId xmlns:a16="http://schemas.microsoft.com/office/drawing/2014/main" val="3066081577"/>
                    </a:ext>
                  </a:extLst>
                </a:gridCol>
                <a:gridCol w="763461">
                  <a:extLst>
                    <a:ext uri="{9D8B030D-6E8A-4147-A177-3AD203B41FA5}">
                      <a16:colId xmlns:a16="http://schemas.microsoft.com/office/drawing/2014/main" val="623759122"/>
                    </a:ext>
                  </a:extLst>
                </a:gridCol>
                <a:gridCol w="508973">
                  <a:extLst>
                    <a:ext uri="{9D8B030D-6E8A-4147-A177-3AD203B41FA5}">
                      <a16:colId xmlns:a16="http://schemas.microsoft.com/office/drawing/2014/main" val="1717083463"/>
                    </a:ext>
                  </a:extLst>
                </a:gridCol>
              </a:tblGrid>
              <a:tr h="266700">
                <a:tc gridSpan="7">
                  <a:txBody>
                    <a:bodyPr/>
                    <a:lstStyle/>
                    <a:p>
                      <a:pPr algn="ctr" fontAlgn="ctr"/>
                      <a:r>
                        <a:rPr lang="es-MX" sz="1100" b="1" i="0" u="none" strike="noStrike" dirty="0">
                          <a:solidFill>
                            <a:srgbClr val="004C82"/>
                          </a:solidFill>
                          <a:effectLst/>
                          <a:latin typeface="Bebas Neue" panose="00000500000000000000" pitchFamily="50" charset="0"/>
                        </a:rPr>
                        <a:t>PRESUPUESTO EJECUTADO POR FINALIDAD AL MES DE ABRIL 2023</a:t>
                      </a:r>
                    </a:p>
                  </a:txBody>
                  <a:tcPr marL="7620" marR="7620" marT="7620" marB="0" anchor="ctr">
                    <a:lnL>
                      <a:noFill/>
                    </a:lnL>
                    <a:lnR>
                      <a:noFill/>
                    </a:lnR>
                    <a:lnT>
                      <a:noFill/>
                    </a:lnT>
                    <a:lnB w="12700" cap="flat" cmpd="sng" algn="ctr">
                      <a:solidFill>
                        <a:srgbClr val="00BEFE"/>
                      </a:solidFill>
                      <a:prstDash val="solid"/>
                      <a:round/>
                      <a:headEnd type="none" w="med" len="med"/>
                      <a:tailEnd type="none" w="med" len="med"/>
                    </a:lnB>
                    <a:solidFill>
                      <a:schemeClr val="bg1"/>
                    </a:solidFill>
                  </a:tcPr>
                </a:tc>
                <a:tc hMerge="1">
                  <a:txBody>
                    <a:bodyPr/>
                    <a:lstStyle/>
                    <a:p>
                      <a:endParaRPr lang="es-GT"/>
                    </a:p>
                  </a:txBody>
                  <a:tcPr/>
                </a:tc>
                <a:tc hMerge="1">
                  <a:txBody>
                    <a:bodyPr/>
                    <a:lstStyle/>
                    <a:p>
                      <a:endParaRPr lang="es-GT"/>
                    </a:p>
                  </a:txBody>
                  <a:tcPr/>
                </a:tc>
                <a:tc hMerge="1">
                  <a:txBody>
                    <a:bodyPr/>
                    <a:lstStyle/>
                    <a:p>
                      <a:endParaRPr lang="es-GT"/>
                    </a:p>
                  </a:txBody>
                  <a:tcPr/>
                </a:tc>
                <a:tc hMerge="1">
                  <a:txBody>
                    <a:bodyPr/>
                    <a:lstStyle/>
                    <a:p>
                      <a:endParaRPr lang="es-GT"/>
                    </a:p>
                  </a:txBody>
                  <a:tcPr/>
                </a:tc>
                <a:tc hMerge="1">
                  <a:txBody>
                    <a:bodyPr/>
                    <a:lstStyle/>
                    <a:p>
                      <a:endParaRPr lang="es-GT"/>
                    </a:p>
                  </a:txBody>
                  <a:tcPr/>
                </a:tc>
                <a:tc hMerge="1">
                  <a:txBody>
                    <a:bodyPr/>
                    <a:lstStyle/>
                    <a:p>
                      <a:endParaRPr lang="es-GT"/>
                    </a:p>
                  </a:txBody>
                  <a:tcPr/>
                </a:tc>
                <a:extLst>
                  <a:ext uri="{0D108BD9-81ED-4DB2-BD59-A6C34878D82A}">
                    <a16:rowId xmlns:a16="http://schemas.microsoft.com/office/drawing/2014/main" val="2274991547"/>
                  </a:ext>
                </a:extLst>
              </a:tr>
              <a:tr h="409575">
                <a:tc>
                  <a:txBody>
                    <a:bodyPr/>
                    <a:lstStyle/>
                    <a:p>
                      <a:pPr algn="ctr" fontAlgn="ctr"/>
                      <a:r>
                        <a:rPr lang="es-GT" sz="1100" b="1" i="0" u="none" strike="noStrike" dirty="0">
                          <a:solidFill>
                            <a:srgbClr val="FFFFFF"/>
                          </a:solidFill>
                          <a:effectLst/>
                          <a:latin typeface="Bebas Neue" panose="00000500000000000000" pitchFamily="50" charset="0"/>
                        </a:rPr>
                        <a:t>CÓDIGO</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rgbClr val="00BEFE"/>
                    </a:solidFill>
                  </a:tcPr>
                </a:tc>
                <a:tc>
                  <a:txBody>
                    <a:bodyPr/>
                    <a:lstStyle/>
                    <a:p>
                      <a:pPr algn="ctr" fontAlgn="ctr"/>
                      <a:r>
                        <a:rPr lang="es-GT" sz="1100" b="1" i="0" u="none" strike="noStrike" dirty="0">
                          <a:solidFill>
                            <a:srgbClr val="FFFFFF"/>
                          </a:solidFill>
                          <a:effectLst/>
                          <a:latin typeface="Bebas Neue" panose="00000500000000000000" pitchFamily="50" charset="0"/>
                        </a:rPr>
                        <a:t>NOMBRE DE LA FINALIDAD</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rgbClr val="00BEFE"/>
                    </a:solidFill>
                  </a:tcPr>
                </a:tc>
                <a:tc>
                  <a:txBody>
                    <a:bodyPr/>
                    <a:lstStyle/>
                    <a:p>
                      <a:pPr algn="ctr" fontAlgn="ctr"/>
                      <a:r>
                        <a:rPr lang="es-GT" sz="1100" b="1" i="0" u="none" strike="noStrike" dirty="0">
                          <a:solidFill>
                            <a:srgbClr val="FFFFFF"/>
                          </a:solidFill>
                          <a:effectLst/>
                          <a:latin typeface="Bebas Neue" panose="00000500000000000000" pitchFamily="50" charset="0"/>
                        </a:rPr>
                        <a:t>VIGENTE</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rgbClr val="00BEFE"/>
                    </a:solidFill>
                  </a:tcPr>
                </a:tc>
                <a:tc>
                  <a:txBody>
                    <a:bodyPr/>
                    <a:lstStyle/>
                    <a:p>
                      <a:pPr algn="ctr" fontAlgn="ctr"/>
                      <a:r>
                        <a:rPr lang="es-GT" sz="1100" b="1" i="0" u="none" strike="noStrike" dirty="0">
                          <a:solidFill>
                            <a:srgbClr val="FFFFFF"/>
                          </a:solidFill>
                          <a:effectLst/>
                          <a:latin typeface="Bebas Neue" panose="00000500000000000000" pitchFamily="50" charset="0"/>
                        </a:rPr>
                        <a:t>EJECUTADO</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rgbClr val="00BEFE"/>
                    </a:solidFill>
                  </a:tcPr>
                </a:tc>
                <a:tc>
                  <a:txBody>
                    <a:bodyPr/>
                    <a:lstStyle/>
                    <a:p>
                      <a:pPr algn="ctr" fontAlgn="ctr"/>
                      <a:r>
                        <a:rPr lang="es-GT" sz="1100" b="1" i="0" u="none" strike="noStrike" dirty="0">
                          <a:solidFill>
                            <a:srgbClr val="FFFFFF"/>
                          </a:solidFill>
                          <a:effectLst/>
                          <a:latin typeface="Bebas Neue" panose="00000500000000000000" pitchFamily="50" charset="0"/>
                        </a:rPr>
                        <a:t>SALDO</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rgbClr val="00BEFE"/>
                    </a:solidFill>
                  </a:tcPr>
                </a:tc>
                <a:tc>
                  <a:txBody>
                    <a:bodyPr/>
                    <a:lstStyle/>
                    <a:p>
                      <a:pPr algn="ctr" fontAlgn="ctr"/>
                      <a:r>
                        <a:rPr lang="es-GT" sz="1100" b="1" i="0" u="none" strike="noStrike" dirty="0">
                          <a:solidFill>
                            <a:srgbClr val="FFFFFF"/>
                          </a:solidFill>
                          <a:effectLst/>
                          <a:latin typeface="Bebas Neue" panose="00000500000000000000" pitchFamily="50" charset="0"/>
                        </a:rPr>
                        <a:t>% </a:t>
                      </a:r>
                      <a:br>
                        <a:rPr lang="es-GT" sz="1100" b="1" i="0" u="none" strike="noStrike" dirty="0">
                          <a:solidFill>
                            <a:srgbClr val="FFFFFF"/>
                          </a:solidFill>
                          <a:effectLst/>
                          <a:latin typeface="Bebas Neue" panose="00000500000000000000" pitchFamily="50" charset="0"/>
                        </a:rPr>
                      </a:br>
                      <a:r>
                        <a:rPr lang="es-GT" sz="1100" b="1" i="0" u="none" strike="noStrike" dirty="0">
                          <a:solidFill>
                            <a:srgbClr val="FFFFFF"/>
                          </a:solidFill>
                          <a:effectLst/>
                          <a:latin typeface="Bebas Neue" panose="00000500000000000000" pitchFamily="50" charset="0"/>
                        </a:rPr>
                        <a:t>EJECUTADO</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rgbClr val="00BEFE"/>
                    </a:solidFill>
                  </a:tcPr>
                </a:tc>
                <a:tc>
                  <a:txBody>
                    <a:bodyPr/>
                    <a:lstStyle/>
                    <a:p>
                      <a:pPr algn="ctr" fontAlgn="ctr"/>
                      <a:r>
                        <a:rPr lang="es-GT" sz="1100" b="1" i="0" u="none" strike="noStrike" dirty="0">
                          <a:solidFill>
                            <a:srgbClr val="FFFFFF"/>
                          </a:solidFill>
                          <a:effectLst/>
                          <a:latin typeface="Bebas Neue" panose="00000500000000000000" pitchFamily="50" charset="0"/>
                        </a:rPr>
                        <a:t>%</a:t>
                      </a:r>
                      <a:br>
                        <a:rPr lang="es-GT" sz="1100" b="1" i="0" u="none" strike="noStrike" dirty="0">
                          <a:solidFill>
                            <a:srgbClr val="FFFFFF"/>
                          </a:solidFill>
                          <a:effectLst/>
                          <a:latin typeface="Bebas Neue" panose="00000500000000000000" pitchFamily="50" charset="0"/>
                        </a:rPr>
                      </a:br>
                      <a:r>
                        <a:rPr lang="es-GT" sz="1100" b="1" i="0" u="none" strike="noStrike" dirty="0">
                          <a:solidFill>
                            <a:srgbClr val="FFFFFF"/>
                          </a:solidFill>
                          <a:effectLst/>
                          <a:latin typeface="Bebas Neue" panose="00000500000000000000" pitchFamily="50" charset="0"/>
                        </a:rPr>
                        <a:t>SALDO</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rgbClr val="00BEFE"/>
                    </a:solidFill>
                  </a:tcPr>
                </a:tc>
                <a:extLst>
                  <a:ext uri="{0D108BD9-81ED-4DB2-BD59-A6C34878D82A}">
                    <a16:rowId xmlns:a16="http://schemas.microsoft.com/office/drawing/2014/main" val="3916551492"/>
                  </a:ext>
                </a:extLst>
              </a:tr>
              <a:tr h="323850">
                <a:tc>
                  <a:txBody>
                    <a:bodyPr/>
                    <a:lstStyle/>
                    <a:p>
                      <a:pPr algn="ctr" fontAlgn="ctr"/>
                      <a:r>
                        <a:rPr lang="es-GT" sz="1100" b="0" i="0" u="none" strike="noStrike" dirty="0">
                          <a:solidFill>
                            <a:srgbClr val="004C82"/>
                          </a:solidFill>
                          <a:effectLst/>
                          <a:latin typeface="Bebas Neue" panose="00000500000000000000" pitchFamily="50" charset="0"/>
                        </a:rPr>
                        <a:t>10000</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l" fontAlgn="ctr"/>
                      <a:r>
                        <a:rPr lang="es-GT" sz="1100" b="0" i="0" u="none" strike="noStrike" dirty="0">
                          <a:solidFill>
                            <a:srgbClr val="004C82"/>
                          </a:solidFill>
                          <a:effectLst/>
                          <a:latin typeface="Bebas Neue" panose="00000500000000000000" pitchFamily="50" charset="0"/>
                        </a:rPr>
                        <a:t>SERVICIOS PÚBLICOS GENERALES</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r" fontAlgn="ctr"/>
                      <a:r>
                        <a:rPr lang="es-GT" sz="1100" b="0" i="0" u="none" strike="noStrike" dirty="0">
                          <a:solidFill>
                            <a:srgbClr val="004C82"/>
                          </a:solidFill>
                          <a:effectLst/>
                          <a:latin typeface="Bebas Neue" panose="00000500000000000000" pitchFamily="50" charset="0"/>
                        </a:rPr>
                        <a:t>3,518,210</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r" fontAlgn="ctr"/>
                      <a:r>
                        <a:rPr lang="es-GT" sz="1100" b="0" i="0" u="none" strike="noStrike">
                          <a:solidFill>
                            <a:srgbClr val="004C82"/>
                          </a:solidFill>
                          <a:effectLst/>
                          <a:latin typeface="Bebas Neue" panose="00000500000000000000" pitchFamily="50" charset="0"/>
                        </a:rPr>
                        <a:t>2,253,726</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r" fontAlgn="ctr"/>
                      <a:r>
                        <a:rPr lang="es-GT" sz="1100" b="0" i="0" u="none" strike="noStrike">
                          <a:solidFill>
                            <a:srgbClr val="004C82"/>
                          </a:solidFill>
                          <a:effectLst/>
                          <a:latin typeface="Bebas Neue" panose="00000500000000000000" pitchFamily="50" charset="0"/>
                        </a:rPr>
                        <a:t>1,264,484</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ctr" fontAlgn="ctr"/>
                      <a:r>
                        <a:rPr lang="es-GT" sz="1100" b="0" i="0" u="none" strike="noStrike">
                          <a:solidFill>
                            <a:srgbClr val="004C82"/>
                          </a:solidFill>
                          <a:effectLst/>
                          <a:latin typeface="Bebas Neue" panose="00000500000000000000" pitchFamily="50" charset="0"/>
                        </a:rPr>
                        <a:t>64%</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ctr" fontAlgn="ctr"/>
                      <a:r>
                        <a:rPr lang="es-GT" sz="1100" b="0" i="0" u="none" strike="noStrike">
                          <a:solidFill>
                            <a:srgbClr val="004C82"/>
                          </a:solidFill>
                          <a:effectLst/>
                          <a:latin typeface="Bebas Neue" panose="00000500000000000000" pitchFamily="50" charset="0"/>
                        </a:rPr>
                        <a:t>36%</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54691223"/>
                  </a:ext>
                </a:extLst>
              </a:tr>
              <a:tr h="323850">
                <a:tc>
                  <a:txBody>
                    <a:bodyPr/>
                    <a:lstStyle/>
                    <a:p>
                      <a:pPr algn="ctr" fontAlgn="ctr"/>
                      <a:r>
                        <a:rPr lang="es-GT" sz="1100" b="0" i="0" u="none" strike="noStrike">
                          <a:solidFill>
                            <a:srgbClr val="004C82"/>
                          </a:solidFill>
                          <a:effectLst/>
                          <a:latin typeface="Bebas Neue" panose="00000500000000000000" pitchFamily="50" charset="0"/>
                        </a:rPr>
                        <a:t>50000</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l" fontAlgn="ctr"/>
                      <a:r>
                        <a:rPr lang="es-GT" sz="1100" b="0" i="0" u="none" strike="noStrike">
                          <a:solidFill>
                            <a:srgbClr val="004C82"/>
                          </a:solidFill>
                          <a:effectLst/>
                          <a:latin typeface="Bebas Neue" panose="00000500000000000000" pitchFamily="50" charset="0"/>
                        </a:rPr>
                        <a:t>ASUNTOS ECONÓMICOS</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r" fontAlgn="ctr"/>
                      <a:r>
                        <a:rPr lang="es-GT" sz="1100" b="0" i="0" u="none" strike="noStrike" dirty="0">
                          <a:solidFill>
                            <a:srgbClr val="004C82"/>
                          </a:solidFill>
                          <a:effectLst/>
                          <a:latin typeface="Bebas Neue" panose="00000500000000000000" pitchFamily="50" charset="0"/>
                        </a:rPr>
                        <a:t>305,515,537</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r" fontAlgn="ctr"/>
                      <a:r>
                        <a:rPr lang="es-GT" sz="1100" b="0" i="0" u="none" strike="noStrike" dirty="0">
                          <a:solidFill>
                            <a:srgbClr val="004C82"/>
                          </a:solidFill>
                          <a:effectLst/>
                          <a:latin typeface="Bebas Neue" panose="00000500000000000000" pitchFamily="50" charset="0"/>
                        </a:rPr>
                        <a:t>266,015,450</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r" fontAlgn="ctr"/>
                      <a:r>
                        <a:rPr lang="es-GT" sz="1100" b="0" i="0" u="none" strike="noStrike" dirty="0">
                          <a:solidFill>
                            <a:srgbClr val="004C82"/>
                          </a:solidFill>
                          <a:effectLst/>
                          <a:latin typeface="Bebas Neue" panose="00000500000000000000" pitchFamily="50" charset="0"/>
                        </a:rPr>
                        <a:t>39,500,087</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ctr" fontAlgn="ctr"/>
                      <a:r>
                        <a:rPr lang="es-GT" sz="1100" b="0" i="0" u="none" strike="noStrike" dirty="0">
                          <a:solidFill>
                            <a:srgbClr val="004C82"/>
                          </a:solidFill>
                          <a:effectLst/>
                          <a:latin typeface="Bebas Neue" panose="00000500000000000000" pitchFamily="50" charset="0"/>
                        </a:rPr>
                        <a:t>87%</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ctr" fontAlgn="ctr"/>
                      <a:r>
                        <a:rPr lang="es-GT" sz="1100" b="0" i="0" u="none" strike="noStrike">
                          <a:solidFill>
                            <a:srgbClr val="004C82"/>
                          </a:solidFill>
                          <a:effectLst/>
                          <a:latin typeface="Bebas Neue" panose="00000500000000000000" pitchFamily="50" charset="0"/>
                        </a:rPr>
                        <a:t>13%</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48935354"/>
                  </a:ext>
                </a:extLst>
              </a:tr>
              <a:tr h="323850">
                <a:tc>
                  <a:txBody>
                    <a:bodyPr/>
                    <a:lstStyle/>
                    <a:p>
                      <a:pPr algn="ctr" fontAlgn="ctr"/>
                      <a:r>
                        <a:rPr lang="es-GT" sz="1100" b="0" i="0" u="none" strike="noStrike">
                          <a:solidFill>
                            <a:srgbClr val="004C82"/>
                          </a:solidFill>
                          <a:effectLst/>
                          <a:latin typeface="Bebas Neue" panose="00000500000000000000" pitchFamily="50" charset="0"/>
                        </a:rPr>
                        <a:t>60000</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l" fontAlgn="ctr"/>
                      <a:r>
                        <a:rPr lang="es-GT" sz="1100" b="0" i="0" u="none" strike="noStrike">
                          <a:solidFill>
                            <a:srgbClr val="004C82"/>
                          </a:solidFill>
                          <a:effectLst/>
                          <a:latin typeface="Bebas Neue" panose="00000500000000000000" pitchFamily="50" charset="0"/>
                        </a:rPr>
                        <a:t>PROTECCIÓN AMBIENTAL</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r" fontAlgn="ctr"/>
                      <a:r>
                        <a:rPr lang="es-GT" sz="1100" b="0" i="0" u="none" strike="noStrike">
                          <a:solidFill>
                            <a:srgbClr val="004C82"/>
                          </a:solidFill>
                          <a:effectLst/>
                          <a:latin typeface="Bebas Neue" panose="00000500000000000000" pitchFamily="50" charset="0"/>
                        </a:rPr>
                        <a:t>5,389,172</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r" fontAlgn="ctr"/>
                      <a:r>
                        <a:rPr lang="es-GT" sz="1100" b="0" i="0" u="none" strike="noStrike" dirty="0">
                          <a:solidFill>
                            <a:srgbClr val="004C82"/>
                          </a:solidFill>
                          <a:effectLst/>
                          <a:latin typeface="Bebas Neue" panose="00000500000000000000" pitchFamily="50" charset="0"/>
                        </a:rPr>
                        <a:t>3,087,162</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r" fontAlgn="ctr"/>
                      <a:r>
                        <a:rPr lang="es-GT" sz="1100" b="0" i="0" u="none" strike="noStrike" dirty="0">
                          <a:solidFill>
                            <a:srgbClr val="004C82"/>
                          </a:solidFill>
                          <a:effectLst/>
                          <a:latin typeface="Bebas Neue" panose="00000500000000000000" pitchFamily="50" charset="0"/>
                        </a:rPr>
                        <a:t>2,302,010</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ctr" fontAlgn="ctr"/>
                      <a:r>
                        <a:rPr lang="es-GT" sz="1100" b="0" i="0" u="none" strike="noStrike" dirty="0">
                          <a:solidFill>
                            <a:srgbClr val="004C82"/>
                          </a:solidFill>
                          <a:effectLst/>
                          <a:latin typeface="Bebas Neue" panose="00000500000000000000" pitchFamily="50" charset="0"/>
                        </a:rPr>
                        <a:t>57%</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ctr" fontAlgn="ctr"/>
                      <a:r>
                        <a:rPr lang="es-GT" sz="1100" b="0" i="0" u="none" strike="noStrike" dirty="0">
                          <a:solidFill>
                            <a:srgbClr val="004C82"/>
                          </a:solidFill>
                          <a:effectLst/>
                          <a:latin typeface="Bebas Neue" panose="00000500000000000000" pitchFamily="50" charset="0"/>
                        </a:rPr>
                        <a:t>43%</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55196910"/>
                  </a:ext>
                </a:extLst>
              </a:tr>
              <a:tr h="419100">
                <a:tc gridSpan="2">
                  <a:txBody>
                    <a:bodyPr/>
                    <a:lstStyle/>
                    <a:p>
                      <a:pPr algn="ctr" fontAlgn="ctr"/>
                      <a:r>
                        <a:rPr lang="es-GT" sz="1600" b="1" i="0" u="none" strike="noStrike" dirty="0">
                          <a:solidFill>
                            <a:srgbClr val="004C82"/>
                          </a:solidFill>
                          <a:effectLst/>
                          <a:latin typeface="Bebas Neue" panose="00000500000000000000" pitchFamily="50" charset="0"/>
                        </a:rPr>
                        <a:t>TOTAL</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solidFill>
                  </a:tcPr>
                </a:tc>
                <a:tc hMerge="1">
                  <a:txBody>
                    <a:bodyPr/>
                    <a:lstStyle/>
                    <a:p>
                      <a:endParaRPr lang="es-GT"/>
                    </a:p>
                  </a:txBody>
                  <a:tcPr/>
                </a:tc>
                <a:tc>
                  <a:txBody>
                    <a:bodyPr/>
                    <a:lstStyle/>
                    <a:p>
                      <a:pPr algn="r" fontAlgn="ctr"/>
                      <a:r>
                        <a:rPr lang="es-GT" sz="1600" b="1" i="0" u="none" strike="noStrike" dirty="0">
                          <a:solidFill>
                            <a:srgbClr val="004C82"/>
                          </a:solidFill>
                          <a:effectLst/>
                          <a:latin typeface="Bebas Neue" panose="00000500000000000000" pitchFamily="50" charset="0"/>
                        </a:rPr>
                        <a:t>314,422,919</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solidFill>
                  </a:tcPr>
                </a:tc>
                <a:tc>
                  <a:txBody>
                    <a:bodyPr/>
                    <a:lstStyle/>
                    <a:p>
                      <a:pPr algn="r" fontAlgn="ctr"/>
                      <a:r>
                        <a:rPr lang="es-GT" sz="1600" b="1" i="0" u="none" strike="noStrike" dirty="0">
                          <a:solidFill>
                            <a:srgbClr val="004C82"/>
                          </a:solidFill>
                          <a:effectLst/>
                          <a:latin typeface="Bebas Neue" panose="00000500000000000000" pitchFamily="50" charset="0"/>
                        </a:rPr>
                        <a:t>271,356,338</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solidFill>
                  </a:tcPr>
                </a:tc>
                <a:tc>
                  <a:txBody>
                    <a:bodyPr/>
                    <a:lstStyle/>
                    <a:p>
                      <a:pPr algn="r" fontAlgn="ctr"/>
                      <a:r>
                        <a:rPr lang="es-GT" sz="1600" b="1" i="0" u="none" strike="noStrike" dirty="0">
                          <a:solidFill>
                            <a:srgbClr val="004C82"/>
                          </a:solidFill>
                          <a:effectLst/>
                          <a:latin typeface="Bebas Neue" panose="00000500000000000000" pitchFamily="50" charset="0"/>
                        </a:rPr>
                        <a:t>43,066,581</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solidFill>
                  </a:tcPr>
                </a:tc>
                <a:tc>
                  <a:txBody>
                    <a:bodyPr/>
                    <a:lstStyle/>
                    <a:p>
                      <a:pPr algn="ctr" fontAlgn="ctr"/>
                      <a:r>
                        <a:rPr lang="es-GT" sz="1600" b="1" i="0" u="none" strike="noStrike" dirty="0">
                          <a:solidFill>
                            <a:srgbClr val="004C82"/>
                          </a:solidFill>
                          <a:effectLst/>
                          <a:latin typeface="Bebas Neue" panose="00000500000000000000" pitchFamily="50" charset="0"/>
                        </a:rPr>
                        <a:t>86%</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solidFill>
                  </a:tcPr>
                </a:tc>
                <a:tc>
                  <a:txBody>
                    <a:bodyPr/>
                    <a:lstStyle/>
                    <a:p>
                      <a:pPr algn="ctr" fontAlgn="ctr"/>
                      <a:r>
                        <a:rPr lang="es-GT" sz="1600" b="1" i="0" u="none" strike="noStrike" dirty="0">
                          <a:solidFill>
                            <a:srgbClr val="004C82"/>
                          </a:solidFill>
                          <a:effectLst/>
                          <a:latin typeface="Bebas Neue" panose="00000500000000000000" pitchFamily="50" charset="0"/>
                        </a:rPr>
                        <a:t>14%</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solidFill>
                  </a:tcPr>
                </a:tc>
                <a:extLst>
                  <a:ext uri="{0D108BD9-81ED-4DB2-BD59-A6C34878D82A}">
                    <a16:rowId xmlns:a16="http://schemas.microsoft.com/office/drawing/2014/main" val="2972940121"/>
                  </a:ext>
                </a:extLst>
              </a:tr>
            </a:tbl>
          </a:graphicData>
        </a:graphic>
      </p:graphicFrame>
      <p:graphicFrame>
        <p:nvGraphicFramePr>
          <p:cNvPr id="5" name="Gráfico 4">
            <a:extLst>
              <a:ext uri="{FF2B5EF4-FFF2-40B4-BE49-F238E27FC236}">
                <a16:creationId xmlns:a16="http://schemas.microsoft.com/office/drawing/2014/main" id="{D40CADD5-436C-4BB5-832E-51E09844233B}"/>
              </a:ext>
            </a:extLst>
          </p:cNvPr>
          <p:cNvGraphicFramePr>
            <a:graphicFrameLocks/>
          </p:cNvGraphicFramePr>
          <p:nvPr>
            <p:extLst>
              <p:ext uri="{D42A27DB-BD31-4B8C-83A1-F6EECF244321}">
                <p14:modId xmlns:p14="http://schemas.microsoft.com/office/powerpoint/2010/main" val="862934395"/>
              </p:ext>
            </p:extLst>
          </p:nvPr>
        </p:nvGraphicFramePr>
        <p:xfrm>
          <a:off x="6924714" y="2011269"/>
          <a:ext cx="4666921" cy="311917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70720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1"/>
          <p:cNvSpPr/>
          <p:nvPr/>
        </p:nvSpPr>
        <p:spPr>
          <a:xfrm>
            <a:off x="5573907" y="6228920"/>
            <a:ext cx="1044186" cy="449150"/>
          </a:xfrm>
          <a:prstGeom prst="roundRect">
            <a:avLst>
              <a:gd name="adj" fmla="val 8556"/>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4">
            <a:alphaModFix/>
          </a:blip>
          <a:srcRect t="248" b="238"/>
          <a:stretch/>
        </p:blipFill>
        <p:spPr>
          <a:xfrm>
            <a:off x="5726838" y="6284612"/>
            <a:ext cx="746674" cy="329414"/>
          </a:xfrm>
          <a:prstGeom prst="rect">
            <a:avLst/>
          </a:prstGeom>
          <a:noFill/>
          <a:ln>
            <a:noFill/>
          </a:ln>
        </p:spPr>
      </p:pic>
    </p:spTree>
    <p:extLst>
      <p:ext uri="{BB962C8B-B14F-4D97-AF65-F5344CB8AC3E}">
        <p14:creationId xmlns:p14="http://schemas.microsoft.com/office/powerpoint/2010/main" val="2778008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2"/>
          <p:cNvSpPr txBox="1"/>
          <p:nvPr/>
        </p:nvSpPr>
        <p:spPr>
          <a:xfrm>
            <a:off x="727891" y="685390"/>
            <a:ext cx="5542280"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3100" b="0" i="0" u="none" strike="noStrike" cap="none" dirty="0">
                <a:solidFill>
                  <a:srgbClr val="004C82"/>
                </a:solidFill>
                <a:latin typeface="Bebas Neue"/>
                <a:ea typeface="Bebas Neue"/>
                <a:cs typeface="Bebas Neue"/>
                <a:sym typeface="Bebas Neue"/>
              </a:rPr>
              <a:t>Avances en la electrificación del país</a:t>
            </a:r>
            <a:endParaRPr dirty="0"/>
          </a:p>
        </p:txBody>
      </p:sp>
      <p:sp>
        <p:nvSpPr>
          <p:cNvPr id="91" name="Google Shape;91;p2"/>
          <p:cNvSpPr txBox="1"/>
          <p:nvPr/>
        </p:nvSpPr>
        <p:spPr>
          <a:xfrm>
            <a:off x="727891" y="1254736"/>
            <a:ext cx="3808483"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segundo cuatrimestre del ejercicio fiscal 2023</a:t>
            </a:r>
            <a:endParaRPr dirty="0"/>
          </a:p>
        </p:txBody>
      </p:sp>
      <p:sp>
        <p:nvSpPr>
          <p:cNvPr id="6" name="Google Shape;92;p2">
            <a:extLst>
              <a:ext uri="{FF2B5EF4-FFF2-40B4-BE49-F238E27FC236}">
                <a16:creationId xmlns:a16="http://schemas.microsoft.com/office/drawing/2014/main" id="{C0440447-C406-440C-9DCE-8166F718814D}"/>
              </a:ext>
            </a:extLst>
          </p:cNvPr>
          <p:cNvSpPr/>
          <p:nvPr/>
        </p:nvSpPr>
        <p:spPr>
          <a:xfrm>
            <a:off x="727891" y="2272941"/>
            <a:ext cx="4467565" cy="2031285"/>
          </a:xfrm>
          <a:prstGeom prst="rect">
            <a:avLst/>
          </a:prstGeom>
          <a:noFill/>
          <a:ln>
            <a:noFill/>
          </a:ln>
        </p:spPr>
        <p:txBody>
          <a:bodyPr spcFirstLastPara="1" wrap="square" lIns="91425" tIns="45700" rIns="91425" bIns="45700" anchor="t" anchorCtr="0">
            <a:spAutoFit/>
          </a:bodyPr>
          <a:lstStyle/>
          <a:p>
            <a:pPr algn="just">
              <a:lnSpc>
                <a:spcPct val="150000"/>
              </a:lnSpc>
            </a:pPr>
            <a:r>
              <a:rPr lang="es-ES" dirty="0">
                <a:solidFill>
                  <a:schemeClr val="tx1"/>
                </a:solidFill>
                <a:latin typeface="Montserrat" panose="00000500000000000000" pitchFamily="2" charset="0"/>
                <a:cs typeface="Arial" panose="020B0604020202020204" pitchFamily="34" charset="0"/>
              </a:rPr>
              <a:t>El resultado del Índice de Cobertura Eléctrica Nacional a junio del año 2023 es de 90.17%; valor que representa un aumento de 0.23 puntos porcentuales respecto al calculado en el año total anterior y un avance de 2.03% respecto al valor calculado en el año 2018 (año base).</a:t>
            </a:r>
            <a:endParaRPr lang="es-GT" dirty="0">
              <a:solidFill>
                <a:schemeClr val="tx1"/>
              </a:solidFill>
              <a:latin typeface="Montserrat" panose="00000500000000000000" pitchFamily="2" charset="0"/>
              <a:cs typeface="Arial" panose="020B0604020202020204" pitchFamily="34" charset="0"/>
            </a:endParaRPr>
          </a:p>
        </p:txBody>
      </p:sp>
      <p:grpSp>
        <p:nvGrpSpPr>
          <p:cNvPr id="8" name="Grupo 7">
            <a:extLst>
              <a:ext uri="{FF2B5EF4-FFF2-40B4-BE49-F238E27FC236}">
                <a16:creationId xmlns:a16="http://schemas.microsoft.com/office/drawing/2014/main" id="{739185F4-D4FC-4543-3799-4E5F02DF08D5}"/>
              </a:ext>
            </a:extLst>
          </p:cNvPr>
          <p:cNvGrpSpPr/>
          <p:nvPr/>
        </p:nvGrpSpPr>
        <p:grpSpPr>
          <a:xfrm>
            <a:off x="2379352" y="5014695"/>
            <a:ext cx="7781637" cy="983440"/>
            <a:chOff x="2322944" y="4937069"/>
            <a:chExt cx="7781637" cy="983440"/>
          </a:xfrm>
        </p:grpSpPr>
        <p:sp>
          <p:nvSpPr>
            <p:cNvPr id="5" name="Recortar rectángulo de una esquina 9">
              <a:extLst>
                <a:ext uri="{FF2B5EF4-FFF2-40B4-BE49-F238E27FC236}">
                  <a16:creationId xmlns:a16="http://schemas.microsoft.com/office/drawing/2014/main" id="{4E4D5BCA-08CF-E653-1BB3-9DEA7B79683F}"/>
                </a:ext>
              </a:extLst>
            </p:cNvPr>
            <p:cNvSpPr/>
            <p:nvPr/>
          </p:nvSpPr>
          <p:spPr>
            <a:xfrm>
              <a:off x="2322944" y="4937069"/>
              <a:ext cx="7781637" cy="983440"/>
            </a:xfrm>
            <a:prstGeom prst="snip1Rect">
              <a:avLst>
                <a:gd name="adj" fmla="val 22602"/>
              </a:avLst>
            </a:prstGeom>
            <a:solidFill>
              <a:schemeClr val="bg1"/>
            </a:solidFill>
            <a:ln>
              <a:solidFill>
                <a:srgbClr val="1C4A8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GT"/>
            </a:p>
          </p:txBody>
        </p:sp>
        <p:sp>
          <p:nvSpPr>
            <p:cNvPr id="2" name="CuadroTexto 1">
              <a:extLst>
                <a:ext uri="{FF2B5EF4-FFF2-40B4-BE49-F238E27FC236}">
                  <a16:creationId xmlns:a16="http://schemas.microsoft.com/office/drawing/2014/main" id="{7142B559-6FFE-4FCF-9B80-A94F2D9A6BAE}"/>
                </a:ext>
              </a:extLst>
            </p:cNvPr>
            <p:cNvSpPr txBox="1"/>
            <p:nvPr/>
          </p:nvSpPr>
          <p:spPr>
            <a:xfrm>
              <a:off x="2322945" y="5110907"/>
              <a:ext cx="7546109" cy="646331"/>
            </a:xfrm>
            <a:prstGeom prst="rect">
              <a:avLst/>
            </a:prstGeom>
            <a:noFill/>
          </p:spPr>
          <p:txBody>
            <a:bodyPr wrap="square" rtlCol="0">
              <a:spAutoFit/>
            </a:bodyPr>
            <a:lstStyle/>
            <a:p>
              <a:pPr algn="ctr"/>
              <a:r>
                <a:rPr lang="es-ES" sz="1800" dirty="0">
                  <a:solidFill>
                    <a:srgbClr val="004C82"/>
                  </a:solidFill>
                  <a:latin typeface="Bebas Neue"/>
                </a:rPr>
                <a:t>La meta estipulada para el MEM en la Política General de Gobierno para 2023, ascendía a 90.0%, por lo tanto, ésta ya fue superada en 0.17% al mes de junio del presente año. </a:t>
              </a:r>
              <a:endParaRPr lang="es-GT" sz="1800" dirty="0">
                <a:solidFill>
                  <a:srgbClr val="004C82"/>
                </a:solidFill>
                <a:latin typeface="Bebas Neue"/>
              </a:endParaRPr>
            </a:p>
          </p:txBody>
        </p:sp>
      </p:grpSp>
      <p:pic>
        <p:nvPicPr>
          <p:cNvPr id="10" name="Imagen 9">
            <a:extLst>
              <a:ext uri="{FF2B5EF4-FFF2-40B4-BE49-F238E27FC236}">
                <a16:creationId xmlns:a16="http://schemas.microsoft.com/office/drawing/2014/main" id="{3F138249-07ED-3FB0-503B-E1E0A70D09FF}"/>
              </a:ext>
            </a:extLst>
          </p:cNvPr>
          <p:cNvPicPr>
            <a:picLocks noChangeAspect="1"/>
          </p:cNvPicPr>
          <p:nvPr/>
        </p:nvPicPr>
        <p:blipFill rotWithShape="1">
          <a:blip r:embed="rId4"/>
          <a:srcRect t="18018" b="16746"/>
          <a:stretch/>
        </p:blipFill>
        <p:spPr>
          <a:xfrm>
            <a:off x="6004791" y="1943161"/>
            <a:ext cx="6187209" cy="2690844"/>
          </a:xfrm>
          <a:prstGeom prst="rect">
            <a:avLst/>
          </a:prstGeom>
        </p:spPr>
      </p:pic>
    </p:spTree>
    <p:extLst>
      <p:ext uri="{BB962C8B-B14F-4D97-AF65-F5344CB8AC3E}">
        <p14:creationId xmlns:p14="http://schemas.microsoft.com/office/powerpoint/2010/main" val="888465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2"/>
          <p:cNvSpPr txBox="1"/>
          <p:nvPr/>
        </p:nvSpPr>
        <p:spPr>
          <a:xfrm>
            <a:off x="727891" y="685390"/>
            <a:ext cx="5542280"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3100" b="0" i="0" u="none" strike="noStrike" cap="none" dirty="0">
                <a:solidFill>
                  <a:srgbClr val="004C82"/>
                </a:solidFill>
                <a:latin typeface="Bebas Neue"/>
                <a:ea typeface="Bebas Neue"/>
                <a:cs typeface="Bebas Neue"/>
                <a:sym typeface="Bebas Neue"/>
              </a:rPr>
              <a:t>Avances en la electrificación del país</a:t>
            </a:r>
            <a:endParaRPr dirty="0"/>
          </a:p>
        </p:txBody>
      </p:sp>
      <p:sp>
        <p:nvSpPr>
          <p:cNvPr id="91" name="Google Shape;91;p2"/>
          <p:cNvSpPr txBox="1"/>
          <p:nvPr/>
        </p:nvSpPr>
        <p:spPr>
          <a:xfrm>
            <a:off x="727891" y="1254736"/>
            <a:ext cx="3808483"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segundo cuatrimestre del ejercicio fiscal 2023</a:t>
            </a:r>
            <a:endParaRPr dirty="0"/>
          </a:p>
        </p:txBody>
      </p:sp>
      <p:sp>
        <p:nvSpPr>
          <p:cNvPr id="6" name="Google Shape;92;p2">
            <a:extLst>
              <a:ext uri="{FF2B5EF4-FFF2-40B4-BE49-F238E27FC236}">
                <a16:creationId xmlns:a16="http://schemas.microsoft.com/office/drawing/2014/main" id="{C0440447-C406-440C-9DCE-8166F718814D}"/>
              </a:ext>
            </a:extLst>
          </p:cNvPr>
          <p:cNvSpPr/>
          <p:nvPr/>
        </p:nvSpPr>
        <p:spPr>
          <a:xfrm>
            <a:off x="737022" y="2250131"/>
            <a:ext cx="4153826" cy="3000781"/>
          </a:xfrm>
          <a:prstGeom prst="rect">
            <a:avLst/>
          </a:prstGeom>
          <a:noFill/>
          <a:ln>
            <a:noFill/>
          </a:ln>
        </p:spPr>
        <p:txBody>
          <a:bodyPr spcFirstLastPara="1" wrap="square" lIns="91425" tIns="45700" rIns="91425" bIns="45700" anchor="t" anchorCtr="0">
            <a:spAutoFit/>
          </a:bodyPr>
          <a:lstStyle/>
          <a:p>
            <a:pPr algn="just">
              <a:lnSpc>
                <a:spcPct val="150000"/>
              </a:lnSpc>
            </a:pPr>
            <a:r>
              <a:rPr lang="es-ES" dirty="0">
                <a:solidFill>
                  <a:schemeClr val="tx1"/>
                </a:solidFill>
                <a:latin typeface="Montserrat" panose="00000500000000000000" pitchFamily="2" charset="0"/>
                <a:cs typeface="Arial" panose="020B0604020202020204" pitchFamily="34" charset="0"/>
              </a:rPr>
              <a:t>Se</a:t>
            </a:r>
            <a:r>
              <a:rPr lang="es-GT" dirty="0">
                <a:solidFill>
                  <a:schemeClr val="tx1"/>
                </a:solidFill>
                <a:latin typeface="Montserrat" panose="00000500000000000000" pitchFamily="2" charset="0"/>
                <a:cs typeface="Arial" panose="020B0604020202020204" pitchFamily="34" charset="0"/>
              </a:rPr>
              <a:t> fortaleció la coordinación intersectorial en los municipios con menor índice de cobertura eléctrica, por medio de 60 Informes de Estudios Socioeconómicos en 14 mil hogares ubicados en comunidades sin acceso al servicio de energía eléctrica en 7 departamentos priorizados: Petén, Alta Verapaz, Baja Verapaz, Izabal, Chiquimula, Huehuetenango y San Marcos.</a:t>
            </a:r>
          </a:p>
        </p:txBody>
      </p:sp>
      <p:pic>
        <p:nvPicPr>
          <p:cNvPr id="4" name="Imagen 3">
            <a:extLst>
              <a:ext uri="{FF2B5EF4-FFF2-40B4-BE49-F238E27FC236}">
                <a16:creationId xmlns:a16="http://schemas.microsoft.com/office/drawing/2014/main" id="{864D83AD-A32D-3AC0-FBA2-5CC2877CF099}"/>
              </a:ext>
            </a:extLst>
          </p:cNvPr>
          <p:cNvPicPr>
            <a:picLocks noChangeAspect="1"/>
          </p:cNvPicPr>
          <p:nvPr/>
        </p:nvPicPr>
        <p:blipFill rotWithShape="1">
          <a:blip r:embed="rId4"/>
          <a:srcRect t="20337" b="20404"/>
          <a:stretch/>
        </p:blipFill>
        <p:spPr>
          <a:xfrm>
            <a:off x="6013923" y="2307561"/>
            <a:ext cx="6178077" cy="2885921"/>
          </a:xfrm>
          <a:prstGeom prst="rect">
            <a:avLst/>
          </a:prstGeom>
        </p:spPr>
      </p:pic>
    </p:spTree>
    <p:extLst>
      <p:ext uri="{BB962C8B-B14F-4D97-AF65-F5344CB8AC3E}">
        <p14:creationId xmlns:p14="http://schemas.microsoft.com/office/powerpoint/2010/main" val="1746311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2"/>
          <p:cNvSpPr txBox="1"/>
          <p:nvPr/>
        </p:nvSpPr>
        <p:spPr>
          <a:xfrm>
            <a:off x="727890" y="586431"/>
            <a:ext cx="5542280" cy="1046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3100" dirty="0">
                <a:solidFill>
                  <a:srgbClr val="004C82"/>
                </a:solidFill>
                <a:latin typeface="Bebas Neue"/>
                <a:sym typeface="Bebas Neue"/>
              </a:rPr>
              <a:t>Avances en la implementación de</a:t>
            </a:r>
          </a:p>
          <a:p>
            <a:pPr marL="0" marR="0" lvl="0" indent="0" algn="l" rtl="0">
              <a:spcBef>
                <a:spcPts val="0"/>
              </a:spcBef>
              <a:spcAft>
                <a:spcPts val="0"/>
              </a:spcAft>
              <a:buNone/>
            </a:pPr>
            <a:r>
              <a:rPr lang="es-ES" sz="3100" dirty="0">
                <a:solidFill>
                  <a:srgbClr val="004C82"/>
                </a:solidFill>
                <a:latin typeface="Bebas Neue"/>
                <a:sym typeface="Bebas Neue"/>
              </a:rPr>
              <a:t>la mezcla de etanol con gasolina</a:t>
            </a:r>
            <a:endParaRPr dirty="0"/>
          </a:p>
        </p:txBody>
      </p:sp>
      <p:sp>
        <p:nvSpPr>
          <p:cNvPr id="91" name="Google Shape;91;p2"/>
          <p:cNvSpPr txBox="1"/>
          <p:nvPr/>
        </p:nvSpPr>
        <p:spPr>
          <a:xfrm>
            <a:off x="727890" y="1588911"/>
            <a:ext cx="3808483"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segundo cuatrimestre del ejercicio fiscal 2023</a:t>
            </a:r>
            <a:endParaRPr dirty="0"/>
          </a:p>
        </p:txBody>
      </p:sp>
      <p:sp>
        <p:nvSpPr>
          <p:cNvPr id="6" name="Google Shape;92;p2">
            <a:extLst>
              <a:ext uri="{FF2B5EF4-FFF2-40B4-BE49-F238E27FC236}">
                <a16:creationId xmlns:a16="http://schemas.microsoft.com/office/drawing/2014/main" id="{C0440447-C406-440C-9DCE-8166F718814D}"/>
              </a:ext>
            </a:extLst>
          </p:cNvPr>
          <p:cNvSpPr/>
          <p:nvPr/>
        </p:nvSpPr>
        <p:spPr>
          <a:xfrm>
            <a:off x="727890" y="2268308"/>
            <a:ext cx="4124329" cy="3000781"/>
          </a:xfrm>
          <a:prstGeom prst="rect">
            <a:avLst/>
          </a:prstGeom>
          <a:noFill/>
          <a:ln>
            <a:noFill/>
          </a:ln>
        </p:spPr>
        <p:txBody>
          <a:bodyPr spcFirstLastPara="1" wrap="square" lIns="91425" tIns="45700" rIns="91425" bIns="45700" anchor="t" anchorCtr="0">
            <a:spAutoFit/>
          </a:bodyPr>
          <a:lstStyle/>
          <a:p>
            <a:pPr algn="just">
              <a:lnSpc>
                <a:spcPct val="150000"/>
              </a:lnSpc>
            </a:pPr>
            <a:r>
              <a:rPr lang="es-ES" dirty="0">
                <a:solidFill>
                  <a:schemeClr val="tx1"/>
                </a:solidFill>
                <a:latin typeface="Montserrat" panose="00000500000000000000" pitchFamily="2" charset="0"/>
                <a:cs typeface="Arial" panose="020B0604020202020204" pitchFamily="34" charset="0"/>
              </a:rPr>
              <a:t>Se implementa la mezcla mínima y obligatoria del alcohol carburante y etanol avanzado con la gasolina, según el Reglamento General de la Ley de Alcohol Carburante, lo que contribuirá a la reducción de gases de efecto invernadero y a los efectos del cambio climático, en cumplimiento de  los compromisos internacionales en materia ambiental. </a:t>
            </a:r>
          </a:p>
        </p:txBody>
      </p:sp>
      <p:pic>
        <p:nvPicPr>
          <p:cNvPr id="4" name="Imagen 3">
            <a:extLst>
              <a:ext uri="{FF2B5EF4-FFF2-40B4-BE49-F238E27FC236}">
                <a16:creationId xmlns:a16="http://schemas.microsoft.com/office/drawing/2014/main" id="{E08644D8-0F6E-721B-C8D9-4807EAE532DD}"/>
              </a:ext>
            </a:extLst>
          </p:cNvPr>
          <p:cNvPicPr>
            <a:picLocks noChangeAspect="1"/>
          </p:cNvPicPr>
          <p:nvPr/>
        </p:nvPicPr>
        <p:blipFill rotWithShape="1">
          <a:blip r:embed="rId4"/>
          <a:srcRect t="10816" b="23981"/>
          <a:stretch/>
        </p:blipFill>
        <p:spPr>
          <a:xfrm>
            <a:off x="6001696" y="2423277"/>
            <a:ext cx="6190305" cy="2690843"/>
          </a:xfrm>
          <a:prstGeom prst="rect">
            <a:avLst/>
          </a:prstGeom>
        </p:spPr>
      </p:pic>
    </p:spTree>
    <p:extLst>
      <p:ext uri="{BB962C8B-B14F-4D97-AF65-F5344CB8AC3E}">
        <p14:creationId xmlns:p14="http://schemas.microsoft.com/office/powerpoint/2010/main" val="1301216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2"/>
          <p:cNvSpPr txBox="1"/>
          <p:nvPr/>
        </p:nvSpPr>
        <p:spPr>
          <a:xfrm>
            <a:off x="727889" y="586431"/>
            <a:ext cx="6927739"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3100" dirty="0">
                <a:solidFill>
                  <a:srgbClr val="004C82"/>
                </a:solidFill>
                <a:latin typeface="Bebas Neue"/>
                <a:sym typeface="Bebas Neue"/>
              </a:rPr>
              <a:t>Avances en los procesos de diálogo y consulta</a:t>
            </a:r>
            <a:endParaRPr dirty="0"/>
          </a:p>
        </p:txBody>
      </p:sp>
      <p:sp>
        <p:nvSpPr>
          <p:cNvPr id="91" name="Google Shape;91;p2"/>
          <p:cNvSpPr txBox="1"/>
          <p:nvPr/>
        </p:nvSpPr>
        <p:spPr>
          <a:xfrm>
            <a:off x="727889" y="1001909"/>
            <a:ext cx="3808483"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segundo cuatrimestre del ejercicio fiscal 2023</a:t>
            </a:r>
            <a:endParaRPr dirty="0"/>
          </a:p>
        </p:txBody>
      </p:sp>
      <p:sp>
        <p:nvSpPr>
          <p:cNvPr id="6" name="Google Shape;92;p2">
            <a:extLst>
              <a:ext uri="{FF2B5EF4-FFF2-40B4-BE49-F238E27FC236}">
                <a16:creationId xmlns:a16="http://schemas.microsoft.com/office/drawing/2014/main" id="{C0440447-C406-440C-9DCE-8166F718814D}"/>
              </a:ext>
            </a:extLst>
          </p:cNvPr>
          <p:cNvSpPr/>
          <p:nvPr/>
        </p:nvSpPr>
        <p:spPr>
          <a:xfrm>
            <a:off x="727889" y="2109000"/>
            <a:ext cx="5257274" cy="2893059"/>
          </a:xfrm>
          <a:prstGeom prst="rect">
            <a:avLst/>
          </a:prstGeom>
          <a:noFill/>
          <a:ln>
            <a:noFill/>
          </a:ln>
        </p:spPr>
        <p:txBody>
          <a:bodyPr spcFirstLastPara="1" wrap="square" lIns="91425" tIns="45700" rIns="91425" bIns="45700" anchor="t" anchorCtr="0">
            <a:spAutoFit/>
          </a:bodyPr>
          <a:lstStyle/>
          <a:p>
            <a:pPr marL="171450" indent="-171450" algn="just">
              <a:buFont typeface="Arial" panose="020B0604020202020204" pitchFamily="34" charset="0"/>
              <a:buChar char="•"/>
            </a:pPr>
            <a:r>
              <a:rPr lang="es-ES" dirty="0">
                <a:solidFill>
                  <a:schemeClr val="tx1"/>
                </a:solidFill>
                <a:latin typeface="Montserrat" panose="00000500000000000000" pitchFamily="2" charset="0"/>
                <a:cs typeface="Arial" panose="020B0604020202020204" pitchFamily="34" charset="0"/>
              </a:rPr>
              <a:t>Se logró avanzar en un 80% en el proceso de consulta por el Derecho Minero </a:t>
            </a:r>
            <a:r>
              <a:rPr lang="es-ES" dirty="0" err="1">
                <a:solidFill>
                  <a:schemeClr val="tx1"/>
                </a:solidFill>
                <a:latin typeface="Montserrat" panose="00000500000000000000" pitchFamily="2" charset="0"/>
                <a:cs typeface="Arial" panose="020B0604020202020204" pitchFamily="34" charset="0"/>
              </a:rPr>
              <a:t>Escobal</a:t>
            </a:r>
            <a:r>
              <a:rPr lang="es-ES" dirty="0">
                <a:solidFill>
                  <a:schemeClr val="tx1"/>
                </a:solidFill>
                <a:latin typeface="Montserrat" panose="00000500000000000000" pitchFamily="2" charset="0"/>
                <a:cs typeface="Arial" panose="020B0604020202020204" pitchFamily="34" charset="0"/>
              </a:rPr>
              <a:t> y p</a:t>
            </a:r>
            <a:r>
              <a:rPr lang="es-ES" dirty="0">
                <a:solidFill>
                  <a:schemeClr val="tx1"/>
                </a:solidFill>
              </a:rPr>
              <a:t>or </a:t>
            </a:r>
            <a:r>
              <a:rPr lang="es-ES" b="1" dirty="0">
                <a:solidFill>
                  <a:srgbClr val="0070C0"/>
                </a:solidFill>
              </a:rPr>
              <a:t>primera vez las autoridades de PAPXIGUA, en compañía de sus asesores, ingresaron el proyecto minero </a:t>
            </a:r>
            <a:r>
              <a:rPr lang="es-ES" b="1" dirty="0" err="1">
                <a:solidFill>
                  <a:srgbClr val="0070C0"/>
                </a:solidFill>
              </a:rPr>
              <a:t>Escobal</a:t>
            </a:r>
            <a:r>
              <a:rPr lang="es-ES" b="1" dirty="0">
                <a:solidFill>
                  <a:srgbClr val="0070C0"/>
                </a:solidFill>
              </a:rPr>
              <a:t> para verificar la información entregada con antelación. </a:t>
            </a:r>
            <a:endParaRPr lang="es-ES" b="1" dirty="0">
              <a:solidFill>
                <a:srgbClr val="0070C0"/>
              </a:solidFill>
              <a:latin typeface="Montserrat" panose="00000500000000000000" pitchFamily="2" charset="0"/>
              <a:cs typeface="Arial" panose="020B0604020202020204" pitchFamily="34" charset="0"/>
            </a:endParaRPr>
          </a:p>
          <a:p>
            <a:pPr marL="171450" indent="-171450" algn="just">
              <a:buFont typeface="Arial" panose="020B0604020202020204" pitchFamily="34" charset="0"/>
              <a:buChar char="•"/>
            </a:pPr>
            <a:endParaRPr lang="es-ES" dirty="0">
              <a:solidFill>
                <a:schemeClr val="tx1"/>
              </a:solidFill>
              <a:latin typeface="Montserrat" panose="00000500000000000000" pitchFamily="2" charset="0"/>
              <a:cs typeface="Arial" panose="020B0604020202020204" pitchFamily="34" charset="0"/>
            </a:endParaRPr>
          </a:p>
          <a:p>
            <a:pPr marL="171450" indent="-171450" algn="just">
              <a:buFont typeface="Arial" panose="020B0604020202020204" pitchFamily="34" charset="0"/>
              <a:buChar char="•"/>
            </a:pPr>
            <a:r>
              <a:rPr lang="es-ES" dirty="0">
                <a:solidFill>
                  <a:schemeClr val="tx1"/>
                </a:solidFill>
                <a:latin typeface="Montserrat" panose="00000500000000000000" pitchFamily="2" charset="0"/>
                <a:cs typeface="Arial" panose="020B0604020202020204" pitchFamily="34" charset="0"/>
              </a:rPr>
              <a:t>Se llevaron a cabo procesos de consulta y de diálogo y participación en las áreas de influencia de proyectos mineros.</a:t>
            </a:r>
          </a:p>
          <a:p>
            <a:pPr marL="171450" indent="-171450" algn="just">
              <a:buFont typeface="Arial" panose="020B0604020202020204" pitchFamily="34" charset="0"/>
              <a:buChar char="•"/>
            </a:pPr>
            <a:endParaRPr lang="es-ES" dirty="0">
              <a:solidFill>
                <a:schemeClr val="tx1"/>
              </a:solidFill>
              <a:latin typeface="Montserrat" panose="00000500000000000000" pitchFamily="2" charset="0"/>
              <a:cs typeface="Arial" panose="020B0604020202020204" pitchFamily="34" charset="0"/>
            </a:endParaRPr>
          </a:p>
          <a:p>
            <a:pPr marL="171450" indent="-171450" algn="just">
              <a:buFont typeface="Arial" panose="020B0604020202020204" pitchFamily="34" charset="0"/>
              <a:buChar char="•"/>
            </a:pPr>
            <a:r>
              <a:rPr lang="es-ES" dirty="0">
                <a:solidFill>
                  <a:schemeClr val="tx1"/>
                </a:solidFill>
                <a:latin typeface="Montserrat" panose="00000500000000000000" pitchFamily="2" charset="0"/>
                <a:cs typeface="Arial" panose="020B0604020202020204" pitchFamily="34" charset="0"/>
              </a:rPr>
              <a:t>Se acordó la fecha del inicio de la consulta por el derecho minero Progreso VII Derivada, según el Convenio 169 de la OIT, para el 8 de octubre de 2023. </a:t>
            </a:r>
          </a:p>
        </p:txBody>
      </p:sp>
      <p:pic>
        <p:nvPicPr>
          <p:cNvPr id="4" name="Imagen 3">
            <a:extLst>
              <a:ext uri="{FF2B5EF4-FFF2-40B4-BE49-F238E27FC236}">
                <a16:creationId xmlns:a16="http://schemas.microsoft.com/office/drawing/2014/main" id="{833E7995-2109-6EBA-47DD-1B537AC03E65}"/>
              </a:ext>
            </a:extLst>
          </p:cNvPr>
          <p:cNvPicPr>
            <a:picLocks noChangeAspect="1"/>
          </p:cNvPicPr>
          <p:nvPr/>
        </p:nvPicPr>
        <p:blipFill rotWithShape="1">
          <a:blip r:embed="rId4"/>
          <a:srcRect l="21542" t="28613" r="21468" b="31466"/>
          <a:stretch/>
        </p:blipFill>
        <p:spPr>
          <a:xfrm>
            <a:off x="6216073" y="2160179"/>
            <a:ext cx="5975927" cy="2790700"/>
          </a:xfrm>
          <a:prstGeom prst="rect">
            <a:avLst/>
          </a:prstGeom>
        </p:spPr>
      </p:pic>
    </p:spTree>
    <p:extLst>
      <p:ext uri="{BB962C8B-B14F-4D97-AF65-F5344CB8AC3E}">
        <p14:creationId xmlns:p14="http://schemas.microsoft.com/office/powerpoint/2010/main" val="1780328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2"/>
          <p:cNvSpPr txBox="1"/>
          <p:nvPr/>
        </p:nvSpPr>
        <p:spPr>
          <a:xfrm>
            <a:off x="727891" y="685390"/>
            <a:ext cx="8105866"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3100" b="0" i="0" u="none" strike="noStrike" cap="none" dirty="0">
                <a:solidFill>
                  <a:srgbClr val="004C82"/>
                </a:solidFill>
                <a:latin typeface="Bebas Neue"/>
                <a:ea typeface="Bebas Neue"/>
                <a:cs typeface="Bebas Neue"/>
                <a:sym typeface="Bebas Neue"/>
              </a:rPr>
              <a:t>Principales funciones del ministerio de energía y minas</a:t>
            </a:r>
            <a:endParaRPr dirty="0"/>
          </a:p>
        </p:txBody>
      </p:sp>
      <p:sp>
        <p:nvSpPr>
          <p:cNvPr id="91" name="Google Shape;91;p2"/>
          <p:cNvSpPr txBox="1"/>
          <p:nvPr/>
        </p:nvSpPr>
        <p:spPr>
          <a:xfrm>
            <a:off x="727891" y="1170851"/>
            <a:ext cx="8105866"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400" dirty="0">
                <a:solidFill>
                  <a:srgbClr val="004C82"/>
                </a:solidFill>
                <a:latin typeface="Bebas Neue"/>
                <a:ea typeface="Bebas Neue"/>
                <a:cs typeface="Bebas Neue"/>
                <a:sym typeface="Bebas Neue"/>
              </a:rPr>
              <a:t>De conformidad con las normas que regulan su funcionamiento, las principales funciones del </a:t>
            </a:r>
            <a:r>
              <a:rPr lang="es-ES" sz="1400" dirty="0" err="1">
                <a:solidFill>
                  <a:srgbClr val="004C82"/>
                </a:solidFill>
                <a:latin typeface="Bebas Neue"/>
                <a:ea typeface="Bebas Neue"/>
                <a:cs typeface="Bebas Neue"/>
                <a:sym typeface="Bebas Neue"/>
              </a:rPr>
              <a:t>mem</a:t>
            </a:r>
            <a:r>
              <a:rPr lang="es-ES" sz="1400" dirty="0">
                <a:solidFill>
                  <a:srgbClr val="004C82"/>
                </a:solidFill>
                <a:latin typeface="Bebas Neue"/>
                <a:ea typeface="Bebas Neue"/>
                <a:cs typeface="Bebas Neue"/>
                <a:sym typeface="Bebas Neue"/>
              </a:rPr>
              <a:t> son: </a:t>
            </a:r>
            <a:endParaRPr dirty="0"/>
          </a:p>
        </p:txBody>
      </p:sp>
      <p:sp>
        <p:nvSpPr>
          <p:cNvPr id="92" name="Google Shape;92;p2"/>
          <p:cNvSpPr/>
          <p:nvPr/>
        </p:nvSpPr>
        <p:spPr>
          <a:xfrm>
            <a:off x="487136" y="1579085"/>
            <a:ext cx="11217728" cy="4593525"/>
          </a:xfrm>
          <a:prstGeom prst="rect">
            <a:avLst/>
          </a:prstGeom>
          <a:noFill/>
          <a:ln>
            <a:noFill/>
          </a:ln>
        </p:spPr>
        <p:txBody>
          <a:bodyPr spcFirstLastPara="1" wrap="square" lIns="91425" tIns="45700" rIns="91425" bIns="45700" anchor="t" anchorCtr="0">
            <a:spAutoFit/>
          </a:bodyPr>
          <a:lstStyle/>
          <a:p>
            <a:pPr marL="800100" lvl="5" indent="-342900" algn="just">
              <a:lnSpc>
                <a:spcPct val="150000"/>
              </a:lnSpc>
              <a:buClr>
                <a:schemeClr val="accent1"/>
              </a:buClr>
              <a:buFont typeface="Arial" panose="020B0604020202020204" pitchFamily="34" charset="0"/>
              <a:buChar char="•"/>
            </a:pPr>
            <a:r>
              <a:rPr lang="es-ES" sz="1300" dirty="0">
                <a:latin typeface="Montserrat" panose="020B0604020202020204" charset="0"/>
              </a:rPr>
              <a:t>Estudiar y fomentar el uso de fuentes nuevas y renovables de energía, promover su aprovechamiento racional y estimular el desarrollo aprovechamiento racional de energía en sus diferentes formas y tipos, procurando una política nacional que tienda a lograr la autosuficiencia energética del país.</a:t>
            </a:r>
            <a:endParaRPr lang="es-GT" sz="1300" dirty="0">
              <a:latin typeface="Montserrat" panose="020B0604020202020204" charset="0"/>
            </a:endParaRPr>
          </a:p>
          <a:p>
            <a:pPr marL="800100" lvl="5" indent="-342900" algn="just">
              <a:lnSpc>
                <a:spcPct val="150000"/>
              </a:lnSpc>
              <a:buClr>
                <a:schemeClr val="accent1"/>
              </a:buClr>
              <a:buFont typeface="Arial" panose="020B0604020202020204" pitchFamily="34" charset="0"/>
              <a:buChar char="•"/>
            </a:pPr>
            <a:r>
              <a:rPr lang="es-ES" sz="1300" dirty="0">
                <a:latin typeface="Montserrat" panose="020B0604020202020204" charset="0"/>
              </a:rPr>
              <a:t>Coordinar las acciones necesarias para mantener un adecuado y eficiente suministro de petróleo, productos petroleros y gas natural de acuerdo con la demanda del país, y conforme a la ley de la materia.</a:t>
            </a:r>
          </a:p>
          <a:p>
            <a:pPr marL="800100" lvl="5" indent="-342900" algn="just">
              <a:lnSpc>
                <a:spcPct val="150000"/>
              </a:lnSpc>
              <a:buClr>
                <a:schemeClr val="accent1"/>
              </a:buClr>
              <a:buFont typeface="Arial" panose="020B0604020202020204" pitchFamily="34" charset="0"/>
              <a:buChar char="•"/>
            </a:pPr>
            <a:r>
              <a:rPr lang="es-ES" sz="1300" dirty="0">
                <a:latin typeface="Montserrat" panose="020B0604020202020204" charset="0"/>
              </a:rPr>
              <a:t>Cumplir y hacer cumplir la legislación relacionada con el reconocimiento superficial, exploración, explotación, transporte y transformación de hidrocarburos; la compraventa o cualquier tipo de comercialización de petróleo crudo o reconstituido, gas natural y otros derivados, así como los derivados de los mismos.</a:t>
            </a:r>
          </a:p>
          <a:p>
            <a:pPr marL="800100" lvl="5" indent="-342900" algn="just">
              <a:lnSpc>
                <a:spcPct val="150000"/>
              </a:lnSpc>
              <a:buClr>
                <a:schemeClr val="accent1"/>
              </a:buClr>
              <a:buFont typeface="Arial" panose="020B0604020202020204" pitchFamily="34" charset="0"/>
              <a:buChar char="•"/>
            </a:pPr>
            <a:r>
              <a:rPr lang="es-ES" sz="1300" dirty="0">
                <a:latin typeface="Montserrat" panose="020B0604020202020204" charset="0"/>
              </a:rPr>
              <a:t>Formular la política, proponer la regulación respectiva y supervisar el sistema de exploración, explotación y comercialización de hidrocarburos y minerales.</a:t>
            </a:r>
            <a:endParaRPr lang="es-GT" sz="1300" dirty="0">
              <a:latin typeface="Montserrat" panose="020B0604020202020204" charset="0"/>
            </a:endParaRPr>
          </a:p>
          <a:p>
            <a:pPr marL="800100" lvl="5" indent="-342900" algn="just">
              <a:lnSpc>
                <a:spcPct val="150000"/>
              </a:lnSpc>
              <a:buClr>
                <a:schemeClr val="accent1"/>
              </a:buClr>
              <a:buFont typeface="Arial" panose="020B0604020202020204" pitchFamily="34" charset="0"/>
              <a:buChar char="•"/>
            </a:pPr>
            <a:r>
              <a:rPr lang="es-ES" sz="1300" dirty="0">
                <a:latin typeface="Montserrat" panose="020B0604020202020204" charset="0"/>
              </a:rPr>
              <a:t>Cumplir las normas y especificaciones ambientales que en materia de recursos no renovables establezca el Ministerio de Ambiente y Recursos Naturales.</a:t>
            </a:r>
            <a:endParaRPr lang="es-GT" sz="1300" dirty="0">
              <a:latin typeface="Montserrat" panose="020B0604020202020204" charset="0"/>
            </a:endParaRPr>
          </a:p>
          <a:p>
            <a:pPr marL="800100" lvl="5" indent="-342900" algn="just">
              <a:lnSpc>
                <a:spcPct val="150000"/>
              </a:lnSpc>
              <a:buClr>
                <a:schemeClr val="accent1"/>
              </a:buClr>
              <a:buFont typeface="Arial" panose="020B0604020202020204" pitchFamily="34" charset="0"/>
              <a:buChar char="•"/>
            </a:pPr>
            <a:r>
              <a:rPr lang="es-ES" sz="1300" dirty="0">
                <a:latin typeface="Montserrat" panose="020B0604020202020204" charset="0"/>
              </a:rPr>
              <a:t>Emitir opinión en el ámbito de su competencia sobre políticas o proyectos de otras instituciones públicas que incidan en el desarrollo energético del país.</a:t>
            </a:r>
            <a:endParaRPr lang="es-GT" sz="1300" dirty="0">
              <a:latin typeface="Montserrat" panose="020B0604020202020204" charset="0"/>
            </a:endParaRPr>
          </a:p>
          <a:p>
            <a:pPr marL="800100" lvl="5" indent="-342900" algn="just">
              <a:lnSpc>
                <a:spcPct val="150000"/>
              </a:lnSpc>
              <a:buClr>
                <a:schemeClr val="accent1"/>
              </a:buClr>
              <a:buFont typeface="Arial" panose="020B0604020202020204" pitchFamily="34" charset="0"/>
              <a:buChar char="•"/>
            </a:pPr>
            <a:r>
              <a:rPr lang="es-ES" sz="1300" dirty="0">
                <a:latin typeface="Montserrat" panose="020B0604020202020204" charset="0"/>
              </a:rPr>
              <a:t>Ejercer las funciones normativas y de control y supervisión en materia de energía eléctrica que le asignen las leyes. </a:t>
            </a:r>
            <a:endParaRPr sz="1300" dirty="0">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2"/>
          <p:cNvSpPr txBox="1"/>
          <p:nvPr/>
        </p:nvSpPr>
        <p:spPr>
          <a:xfrm>
            <a:off x="727890" y="586431"/>
            <a:ext cx="6434910"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3100" dirty="0">
                <a:solidFill>
                  <a:srgbClr val="004C82"/>
                </a:solidFill>
                <a:latin typeface="Bebas Neue"/>
                <a:sym typeface="Bebas Neue"/>
              </a:rPr>
              <a:t>Apoyo a la población en tiempos de crisis</a:t>
            </a:r>
            <a:endParaRPr dirty="0"/>
          </a:p>
        </p:txBody>
      </p:sp>
      <p:sp>
        <p:nvSpPr>
          <p:cNvPr id="91" name="Google Shape;91;p2"/>
          <p:cNvSpPr txBox="1"/>
          <p:nvPr/>
        </p:nvSpPr>
        <p:spPr>
          <a:xfrm>
            <a:off x="727889" y="1155777"/>
            <a:ext cx="3808483"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segundo cuatrimestre del ejercicio fiscal 2023</a:t>
            </a:r>
            <a:endParaRPr dirty="0"/>
          </a:p>
        </p:txBody>
      </p:sp>
      <p:sp>
        <p:nvSpPr>
          <p:cNvPr id="6" name="Google Shape;92;p2">
            <a:extLst>
              <a:ext uri="{FF2B5EF4-FFF2-40B4-BE49-F238E27FC236}">
                <a16:creationId xmlns:a16="http://schemas.microsoft.com/office/drawing/2014/main" id="{C0440447-C406-440C-9DCE-8166F718814D}"/>
              </a:ext>
            </a:extLst>
          </p:cNvPr>
          <p:cNvSpPr/>
          <p:nvPr/>
        </p:nvSpPr>
        <p:spPr>
          <a:xfrm>
            <a:off x="727889" y="2113910"/>
            <a:ext cx="5368111" cy="3016170"/>
          </a:xfrm>
          <a:prstGeom prst="rect">
            <a:avLst/>
          </a:prstGeom>
          <a:noFill/>
          <a:ln>
            <a:noFill/>
          </a:ln>
        </p:spPr>
        <p:txBody>
          <a:bodyPr spcFirstLastPara="1" wrap="square" lIns="91425" tIns="45700" rIns="91425" bIns="45700" anchor="t" anchorCtr="0">
            <a:spAutoFit/>
          </a:bodyPr>
          <a:lstStyle/>
          <a:p>
            <a:pPr algn="just"/>
            <a:r>
              <a:rPr lang="es-ES" dirty="0">
                <a:solidFill>
                  <a:schemeClr val="tx1"/>
                </a:solidFill>
                <a:latin typeface="Montserrat" panose="00000500000000000000" pitchFamily="2" charset="0"/>
                <a:cs typeface="Arial" panose="020B0604020202020204" pitchFamily="34" charset="0"/>
              </a:rPr>
              <a:t>Se continuó otorgando el apoyo social temporal a los consumidores de Gas Licuado de Petróleo (gas  propano), para los productos envasados en cilindros de 10, 20, 25 y  35 libras, de acuerdo con el Decreto 5-2023 del Congreso de la República, cuya vigencia terminó en junio 2023.</a:t>
            </a:r>
          </a:p>
          <a:p>
            <a:pPr algn="just"/>
            <a:endParaRPr lang="es-ES" dirty="0">
              <a:solidFill>
                <a:schemeClr val="tx1"/>
              </a:solidFill>
              <a:latin typeface="Montserrat" panose="00000500000000000000" pitchFamily="2" charset="0"/>
              <a:cs typeface="Arial" panose="020B0604020202020204" pitchFamily="34" charset="0"/>
            </a:endParaRPr>
          </a:p>
          <a:p>
            <a:pPr algn="just"/>
            <a:r>
              <a:rPr lang="es-ES" dirty="0">
                <a:solidFill>
                  <a:schemeClr val="tx1"/>
                </a:solidFill>
                <a:latin typeface="Montserrat" panose="00000500000000000000" pitchFamily="2" charset="0"/>
                <a:cs typeface="Arial" panose="020B0604020202020204" pitchFamily="34" charset="0"/>
              </a:rPr>
              <a:t>En el segundo cuatrimestre fueron pagados 2 aportes temporales, completándose la totalidad de la meta física. </a:t>
            </a:r>
          </a:p>
          <a:p>
            <a:pPr algn="just"/>
            <a:endParaRPr lang="es-ES" dirty="0">
              <a:solidFill>
                <a:schemeClr val="tx1"/>
              </a:solidFill>
              <a:latin typeface="Montserrat" panose="00000500000000000000" pitchFamily="2" charset="0"/>
              <a:cs typeface="Arial" panose="020B0604020202020204" pitchFamily="34" charset="0"/>
            </a:endParaRPr>
          </a:p>
          <a:p>
            <a:pPr algn="just"/>
            <a:r>
              <a:rPr lang="es-ES" sz="1600" dirty="0">
                <a:solidFill>
                  <a:srgbClr val="0070C0"/>
                </a:solidFill>
                <a:latin typeface="Bebas Neue" panose="00000500000000000000" pitchFamily="50" charset="0"/>
                <a:cs typeface="Arial" panose="020B0604020202020204" pitchFamily="34" charset="0"/>
              </a:rPr>
              <a:t>Beneficiarios: Más de 1.8 millones de hogares que utilizan este producto.</a:t>
            </a:r>
          </a:p>
          <a:p>
            <a:pPr algn="just"/>
            <a:endParaRPr lang="es-ES" sz="1600" dirty="0">
              <a:solidFill>
                <a:srgbClr val="0070C0"/>
              </a:solidFill>
              <a:latin typeface="Bebas Neue" panose="00000500000000000000" pitchFamily="50" charset="0"/>
              <a:cs typeface="Arial" panose="020B0604020202020204" pitchFamily="34" charset="0"/>
            </a:endParaRPr>
          </a:p>
          <a:p>
            <a:pPr algn="just"/>
            <a:r>
              <a:rPr lang="es-ES" sz="1600" dirty="0">
                <a:solidFill>
                  <a:srgbClr val="0070C0"/>
                </a:solidFill>
                <a:latin typeface="Bebas Neue" panose="00000500000000000000" pitchFamily="50" charset="0"/>
                <a:cs typeface="Arial" panose="020B0604020202020204" pitchFamily="34" charset="0"/>
              </a:rPr>
              <a:t>Inversión: Q71.6 millones (48% del presupuesto asignado por el MEM para cumplir con el Decreto en mención).</a:t>
            </a:r>
          </a:p>
        </p:txBody>
      </p:sp>
      <p:pic>
        <p:nvPicPr>
          <p:cNvPr id="3" name="Imagen 2">
            <a:extLst>
              <a:ext uri="{FF2B5EF4-FFF2-40B4-BE49-F238E27FC236}">
                <a16:creationId xmlns:a16="http://schemas.microsoft.com/office/drawing/2014/main" id="{C2DBBC1B-5BAB-6FE2-CAF3-5D297F9C1265}"/>
              </a:ext>
            </a:extLst>
          </p:cNvPr>
          <p:cNvPicPr>
            <a:picLocks noChangeAspect="1"/>
          </p:cNvPicPr>
          <p:nvPr/>
        </p:nvPicPr>
        <p:blipFill rotWithShape="1">
          <a:blip r:embed="rId4"/>
          <a:srcRect t="5598" b="8099"/>
          <a:stretch/>
        </p:blipFill>
        <p:spPr>
          <a:xfrm>
            <a:off x="6974609" y="2059530"/>
            <a:ext cx="5217391" cy="3001818"/>
          </a:xfrm>
          <a:prstGeom prst="rect">
            <a:avLst/>
          </a:prstGeom>
        </p:spPr>
      </p:pic>
    </p:spTree>
    <p:extLst>
      <p:ext uri="{BB962C8B-B14F-4D97-AF65-F5344CB8AC3E}">
        <p14:creationId xmlns:p14="http://schemas.microsoft.com/office/powerpoint/2010/main" val="2447409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2"/>
          <p:cNvSpPr txBox="1"/>
          <p:nvPr/>
        </p:nvSpPr>
        <p:spPr>
          <a:xfrm>
            <a:off x="727890" y="586431"/>
            <a:ext cx="9275092"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3100" dirty="0">
                <a:solidFill>
                  <a:srgbClr val="004C82"/>
                </a:solidFill>
                <a:latin typeface="Bebas Neue"/>
                <a:sym typeface="Bebas Neue"/>
              </a:rPr>
              <a:t>Control y fiscalización de la calidad del servicio al consumidor</a:t>
            </a:r>
            <a:endParaRPr dirty="0"/>
          </a:p>
        </p:txBody>
      </p:sp>
      <p:sp>
        <p:nvSpPr>
          <p:cNvPr id="91" name="Google Shape;91;p2"/>
          <p:cNvSpPr txBox="1"/>
          <p:nvPr/>
        </p:nvSpPr>
        <p:spPr>
          <a:xfrm>
            <a:off x="727889" y="1155777"/>
            <a:ext cx="3808483"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segundo cuatrimestre del ejercicio fiscal 2023</a:t>
            </a:r>
            <a:endParaRPr dirty="0"/>
          </a:p>
        </p:txBody>
      </p:sp>
      <p:sp>
        <p:nvSpPr>
          <p:cNvPr id="6" name="Google Shape;92;p2">
            <a:extLst>
              <a:ext uri="{FF2B5EF4-FFF2-40B4-BE49-F238E27FC236}">
                <a16:creationId xmlns:a16="http://schemas.microsoft.com/office/drawing/2014/main" id="{C0440447-C406-440C-9DCE-8166F718814D}"/>
              </a:ext>
            </a:extLst>
          </p:cNvPr>
          <p:cNvSpPr/>
          <p:nvPr/>
        </p:nvSpPr>
        <p:spPr>
          <a:xfrm>
            <a:off x="727889" y="2202602"/>
            <a:ext cx="5756038" cy="2893059"/>
          </a:xfrm>
          <a:prstGeom prst="rect">
            <a:avLst/>
          </a:prstGeom>
          <a:noFill/>
          <a:ln>
            <a:noFill/>
          </a:ln>
        </p:spPr>
        <p:txBody>
          <a:bodyPr spcFirstLastPara="1" wrap="square" lIns="91425" tIns="45700" rIns="91425" bIns="45700" anchor="t" anchorCtr="0">
            <a:spAutoFit/>
          </a:bodyPr>
          <a:lstStyle/>
          <a:p>
            <a:pPr algn="just"/>
            <a:r>
              <a:rPr lang="es-ES" dirty="0">
                <a:solidFill>
                  <a:schemeClr val="tx1"/>
                </a:solidFill>
                <a:latin typeface="Montserrat" panose="00000500000000000000" pitchFamily="2" charset="0"/>
                <a:cs typeface="Arial" panose="020B0604020202020204" pitchFamily="34" charset="0"/>
              </a:rPr>
              <a:t>El MEM realiza controles en la cadena de comercialización de los productos petroleros que se importan al país para garantizar la calidad y cantidad que reciben los consumidores. </a:t>
            </a:r>
          </a:p>
          <a:p>
            <a:pPr algn="just"/>
            <a:endParaRPr lang="es-ES" dirty="0">
              <a:solidFill>
                <a:schemeClr val="tx1"/>
              </a:solidFill>
              <a:latin typeface="Montserrat" panose="00000500000000000000" pitchFamily="2" charset="0"/>
              <a:cs typeface="Arial" panose="020B0604020202020204" pitchFamily="34" charset="0"/>
            </a:endParaRPr>
          </a:p>
          <a:p>
            <a:pPr algn="just"/>
            <a:r>
              <a:rPr lang="es-ES" dirty="0">
                <a:solidFill>
                  <a:schemeClr val="tx1"/>
                </a:solidFill>
                <a:latin typeface="Montserrat" panose="00000500000000000000" pitchFamily="2" charset="0"/>
                <a:cs typeface="Arial" panose="020B0604020202020204" pitchFamily="34" charset="0"/>
              </a:rPr>
              <a:t>Esto incluyó: </a:t>
            </a:r>
          </a:p>
          <a:p>
            <a:pPr algn="just"/>
            <a:endParaRPr lang="es-ES" dirty="0">
              <a:solidFill>
                <a:schemeClr val="tx1"/>
              </a:solidFill>
              <a:latin typeface="Montserrat" panose="00000500000000000000" pitchFamily="2" charset="0"/>
              <a:cs typeface="Arial" panose="020B0604020202020204" pitchFamily="34" charset="0"/>
            </a:endParaRPr>
          </a:p>
          <a:p>
            <a:pPr marL="171450" indent="-171450" algn="just">
              <a:buFont typeface="Arial" panose="020B0604020202020204" pitchFamily="34" charset="0"/>
              <a:buChar char="•"/>
            </a:pPr>
            <a:r>
              <a:rPr lang="es-ES" dirty="0">
                <a:solidFill>
                  <a:schemeClr val="tx1"/>
                </a:solidFill>
                <a:latin typeface="Montserrat" panose="00000500000000000000" pitchFamily="2" charset="0"/>
                <a:cs typeface="Arial" panose="020B0604020202020204" pitchFamily="34" charset="0"/>
              </a:rPr>
              <a:t>Inspecciones en terminales de almacenamiento: </a:t>
            </a:r>
            <a:r>
              <a:rPr lang="es-ES" b="1" dirty="0">
                <a:solidFill>
                  <a:srgbClr val="004C82"/>
                </a:solidFill>
                <a:latin typeface="Montserrat" panose="00000500000000000000" pitchFamily="2" charset="0"/>
                <a:cs typeface="Arial" panose="020B0604020202020204" pitchFamily="34" charset="0"/>
              </a:rPr>
              <a:t>140</a:t>
            </a:r>
          </a:p>
          <a:p>
            <a:pPr marL="171450" indent="-171450" algn="just">
              <a:buFont typeface="Arial" panose="020B0604020202020204" pitchFamily="34" charset="0"/>
              <a:buChar char="•"/>
            </a:pPr>
            <a:r>
              <a:rPr lang="es-ES" dirty="0">
                <a:solidFill>
                  <a:schemeClr val="tx1"/>
                </a:solidFill>
                <a:latin typeface="Montserrat" panose="00000500000000000000" pitchFamily="2" charset="0"/>
                <a:cs typeface="Arial" panose="020B0604020202020204" pitchFamily="34" charset="0"/>
              </a:rPr>
              <a:t>Inspecciones en las estaciones de servicio: </a:t>
            </a:r>
            <a:r>
              <a:rPr lang="es-ES" b="1" dirty="0">
                <a:solidFill>
                  <a:srgbClr val="004C82"/>
                </a:solidFill>
                <a:latin typeface="Montserrat" panose="00000500000000000000" pitchFamily="2" charset="0"/>
                <a:cs typeface="Arial" panose="020B0604020202020204" pitchFamily="34" charset="0"/>
              </a:rPr>
              <a:t>477</a:t>
            </a:r>
          </a:p>
          <a:p>
            <a:pPr marL="171450" indent="-171450" algn="just">
              <a:buFont typeface="Arial" panose="020B0604020202020204" pitchFamily="34" charset="0"/>
              <a:buChar char="•"/>
            </a:pPr>
            <a:r>
              <a:rPr lang="es-ES" dirty="0">
                <a:solidFill>
                  <a:schemeClr val="tx1"/>
                </a:solidFill>
                <a:latin typeface="Montserrat" panose="00000500000000000000" pitchFamily="2" charset="0"/>
                <a:cs typeface="Arial" panose="020B0604020202020204" pitchFamily="34" charset="0"/>
              </a:rPr>
              <a:t>Inspecciones a plantas, depósitos de almacenamiento y envasado, de GLP: </a:t>
            </a:r>
            <a:r>
              <a:rPr lang="es-ES" b="1" dirty="0">
                <a:solidFill>
                  <a:srgbClr val="004C82"/>
                </a:solidFill>
                <a:latin typeface="Montserrat" panose="00000500000000000000" pitchFamily="2" charset="0"/>
                <a:cs typeface="Arial" panose="020B0604020202020204" pitchFamily="34" charset="0"/>
              </a:rPr>
              <a:t>105</a:t>
            </a:r>
          </a:p>
          <a:p>
            <a:pPr marL="171450" indent="-171450" algn="just">
              <a:buFont typeface="Arial" panose="020B0604020202020204" pitchFamily="34" charset="0"/>
              <a:buChar char="•"/>
            </a:pPr>
            <a:r>
              <a:rPr lang="es-ES" dirty="0">
                <a:solidFill>
                  <a:schemeClr val="tx1"/>
                </a:solidFill>
                <a:latin typeface="Montserrat" panose="00000500000000000000" pitchFamily="2" charset="0"/>
                <a:cs typeface="Arial" panose="020B0604020202020204" pitchFamily="34" charset="0"/>
              </a:rPr>
              <a:t>Inspecciones a expendios de GLP envasado en cilindros </a:t>
            </a:r>
            <a:r>
              <a:rPr lang="es-ES" b="1" dirty="0">
                <a:solidFill>
                  <a:srgbClr val="004C82"/>
                </a:solidFill>
                <a:latin typeface="Montserrat" panose="00000500000000000000" pitchFamily="2" charset="0"/>
                <a:cs typeface="Arial" panose="020B0604020202020204" pitchFamily="34" charset="0"/>
              </a:rPr>
              <a:t>109</a:t>
            </a:r>
          </a:p>
          <a:p>
            <a:pPr marL="171450" indent="-171450" algn="just">
              <a:buFont typeface="Arial" panose="020B0604020202020204" pitchFamily="34" charset="0"/>
              <a:buChar char="•"/>
            </a:pPr>
            <a:r>
              <a:rPr lang="es-ES" dirty="0">
                <a:solidFill>
                  <a:schemeClr val="tx1"/>
                </a:solidFill>
                <a:latin typeface="Montserrat" panose="00000500000000000000" pitchFamily="2" charset="0"/>
                <a:cs typeface="Arial" panose="020B0604020202020204" pitchFamily="34" charset="0"/>
              </a:rPr>
              <a:t>Inspecciones a instalaciones de la </a:t>
            </a:r>
            <a:r>
              <a:rPr lang="es-ES" dirty="0" err="1">
                <a:solidFill>
                  <a:schemeClr val="tx1"/>
                </a:solidFill>
                <a:latin typeface="Montserrat" panose="00000500000000000000" pitchFamily="2" charset="0"/>
                <a:cs typeface="Arial" panose="020B0604020202020204" pitchFamily="34" charset="0"/>
              </a:rPr>
              <a:t>minirefinería</a:t>
            </a:r>
            <a:r>
              <a:rPr lang="es-ES" dirty="0">
                <a:solidFill>
                  <a:schemeClr val="tx1"/>
                </a:solidFill>
                <a:latin typeface="Montserrat" panose="00000500000000000000" pitchFamily="2" charset="0"/>
                <a:cs typeface="Arial" panose="020B0604020202020204" pitchFamily="34" charset="0"/>
              </a:rPr>
              <a:t> La Libertad, ubicada en La Libertad, Petén: </a:t>
            </a:r>
            <a:r>
              <a:rPr lang="es-ES" b="1" dirty="0">
                <a:solidFill>
                  <a:srgbClr val="004C82"/>
                </a:solidFill>
                <a:latin typeface="Montserrat" panose="00000500000000000000" pitchFamily="2" charset="0"/>
                <a:cs typeface="Arial" panose="020B0604020202020204" pitchFamily="34" charset="0"/>
              </a:rPr>
              <a:t>16</a:t>
            </a:r>
          </a:p>
        </p:txBody>
      </p:sp>
      <p:pic>
        <p:nvPicPr>
          <p:cNvPr id="3" name="Imagen 2">
            <a:extLst>
              <a:ext uri="{FF2B5EF4-FFF2-40B4-BE49-F238E27FC236}">
                <a16:creationId xmlns:a16="http://schemas.microsoft.com/office/drawing/2014/main" id="{ACC0A1EC-D128-708A-248E-2A68AB4FB24B}"/>
              </a:ext>
            </a:extLst>
          </p:cNvPr>
          <p:cNvPicPr>
            <a:picLocks noChangeAspect="1"/>
          </p:cNvPicPr>
          <p:nvPr/>
        </p:nvPicPr>
        <p:blipFill rotWithShape="1">
          <a:blip r:embed="rId4"/>
          <a:srcRect t="3189" b="19003"/>
          <a:stretch/>
        </p:blipFill>
        <p:spPr>
          <a:xfrm>
            <a:off x="7233227" y="2363048"/>
            <a:ext cx="4958773" cy="2572167"/>
          </a:xfrm>
          <a:prstGeom prst="rect">
            <a:avLst/>
          </a:prstGeom>
        </p:spPr>
      </p:pic>
    </p:spTree>
    <p:extLst>
      <p:ext uri="{BB962C8B-B14F-4D97-AF65-F5344CB8AC3E}">
        <p14:creationId xmlns:p14="http://schemas.microsoft.com/office/powerpoint/2010/main" val="6046349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1"/>
          <p:cNvSpPr/>
          <p:nvPr/>
        </p:nvSpPr>
        <p:spPr>
          <a:xfrm>
            <a:off x="5573907" y="6228920"/>
            <a:ext cx="1044186" cy="449150"/>
          </a:xfrm>
          <a:prstGeom prst="roundRect">
            <a:avLst>
              <a:gd name="adj" fmla="val 8556"/>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4">
            <a:alphaModFix/>
          </a:blip>
          <a:srcRect t="248" b="238"/>
          <a:stretch/>
        </p:blipFill>
        <p:spPr>
          <a:xfrm>
            <a:off x="5726838" y="6284612"/>
            <a:ext cx="746674" cy="329414"/>
          </a:xfrm>
          <a:prstGeom prst="rect">
            <a:avLst/>
          </a:prstGeom>
          <a:noFill/>
          <a:ln>
            <a:noFill/>
          </a:ln>
        </p:spPr>
      </p:pic>
    </p:spTree>
    <p:extLst>
      <p:ext uri="{BB962C8B-B14F-4D97-AF65-F5344CB8AC3E}">
        <p14:creationId xmlns:p14="http://schemas.microsoft.com/office/powerpoint/2010/main" val="33754379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2" name="Google Shape;90;p2">
            <a:extLst>
              <a:ext uri="{FF2B5EF4-FFF2-40B4-BE49-F238E27FC236}">
                <a16:creationId xmlns:a16="http://schemas.microsoft.com/office/drawing/2014/main" id="{F7D4205D-1498-5C4E-920D-695C191514F3}"/>
              </a:ext>
            </a:extLst>
          </p:cNvPr>
          <p:cNvSpPr txBox="1"/>
          <p:nvPr/>
        </p:nvSpPr>
        <p:spPr>
          <a:xfrm>
            <a:off x="727891" y="685390"/>
            <a:ext cx="5542280"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3100" b="0" i="0" u="none" strike="noStrike" cap="none" dirty="0">
                <a:solidFill>
                  <a:srgbClr val="004C82"/>
                </a:solidFill>
                <a:latin typeface="Bebas Neue"/>
                <a:ea typeface="Bebas Neue"/>
                <a:cs typeface="Bebas Neue"/>
                <a:sym typeface="Bebas Neue"/>
              </a:rPr>
              <a:t>Consolidado de logros institucionales</a:t>
            </a:r>
            <a:endParaRPr dirty="0"/>
          </a:p>
        </p:txBody>
      </p:sp>
      <p:sp>
        <p:nvSpPr>
          <p:cNvPr id="4" name="Google Shape;91;p2">
            <a:extLst>
              <a:ext uri="{FF2B5EF4-FFF2-40B4-BE49-F238E27FC236}">
                <a16:creationId xmlns:a16="http://schemas.microsoft.com/office/drawing/2014/main" id="{6F13DA66-87A3-58C6-93C6-966990F85302}"/>
              </a:ext>
            </a:extLst>
          </p:cNvPr>
          <p:cNvSpPr txBox="1"/>
          <p:nvPr/>
        </p:nvSpPr>
        <p:spPr>
          <a:xfrm>
            <a:off x="727891" y="1254736"/>
            <a:ext cx="3808483"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Segundo</a:t>
            </a:r>
            <a:r>
              <a:rPr lang="es-GT" dirty="0">
                <a:solidFill>
                  <a:srgbClr val="004C82"/>
                </a:solidFill>
                <a:latin typeface="Bebas Neue"/>
                <a:ea typeface="Bebas Neue"/>
                <a:cs typeface="Bebas Neue"/>
                <a:sym typeface="Bebas Neue"/>
              </a:rPr>
              <a:t> </a:t>
            </a:r>
            <a:r>
              <a:rPr lang="es-GT" sz="1400" dirty="0">
                <a:solidFill>
                  <a:srgbClr val="004C82"/>
                </a:solidFill>
                <a:latin typeface="Bebas Neue"/>
                <a:ea typeface="Bebas Neue"/>
                <a:cs typeface="Bebas Neue"/>
                <a:sym typeface="Bebas Neue"/>
              </a:rPr>
              <a:t>cuatrimestre del ejercicio fiscal 2023</a:t>
            </a:r>
            <a:endParaRPr dirty="0"/>
          </a:p>
        </p:txBody>
      </p:sp>
      <p:graphicFrame>
        <p:nvGraphicFramePr>
          <p:cNvPr id="5" name="Tabla 4">
            <a:extLst>
              <a:ext uri="{FF2B5EF4-FFF2-40B4-BE49-F238E27FC236}">
                <a16:creationId xmlns:a16="http://schemas.microsoft.com/office/drawing/2014/main" id="{0A737326-DD7A-11C0-EE0D-88090705FE9C}"/>
              </a:ext>
            </a:extLst>
          </p:cNvPr>
          <p:cNvGraphicFramePr>
            <a:graphicFrameLocks noGrp="1"/>
          </p:cNvGraphicFramePr>
          <p:nvPr>
            <p:extLst>
              <p:ext uri="{D42A27DB-BD31-4B8C-83A1-F6EECF244321}">
                <p14:modId xmlns:p14="http://schemas.microsoft.com/office/powerpoint/2010/main" val="835577133"/>
              </p:ext>
            </p:extLst>
          </p:nvPr>
        </p:nvGraphicFramePr>
        <p:xfrm>
          <a:off x="838200" y="1773182"/>
          <a:ext cx="10515600" cy="4347162"/>
        </p:xfrm>
        <a:graphic>
          <a:graphicData uri="http://schemas.openxmlformats.org/drawingml/2006/table">
            <a:tbl>
              <a:tblPr firstRow="1" firstCol="1" bandRow="1">
                <a:tableStyleId>{5C22544A-7EE6-4342-B048-85BDC9FD1C3A}</a:tableStyleId>
              </a:tblPr>
              <a:tblGrid>
                <a:gridCol w="10515600">
                  <a:extLst>
                    <a:ext uri="{9D8B030D-6E8A-4147-A177-3AD203B41FA5}">
                      <a16:colId xmlns:a16="http://schemas.microsoft.com/office/drawing/2014/main" val="158389348"/>
                    </a:ext>
                  </a:extLst>
                </a:gridCol>
              </a:tblGrid>
              <a:tr h="396000">
                <a:tc>
                  <a:txBody>
                    <a:bodyPr/>
                    <a:lstStyle/>
                    <a:p>
                      <a:pPr marL="180975" marR="184785" algn="ctr">
                        <a:lnSpc>
                          <a:spcPct val="115000"/>
                        </a:lnSpc>
                        <a:spcBef>
                          <a:spcPts val="540"/>
                        </a:spcBef>
                        <a:spcAft>
                          <a:spcPts val="0"/>
                        </a:spcAft>
                      </a:pPr>
                      <a:r>
                        <a:rPr lang="es-ES" sz="1800" dirty="0">
                          <a:solidFill>
                            <a:schemeClr val="bg1"/>
                          </a:solidFill>
                          <a:effectLst/>
                          <a:latin typeface="Bebas Neue" panose="00000500000000000000" pitchFamily="50" charset="0"/>
                        </a:rPr>
                        <a:t>PROGRAMA</a:t>
                      </a:r>
                      <a:r>
                        <a:rPr lang="es-ES" sz="1800" spc="55" dirty="0">
                          <a:solidFill>
                            <a:schemeClr val="bg1"/>
                          </a:solidFill>
                          <a:effectLst/>
                          <a:latin typeface="Bebas Neue" panose="00000500000000000000" pitchFamily="50" charset="0"/>
                        </a:rPr>
                        <a:t> </a:t>
                      </a:r>
                      <a:r>
                        <a:rPr lang="es-ES" sz="1800" dirty="0">
                          <a:solidFill>
                            <a:schemeClr val="bg1"/>
                          </a:solidFill>
                          <a:effectLst/>
                          <a:latin typeface="Bebas Neue" panose="00000500000000000000" pitchFamily="50" charset="0"/>
                        </a:rPr>
                        <a:t>15</a:t>
                      </a:r>
                      <a:r>
                        <a:rPr lang="es-ES" sz="1800" spc="60" dirty="0">
                          <a:solidFill>
                            <a:schemeClr val="bg1"/>
                          </a:solidFill>
                          <a:effectLst/>
                          <a:latin typeface="Bebas Neue" panose="00000500000000000000" pitchFamily="50" charset="0"/>
                        </a:rPr>
                        <a:t> </a:t>
                      </a:r>
                      <a:r>
                        <a:rPr lang="es-ES" sz="1800" dirty="0">
                          <a:solidFill>
                            <a:schemeClr val="bg1"/>
                          </a:solidFill>
                          <a:effectLst/>
                          <a:latin typeface="Bebas Neue" panose="00000500000000000000" pitchFamily="50" charset="0"/>
                        </a:rPr>
                        <a:t>FOMENTO</a:t>
                      </a:r>
                      <a:r>
                        <a:rPr lang="es-ES" sz="1800" spc="80" dirty="0">
                          <a:solidFill>
                            <a:schemeClr val="bg1"/>
                          </a:solidFill>
                          <a:effectLst/>
                          <a:latin typeface="Bebas Neue" panose="00000500000000000000" pitchFamily="50" charset="0"/>
                        </a:rPr>
                        <a:t> </a:t>
                      </a:r>
                      <a:r>
                        <a:rPr lang="es-ES" sz="1800" dirty="0">
                          <a:solidFill>
                            <a:schemeClr val="bg1"/>
                          </a:solidFill>
                          <a:effectLst/>
                          <a:latin typeface="Bebas Neue" panose="00000500000000000000" pitchFamily="50" charset="0"/>
                        </a:rPr>
                        <a:t>DE</a:t>
                      </a:r>
                      <a:r>
                        <a:rPr lang="es-ES" sz="1800" spc="60" dirty="0">
                          <a:solidFill>
                            <a:schemeClr val="bg1"/>
                          </a:solidFill>
                          <a:effectLst/>
                          <a:latin typeface="Bebas Neue" panose="00000500000000000000" pitchFamily="50" charset="0"/>
                        </a:rPr>
                        <a:t> </a:t>
                      </a:r>
                      <a:r>
                        <a:rPr lang="es-ES" sz="1800" dirty="0">
                          <a:solidFill>
                            <a:schemeClr val="bg1"/>
                          </a:solidFill>
                          <a:effectLst/>
                          <a:latin typeface="Bebas Neue" panose="00000500000000000000" pitchFamily="50" charset="0"/>
                        </a:rPr>
                        <a:t>LAS</a:t>
                      </a:r>
                      <a:r>
                        <a:rPr lang="es-ES" sz="1800" spc="60" dirty="0">
                          <a:solidFill>
                            <a:schemeClr val="bg1"/>
                          </a:solidFill>
                          <a:effectLst/>
                          <a:latin typeface="Bebas Neue" panose="00000500000000000000" pitchFamily="50" charset="0"/>
                        </a:rPr>
                        <a:t> </a:t>
                      </a:r>
                      <a:r>
                        <a:rPr lang="es-ES" sz="1800" dirty="0">
                          <a:solidFill>
                            <a:schemeClr val="bg1"/>
                          </a:solidFill>
                          <a:effectLst/>
                          <a:latin typeface="Bebas Neue" panose="00000500000000000000" pitchFamily="50" charset="0"/>
                        </a:rPr>
                        <a:t>ACTIVIDADES</a:t>
                      </a:r>
                      <a:r>
                        <a:rPr lang="es-ES" sz="1800" spc="65" dirty="0">
                          <a:solidFill>
                            <a:schemeClr val="bg1"/>
                          </a:solidFill>
                          <a:effectLst/>
                          <a:latin typeface="Bebas Neue" panose="00000500000000000000" pitchFamily="50" charset="0"/>
                        </a:rPr>
                        <a:t> DE GENERACIÓN,</a:t>
                      </a:r>
                      <a:r>
                        <a:rPr lang="es-ES" sz="1800" spc="60" dirty="0">
                          <a:solidFill>
                            <a:schemeClr val="bg1"/>
                          </a:solidFill>
                          <a:effectLst/>
                          <a:latin typeface="Bebas Neue" panose="00000500000000000000" pitchFamily="50" charset="0"/>
                        </a:rPr>
                        <a:t> </a:t>
                      </a:r>
                      <a:r>
                        <a:rPr lang="es-ES" sz="1800" dirty="0">
                          <a:solidFill>
                            <a:schemeClr val="bg1"/>
                          </a:solidFill>
                          <a:effectLst/>
                          <a:latin typeface="Bebas Neue" panose="00000500000000000000" pitchFamily="50" charset="0"/>
                        </a:rPr>
                        <a:t>TRANSMISIÓN</a:t>
                      </a:r>
                      <a:r>
                        <a:rPr lang="es-ES" sz="1800" spc="60" dirty="0">
                          <a:solidFill>
                            <a:schemeClr val="bg1"/>
                          </a:solidFill>
                          <a:effectLst/>
                          <a:latin typeface="Bebas Neue" panose="00000500000000000000" pitchFamily="50" charset="0"/>
                        </a:rPr>
                        <a:t> </a:t>
                      </a:r>
                      <a:r>
                        <a:rPr lang="es-ES" sz="1800" dirty="0">
                          <a:solidFill>
                            <a:schemeClr val="bg1"/>
                          </a:solidFill>
                          <a:effectLst/>
                          <a:latin typeface="Bebas Neue" panose="00000500000000000000" pitchFamily="50" charset="0"/>
                        </a:rPr>
                        <a:t>Y</a:t>
                      </a:r>
                      <a:r>
                        <a:rPr lang="es-ES" sz="1800" spc="45" dirty="0">
                          <a:solidFill>
                            <a:schemeClr val="bg1"/>
                          </a:solidFill>
                          <a:effectLst/>
                          <a:latin typeface="Bebas Neue" panose="00000500000000000000" pitchFamily="50" charset="0"/>
                        </a:rPr>
                        <a:t> </a:t>
                      </a:r>
                      <a:r>
                        <a:rPr lang="es-ES" sz="1800" dirty="0">
                          <a:solidFill>
                            <a:schemeClr val="bg1"/>
                          </a:solidFill>
                          <a:effectLst/>
                          <a:latin typeface="Bebas Neue" panose="00000500000000000000" pitchFamily="50" charset="0"/>
                        </a:rPr>
                        <a:t>DISTRIBUCIÓN</a:t>
                      </a:r>
                      <a:r>
                        <a:rPr lang="es-ES" sz="1800" spc="55" dirty="0">
                          <a:solidFill>
                            <a:schemeClr val="bg1"/>
                          </a:solidFill>
                          <a:effectLst/>
                          <a:latin typeface="Bebas Neue" panose="00000500000000000000" pitchFamily="50" charset="0"/>
                        </a:rPr>
                        <a:t> </a:t>
                      </a:r>
                      <a:r>
                        <a:rPr lang="es-ES" sz="1800" dirty="0">
                          <a:solidFill>
                            <a:schemeClr val="bg1"/>
                          </a:solidFill>
                          <a:effectLst/>
                          <a:latin typeface="Bebas Neue" panose="00000500000000000000" pitchFamily="50" charset="0"/>
                        </a:rPr>
                        <a:t>DE</a:t>
                      </a:r>
                      <a:r>
                        <a:rPr lang="es-ES" sz="1800" spc="5" dirty="0">
                          <a:solidFill>
                            <a:schemeClr val="bg1"/>
                          </a:solidFill>
                          <a:effectLst/>
                          <a:latin typeface="Bebas Neue" panose="00000500000000000000" pitchFamily="50" charset="0"/>
                        </a:rPr>
                        <a:t> </a:t>
                      </a:r>
                      <a:r>
                        <a:rPr lang="es-ES" sz="1800" dirty="0">
                          <a:solidFill>
                            <a:schemeClr val="bg1"/>
                          </a:solidFill>
                          <a:effectLst/>
                          <a:latin typeface="Bebas Neue" panose="00000500000000000000" pitchFamily="50" charset="0"/>
                        </a:rPr>
                        <a:t>ENERGÍA</a:t>
                      </a:r>
                      <a:r>
                        <a:rPr lang="es-ES" sz="1800" spc="-65" dirty="0">
                          <a:solidFill>
                            <a:schemeClr val="bg1"/>
                          </a:solidFill>
                          <a:effectLst/>
                          <a:latin typeface="Bebas Neue" panose="00000500000000000000" pitchFamily="50" charset="0"/>
                        </a:rPr>
                        <a:t> </a:t>
                      </a:r>
                      <a:r>
                        <a:rPr lang="es-ES" sz="1800" dirty="0">
                          <a:solidFill>
                            <a:schemeClr val="bg1"/>
                          </a:solidFill>
                          <a:effectLst/>
                          <a:latin typeface="Bebas Neue" panose="00000500000000000000" pitchFamily="50" charset="0"/>
                        </a:rPr>
                        <a:t>ELÉCTRICA</a:t>
                      </a:r>
                      <a:endParaRPr lang="es-GT" sz="1800" dirty="0">
                        <a:solidFill>
                          <a:schemeClr val="bg1"/>
                        </a:solidFill>
                        <a:effectLst/>
                        <a:latin typeface="Bebas Neue" panose="00000500000000000000" pitchFamily="50" charset="0"/>
                        <a:ea typeface="Verdana" panose="020B0604030504040204" pitchFamily="34" charset="0"/>
                        <a:cs typeface="Verdana" panose="020B0604030504040204" pitchFamily="34" charset="0"/>
                      </a:endParaRPr>
                    </a:p>
                  </a:txBody>
                  <a:tcPr marL="68580" marR="68580" marT="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431086216"/>
                  </a:ext>
                </a:extLst>
              </a:tr>
              <a:tr h="0">
                <a:tc>
                  <a:txBody>
                    <a:bodyPr/>
                    <a:lstStyle/>
                    <a:p>
                      <a:pPr marL="342900" lvl="0" indent="-342900" algn="just">
                        <a:lnSpc>
                          <a:spcPct val="115000"/>
                        </a:lnSpc>
                        <a:spcAft>
                          <a:spcPts val="0"/>
                        </a:spcAft>
                        <a:buFont typeface="Montserrat" panose="00000500000000000000" pitchFamily="2" charset="0"/>
                        <a:buChar char="&gt;"/>
                      </a:pPr>
                      <a:endParaRPr lang="es-GT" sz="1200" b="0" i="0" dirty="0">
                        <a:solidFill>
                          <a:schemeClr val="tx1"/>
                        </a:solidFill>
                        <a:effectLst/>
                        <a:latin typeface="Montserrat" panose="00000500000000000000" pitchFamily="2" charset="0"/>
                      </a:endParaRPr>
                    </a:p>
                    <a:p>
                      <a:pPr marL="342900" lvl="0" indent="-342900" algn="just">
                        <a:lnSpc>
                          <a:spcPct val="115000"/>
                        </a:lnSpc>
                        <a:spcAft>
                          <a:spcPts val="0"/>
                        </a:spcAft>
                        <a:buFont typeface="Montserrat" panose="00000500000000000000" pitchFamily="2" charset="0"/>
                        <a:buChar char="&gt;"/>
                      </a:pPr>
                      <a:r>
                        <a:rPr lang="es-GT" sz="1200" b="0" i="0" dirty="0">
                          <a:solidFill>
                            <a:schemeClr val="tx1"/>
                          </a:solidFill>
                          <a:effectLst/>
                          <a:latin typeface="Montserrat" panose="00000500000000000000" pitchFamily="2" charset="0"/>
                        </a:rPr>
                        <a:t>"El resultado del Índice de Cobertura Eléctrica Nacional para el mes de junio del año 2023 es de 90.17%; valor que representa un aumento de 0.23 puntos porcentuales respecto al calculado en el año total anterior y un avance de 2.03% respecto al valor calculado en el año 2018 (año base)”.</a:t>
                      </a:r>
                    </a:p>
                    <a:p>
                      <a:pPr marL="171450" lvl="0" indent="-171450" algn="just">
                        <a:lnSpc>
                          <a:spcPct val="115000"/>
                        </a:lnSpc>
                        <a:spcAft>
                          <a:spcPts val="0"/>
                        </a:spcAft>
                        <a:buFont typeface="Montserrat" panose="00000500000000000000" pitchFamily="2" charset="0"/>
                        <a:buChar char="&gt;"/>
                      </a:pPr>
                      <a:endParaRPr lang="es-GT" sz="1200" b="0" i="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solidFill>
                  </a:tcPr>
                </a:tc>
                <a:extLst>
                  <a:ext uri="{0D108BD9-81ED-4DB2-BD59-A6C34878D82A}">
                    <a16:rowId xmlns:a16="http://schemas.microsoft.com/office/drawing/2014/main" val="1659048501"/>
                  </a:ext>
                </a:extLst>
              </a:tr>
              <a:tr h="0">
                <a:tc>
                  <a:txBody>
                    <a:bodyPr/>
                    <a:lstStyle/>
                    <a:p>
                      <a:pPr marL="342900" lvl="0" indent="-342900" algn="just">
                        <a:lnSpc>
                          <a:spcPct val="115000"/>
                        </a:lnSpc>
                        <a:spcAft>
                          <a:spcPts val="0"/>
                        </a:spcAft>
                        <a:buFont typeface="Montserrat" panose="00000500000000000000" pitchFamily="2" charset="0"/>
                        <a:buChar char="&gt;"/>
                      </a:pPr>
                      <a:endParaRPr lang="es-GT" sz="1200" b="0" i="0" dirty="0">
                        <a:solidFill>
                          <a:schemeClr val="tx1"/>
                        </a:solidFill>
                        <a:effectLst/>
                        <a:latin typeface="Montserrat" panose="00000500000000000000" pitchFamily="2" charset="0"/>
                      </a:endParaRPr>
                    </a:p>
                    <a:p>
                      <a:pPr marL="342900" lvl="0" indent="-342900" algn="just">
                        <a:lnSpc>
                          <a:spcPct val="115000"/>
                        </a:lnSpc>
                        <a:spcAft>
                          <a:spcPts val="0"/>
                        </a:spcAft>
                        <a:buFont typeface="Montserrat" panose="00000500000000000000" pitchFamily="2" charset="0"/>
                        <a:buChar char="&gt;"/>
                      </a:pPr>
                      <a:r>
                        <a:rPr lang="es-GT" sz="1200" b="0" i="0" dirty="0">
                          <a:solidFill>
                            <a:schemeClr val="tx1"/>
                          </a:solidFill>
                          <a:effectLst/>
                          <a:latin typeface="Montserrat" panose="00000500000000000000" pitchFamily="2" charset="0"/>
                        </a:rPr>
                        <a:t>En seguimiento a la implementación del Reglamento Técnico Centroamericano RTCA 23.01.78:20 “Productos eléctricos acondicionadores de aire tipo dividido </a:t>
                      </a:r>
                      <a:r>
                        <a:rPr lang="es-GT" sz="1200" b="0" i="1" dirty="0" err="1">
                          <a:solidFill>
                            <a:schemeClr val="tx1"/>
                          </a:solidFill>
                          <a:effectLst/>
                          <a:latin typeface="Montserrat" panose="00000500000000000000" pitchFamily="2" charset="0"/>
                        </a:rPr>
                        <a:t>inverter</a:t>
                      </a:r>
                      <a:r>
                        <a:rPr lang="es-GT" sz="1200" b="0" i="0" dirty="0">
                          <a:solidFill>
                            <a:schemeClr val="tx1"/>
                          </a:solidFill>
                          <a:effectLst/>
                          <a:latin typeface="Montserrat" panose="00000500000000000000" pitchFamily="2" charset="0"/>
                        </a:rPr>
                        <a:t>, con flujo de refrigerante variable descarga libre y sin ductos de aire.  Especificaciones de eficiencia energética”, se publicó el Acuerdo Ministerial 146-2023 del MEM de fecha 07 de junio de 2023, en el cual se acuerda aprobar el Reglamento Técnico Centroamericano RTCA 23.01.78. Asimismo, se designa a la Dirección General de Energía para emitir la Resolución a los interesados en importar, fabricar o comercializar los equipos que se establecen en el referido Reglamento, tomando como base el Dictamen Técnico emitido por el Departamento de Energías Renovables. </a:t>
                      </a:r>
                    </a:p>
                    <a:p>
                      <a:pPr marL="171450" lvl="0" indent="-171450" algn="just">
                        <a:lnSpc>
                          <a:spcPct val="115000"/>
                        </a:lnSpc>
                        <a:spcAft>
                          <a:spcPts val="0"/>
                        </a:spcAft>
                        <a:buFont typeface="Montserrat" panose="00000500000000000000" pitchFamily="2" charset="0"/>
                        <a:buChar char="&gt;"/>
                      </a:pPr>
                      <a:endParaRPr lang="es-GT" sz="1200" b="0" i="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solidFill>
                  </a:tcPr>
                </a:tc>
                <a:extLst>
                  <a:ext uri="{0D108BD9-81ED-4DB2-BD59-A6C34878D82A}">
                    <a16:rowId xmlns:a16="http://schemas.microsoft.com/office/drawing/2014/main" val="1614483376"/>
                  </a:ext>
                </a:extLst>
              </a:tr>
              <a:tr h="0">
                <a:tc>
                  <a:txBody>
                    <a:bodyPr/>
                    <a:lstStyle/>
                    <a:p>
                      <a:pPr marL="342900" lvl="0" indent="-342900" algn="just">
                        <a:lnSpc>
                          <a:spcPct val="115000"/>
                        </a:lnSpc>
                        <a:spcAft>
                          <a:spcPts val="0"/>
                        </a:spcAft>
                        <a:buFont typeface="Montserrat" panose="00000500000000000000" pitchFamily="2" charset="0"/>
                        <a:buChar char="&gt;"/>
                      </a:pPr>
                      <a:endParaRPr lang="es-GT" sz="1200" b="0" i="0" dirty="0">
                        <a:solidFill>
                          <a:schemeClr val="tx1"/>
                        </a:solidFill>
                        <a:effectLst/>
                        <a:latin typeface="Montserrat" panose="00000500000000000000" pitchFamily="2" charset="0"/>
                      </a:endParaRPr>
                    </a:p>
                    <a:p>
                      <a:pPr marL="342900" lvl="0" indent="-342900" algn="just">
                        <a:lnSpc>
                          <a:spcPct val="115000"/>
                        </a:lnSpc>
                        <a:spcAft>
                          <a:spcPts val="0"/>
                        </a:spcAft>
                        <a:buFont typeface="Montserrat" panose="00000500000000000000" pitchFamily="2" charset="0"/>
                        <a:buChar char="&gt;"/>
                      </a:pPr>
                      <a:r>
                        <a:rPr lang="es-GT" sz="1200" b="0" i="0" dirty="0">
                          <a:solidFill>
                            <a:schemeClr val="tx1"/>
                          </a:solidFill>
                          <a:effectLst/>
                          <a:latin typeface="Montserrat" panose="00000500000000000000" pitchFamily="2" charset="0"/>
                        </a:rPr>
                        <a:t>Se implementa la mezcla mínima y obligatoria del alcohol carburante y etanol avanzado, con la gasolina, de conformidad con el Reglamento General de la Ley del Alcohol Carburante; esto con el objetivo de reducir la contaminación de gases de efecto invernadero y contribuir a reducir los efectos del cambio climático, en cumplimiento de los compromisos internacionales en materia ambiental.</a:t>
                      </a:r>
                    </a:p>
                    <a:p>
                      <a:pPr marL="171450" lvl="0" indent="-171450" algn="just">
                        <a:lnSpc>
                          <a:spcPct val="115000"/>
                        </a:lnSpc>
                        <a:spcAft>
                          <a:spcPts val="0"/>
                        </a:spcAft>
                        <a:buFont typeface="Montserrat" panose="00000500000000000000" pitchFamily="2" charset="0"/>
                        <a:buChar char="&gt;"/>
                      </a:pPr>
                      <a:endParaRPr lang="es-GT" sz="1200" b="0" i="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solidFill>
                  </a:tcPr>
                </a:tc>
                <a:extLst>
                  <a:ext uri="{0D108BD9-81ED-4DB2-BD59-A6C34878D82A}">
                    <a16:rowId xmlns:a16="http://schemas.microsoft.com/office/drawing/2014/main" val="425323578"/>
                  </a:ext>
                </a:extLst>
              </a:tr>
            </a:tbl>
          </a:graphicData>
        </a:graphic>
      </p:graphicFrame>
    </p:spTree>
    <p:extLst>
      <p:ext uri="{BB962C8B-B14F-4D97-AF65-F5344CB8AC3E}">
        <p14:creationId xmlns:p14="http://schemas.microsoft.com/office/powerpoint/2010/main" val="3891865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3" name="Google Shape;90;p2">
            <a:extLst>
              <a:ext uri="{FF2B5EF4-FFF2-40B4-BE49-F238E27FC236}">
                <a16:creationId xmlns:a16="http://schemas.microsoft.com/office/drawing/2014/main" id="{8768B9A3-F3BA-9C9A-0E66-7D6A342C8E59}"/>
              </a:ext>
            </a:extLst>
          </p:cNvPr>
          <p:cNvSpPr txBox="1"/>
          <p:nvPr/>
        </p:nvSpPr>
        <p:spPr>
          <a:xfrm>
            <a:off x="727891" y="685390"/>
            <a:ext cx="5542280"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3100" b="0" i="0" u="none" strike="noStrike" cap="none" dirty="0">
                <a:solidFill>
                  <a:srgbClr val="004C82"/>
                </a:solidFill>
                <a:latin typeface="Bebas Neue"/>
                <a:ea typeface="Bebas Neue"/>
                <a:cs typeface="Bebas Neue"/>
                <a:sym typeface="Bebas Neue"/>
              </a:rPr>
              <a:t>Consolidado de logros institucionales</a:t>
            </a:r>
            <a:endParaRPr dirty="0"/>
          </a:p>
        </p:txBody>
      </p:sp>
      <p:sp>
        <p:nvSpPr>
          <p:cNvPr id="6" name="Google Shape;91;p2">
            <a:extLst>
              <a:ext uri="{FF2B5EF4-FFF2-40B4-BE49-F238E27FC236}">
                <a16:creationId xmlns:a16="http://schemas.microsoft.com/office/drawing/2014/main" id="{FFE3B82E-A789-E834-6796-A9863CCE0415}"/>
              </a:ext>
            </a:extLst>
          </p:cNvPr>
          <p:cNvSpPr txBox="1"/>
          <p:nvPr/>
        </p:nvSpPr>
        <p:spPr>
          <a:xfrm>
            <a:off x="727891" y="1254736"/>
            <a:ext cx="3808483"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Segundo  cuatrimestre del ejercicio fiscal 2023</a:t>
            </a:r>
            <a:endParaRPr dirty="0"/>
          </a:p>
        </p:txBody>
      </p:sp>
      <p:graphicFrame>
        <p:nvGraphicFramePr>
          <p:cNvPr id="7" name="Tabla 6">
            <a:extLst>
              <a:ext uri="{FF2B5EF4-FFF2-40B4-BE49-F238E27FC236}">
                <a16:creationId xmlns:a16="http://schemas.microsoft.com/office/drawing/2014/main" id="{AC549FE2-CEBC-6CFB-B31B-6DB8664D6985}"/>
              </a:ext>
            </a:extLst>
          </p:cNvPr>
          <p:cNvGraphicFramePr>
            <a:graphicFrameLocks noGrp="1"/>
          </p:cNvGraphicFramePr>
          <p:nvPr>
            <p:extLst>
              <p:ext uri="{D42A27DB-BD31-4B8C-83A1-F6EECF244321}">
                <p14:modId xmlns:p14="http://schemas.microsoft.com/office/powerpoint/2010/main" val="1851451125"/>
              </p:ext>
            </p:extLst>
          </p:nvPr>
        </p:nvGraphicFramePr>
        <p:xfrm>
          <a:off x="838200" y="1824082"/>
          <a:ext cx="10614892" cy="4087476"/>
        </p:xfrm>
        <a:graphic>
          <a:graphicData uri="http://schemas.openxmlformats.org/drawingml/2006/table">
            <a:tbl>
              <a:tblPr firstRow="1" firstCol="1" bandRow="1">
                <a:tableStyleId>{5C22544A-7EE6-4342-B048-85BDC9FD1C3A}</a:tableStyleId>
              </a:tblPr>
              <a:tblGrid>
                <a:gridCol w="10614892">
                  <a:extLst>
                    <a:ext uri="{9D8B030D-6E8A-4147-A177-3AD203B41FA5}">
                      <a16:colId xmlns:a16="http://schemas.microsoft.com/office/drawing/2014/main" val="3378603485"/>
                    </a:ext>
                  </a:extLst>
                </a:gridCol>
              </a:tblGrid>
              <a:tr h="684000">
                <a:tc>
                  <a:txBody>
                    <a:bodyPr/>
                    <a:lstStyle/>
                    <a:p>
                      <a:pPr marL="180975" marR="184785" algn="ctr">
                        <a:lnSpc>
                          <a:spcPct val="100000"/>
                        </a:lnSpc>
                        <a:spcBef>
                          <a:spcPts val="540"/>
                        </a:spcBef>
                        <a:spcAft>
                          <a:spcPts val="0"/>
                        </a:spcAft>
                      </a:pPr>
                      <a:r>
                        <a:rPr lang="es-ES" sz="1800" b="1" i="0" u="none" strike="noStrike" cap="none" dirty="0">
                          <a:solidFill>
                            <a:schemeClr val="bg1"/>
                          </a:solidFill>
                          <a:effectLst/>
                          <a:latin typeface="Bebas Neue" panose="00000500000000000000" pitchFamily="50" charset="0"/>
                          <a:ea typeface="+mn-ea"/>
                          <a:cs typeface="+mn-cs"/>
                          <a:sym typeface="Arial"/>
                        </a:rPr>
                        <a:t>PROGRAMA 03 DESARROLLO SOSTENIBLE DEL SECTOR ENERGÉTICO, MINERO Y DE HIDROCARBUROS </a:t>
                      </a:r>
                    </a:p>
                    <a:p>
                      <a:pPr marL="180975" marR="184785" algn="ctr">
                        <a:lnSpc>
                          <a:spcPct val="100000"/>
                        </a:lnSpc>
                        <a:spcBef>
                          <a:spcPts val="540"/>
                        </a:spcBef>
                        <a:spcAft>
                          <a:spcPts val="0"/>
                        </a:spcAft>
                      </a:pPr>
                      <a:r>
                        <a:rPr lang="es-ES" sz="1800" b="1" i="0" u="none" strike="noStrike" cap="none" dirty="0">
                          <a:solidFill>
                            <a:schemeClr val="bg1"/>
                          </a:solidFill>
                          <a:effectLst/>
                          <a:latin typeface="Bebas Neue" panose="00000500000000000000" pitchFamily="50" charset="0"/>
                          <a:ea typeface="+mn-ea"/>
                          <a:cs typeface="+mn-cs"/>
                          <a:sym typeface="Arial"/>
                        </a:rPr>
                        <a:t>(ACTIVIDAD COMÚN A LOS PROGRAMAS 11, 12 Y 15)</a:t>
                      </a:r>
                      <a:endParaRPr lang="es-GT" sz="1800" b="1" i="0" u="none" strike="noStrike" cap="none" dirty="0">
                        <a:solidFill>
                          <a:schemeClr val="bg1"/>
                        </a:solidFill>
                        <a:effectLst/>
                        <a:latin typeface="Bebas Neue" panose="00000500000000000000" pitchFamily="50" charset="0"/>
                        <a:ea typeface="+mn-ea"/>
                        <a:cs typeface="+mn-cs"/>
                        <a:sym typeface="Arial"/>
                      </a:endParaRPr>
                    </a:p>
                  </a:txBody>
                  <a:tcPr marL="68580" marR="68580" marT="0" marB="0" anchor="ctr">
                    <a:lnB w="12700" cap="flat" cmpd="sng" algn="ctr">
                      <a:solidFill>
                        <a:srgbClr val="00BEFE"/>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966482044"/>
                  </a:ext>
                </a:extLst>
              </a:tr>
              <a:tr h="0">
                <a:tc>
                  <a:txBody>
                    <a:bodyPr/>
                    <a:lstStyle/>
                    <a:p>
                      <a:pPr marL="171450" lvl="0" indent="-171450">
                        <a:lnSpc>
                          <a:spcPct val="115000"/>
                        </a:lnSpc>
                        <a:spcAft>
                          <a:spcPts val="0"/>
                        </a:spcAft>
                        <a:buFont typeface="Montserrat" panose="00000500000000000000" pitchFamily="2" charset="0"/>
                        <a:buChar char="&gt;"/>
                      </a:pPr>
                      <a:endParaRPr lang="es-GT" sz="1200" b="0" dirty="0">
                        <a:solidFill>
                          <a:schemeClr val="tx1"/>
                        </a:solidFill>
                        <a:effectLst/>
                        <a:latin typeface="Montserrat" panose="00000500000000000000" pitchFamily="2" charset="0"/>
                      </a:endParaRPr>
                    </a:p>
                    <a:p>
                      <a:pPr marL="342900" lvl="0" indent="-342900">
                        <a:lnSpc>
                          <a:spcPct val="115000"/>
                        </a:lnSpc>
                        <a:spcAft>
                          <a:spcPts val="0"/>
                        </a:spcAft>
                        <a:buFont typeface="Montserrat" panose="00000500000000000000" pitchFamily="2" charset="0"/>
                        <a:buChar char="&gt;"/>
                      </a:pPr>
                      <a:r>
                        <a:rPr lang="es-GT" sz="1200" b="0" dirty="0">
                          <a:solidFill>
                            <a:schemeClr val="tx1"/>
                          </a:solidFill>
                          <a:effectLst/>
                          <a:latin typeface="Montserrat" panose="00000500000000000000" pitchFamily="2" charset="0"/>
                        </a:rPr>
                        <a:t>Los procesos de consulta benefician a 784,800 guatemaltecos aproximadamente.</a:t>
                      </a:r>
                    </a:p>
                  </a:txBody>
                  <a:tcPr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solidFill>
                  </a:tcPr>
                </a:tc>
                <a:extLst>
                  <a:ext uri="{0D108BD9-81ED-4DB2-BD59-A6C34878D82A}">
                    <a16:rowId xmlns:a16="http://schemas.microsoft.com/office/drawing/2014/main" val="608773799"/>
                  </a:ext>
                </a:extLst>
              </a:tr>
              <a:tr h="0">
                <a:tc>
                  <a:txBody>
                    <a:bodyPr/>
                    <a:lstStyle/>
                    <a:p>
                      <a:pPr marL="342900" lvl="0" indent="-342900">
                        <a:lnSpc>
                          <a:spcPct val="115000"/>
                        </a:lnSpc>
                        <a:spcAft>
                          <a:spcPts val="0"/>
                        </a:spcAft>
                        <a:buFont typeface="Montserrat" panose="00000500000000000000" pitchFamily="2" charset="0"/>
                        <a:buChar char="&gt;"/>
                      </a:pPr>
                      <a:r>
                        <a:rPr lang="es-GT" sz="1200" b="0" dirty="0">
                          <a:solidFill>
                            <a:schemeClr val="tx1"/>
                          </a:solidFill>
                          <a:effectLst/>
                          <a:latin typeface="Montserrat" panose="00000500000000000000" pitchFamily="2" charset="0"/>
                        </a:rPr>
                        <a:t>El desarrollo de mecanismos de diálogo y participación ciudadana relacionados con extracción de minerales y materiales de construcción, afectan positivamente a 425 mil guatemaltecos.</a:t>
                      </a:r>
                    </a:p>
                  </a:txBody>
                  <a:tcPr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solidFill>
                  </a:tcPr>
                </a:tc>
                <a:extLst>
                  <a:ext uri="{0D108BD9-81ED-4DB2-BD59-A6C34878D82A}">
                    <a16:rowId xmlns:a16="http://schemas.microsoft.com/office/drawing/2014/main" val="466630318"/>
                  </a:ext>
                </a:extLst>
              </a:tr>
              <a:tr h="0">
                <a:tc>
                  <a:txBody>
                    <a:bodyPr/>
                    <a:lstStyle/>
                    <a:p>
                      <a:pPr marL="342900" lvl="0" indent="-342900" algn="just">
                        <a:lnSpc>
                          <a:spcPct val="115000"/>
                        </a:lnSpc>
                        <a:spcAft>
                          <a:spcPts val="0"/>
                        </a:spcAft>
                        <a:buFont typeface="Montserrat" panose="00000500000000000000" pitchFamily="2" charset="0"/>
                        <a:buChar char="&gt;"/>
                      </a:pPr>
                      <a:r>
                        <a:rPr lang="es-GT" sz="1200" b="0" dirty="0">
                          <a:solidFill>
                            <a:schemeClr val="tx1"/>
                          </a:solidFill>
                          <a:effectLst/>
                          <a:latin typeface="Montserrat" panose="00000500000000000000" pitchFamily="2" charset="0"/>
                        </a:rPr>
                        <a:t>Llevar a cabo procesos de consulta y de diálogo y participación, reduce la conflictividad en las áreas de influencia de proyectos mineros e hidroeléctricas. </a:t>
                      </a:r>
                    </a:p>
                  </a:txBody>
                  <a:tcPr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solidFill>
                  </a:tcPr>
                </a:tc>
                <a:extLst>
                  <a:ext uri="{0D108BD9-81ED-4DB2-BD59-A6C34878D82A}">
                    <a16:rowId xmlns:a16="http://schemas.microsoft.com/office/drawing/2014/main" val="83653483"/>
                  </a:ext>
                </a:extLst>
              </a:tr>
              <a:tr h="0">
                <a:tc>
                  <a:txBody>
                    <a:bodyPr/>
                    <a:lstStyle/>
                    <a:p>
                      <a:pPr marL="342900" lvl="0" indent="-342900" algn="just">
                        <a:lnSpc>
                          <a:spcPct val="115000"/>
                        </a:lnSpc>
                        <a:spcAft>
                          <a:spcPts val="0"/>
                        </a:spcAft>
                        <a:buFont typeface="Montserrat" panose="00000500000000000000" pitchFamily="2" charset="0"/>
                        <a:buChar char="&gt;"/>
                      </a:pPr>
                      <a:r>
                        <a:rPr lang="es-GT" sz="1200" b="0" dirty="0">
                          <a:solidFill>
                            <a:schemeClr val="tx1"/>
                          </a:solidFill>
                          <a:effectLst/>
                          <a:latin typeface="Montserrat" panose="00000500000000000000" pitchFamily="2" charset="0"/>
                        </a:rPr>
                        <a:t>Se acordó la fecha del inicio de la consulta por el derecho minero Progreso VII Derivada, según Convenio 169 de la OIT, para el 8 de octubre de 2023.</a:t>
                      </a:r>
                    </a:p>
                    <a:p>
                      <a:pPr marL="0" lvl="0" indent="0" algn="just">
                        <a:lnSpc>
                          <a:spcPct val="115000"/>
                        </a:lnSpc>
                        <a:spcAft>
                          <a:spcPts val="0"/>
                        </a:spcAft>
                        <a:buFont typeface="Montserrat" panose="00000500000000000000" pitchFamily="2" charset="0"/>
                        <a:buNone/>
                      </a:pPr>
                      <a:r>
                        <a:rPr lang="es-GT" sz="1200" b="0" dirty="0">
                          <a:solidFill>
                            <a:schemeClr val="tx1"/>
                          </a:solidFill>
                          <a:effectLst/>
                          <a:latin typeface="Montserrat" panose="00000500000000000000" pitchFamily="2" charset="0"/>
                        </a:rPr>
                        <a:t>         Esta licencia ha estado suspendida por más de 7 años.</a:t>
                      </a:r>
                    </a:p>
                  </a:txBody>
                  <a:tcPr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solidFill>
                  </a:tcPr>
                </a:tc>
                <a:extLst>
                  <a:ext uri="{0D108BD9-81ED-4DB2-BD59-A6C34878D82A}">
                    <a16:rowId xmlns:a16="http://schemas.microsoft.com/office/drawing/2014/main" val="3381596982"/>
                  </a:ext>
                </a:extLst>
              </a:tr>
              <a:tr h="0">
                <a:tc>
                  <a:txBody>
                    <a:bodyPr/>
                    <a:lstStyle/>
                    <a:p>
                      <a:pPr marL="342900" lvl="0" indent="-342900" algn="just">
                        <a:lnSpc>
                          <a:spcPct val="115000"/>
                        </a:lnSpc>
                        <a:spcAft>
                          <a:spcPts val="0"/>
                        </a:spcAft>
                        <a:buFont typeface="Montserrat" panose="00000500000000000000" pitchFamily="2" charset="0"/>
                        <a:buChar char="&gt;"/>
                      </a:pPr>
                      <a:r>
                        <a:rPr lang="es-GT" sz="1200" b="0" dirty="0">
                          <a:solidFill>
                            <a:schemeClr val="tx1"/>
                          </a:solidFill>
                          <a:effectLst/>
                          <a:latin typeface="Montserrat" panose="00000500000000000000" pitchFamily="2" charset="0"/>
                        </a:rPr>
                        <a:t>Se ha logrado avanzar en un 80  % en el proceso de consulta por el Derecho minero </a:t>
                      </a:r>
                      <a:r>
                        <a:rPr lang="es-GT" sz="1200" b="0" dirty="0" err="1">
                          <a:solidFill>
                            <a:schemeClr val="tx1"/>
                          </a:solidFill>
                          <a:effectLst/>
                          <a:latin typeface="Montserrat" panose="00000500000000000000" pitchFamily="2" charset="0"/>
                        </a:rPr>
                        <a:t>Escobal</a:t>
                      </a:r>
                      <a:r>
                        <a:rPr lang="es-GT" sz="1200" b="0" dirty="0">
                          <a:solidFill>
                            <a:schemeClr val="tx1"/>
                          </a:solidFill>
                          <a:effectLst/>
                          <a:latin typeface="Montserrat" panose="00000500000000000000" pitchFamily="2" charset="0"/>
                        </a:rPr>
                        <a:t>. Por primera vez las autoridades de PAPXIGUA, en compañía de sus asesores, ingresaron al proyecto para verificar la información entregada con antelación. </a:t>
                      </a:r>
                    </a:p>
                  </a:txBody>
                  <a:tcPr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solidFill>
                  </a:tcPr>
                </a:tc>
                <a:extLst>
                  <a:ext uri="{0D108BD9-81ED-4DB2-BD59-A6C34878D82A}">
                    <a16:rowId xmlns:a16="http://schemas.microsoft.com/office/drawing/2014/main" val="4051714361"/>
                  </a:ext>
                </a:extLst>
              </a:tr>
              <a:tr h="0">
                <a:tc>
                  <a:txBody>
                    <a:bodyPr/>
                    <a:lstStyle/>
                    <a:p>
                      <a:pPr marL="342900" lvl="0" indent="-342900" algn="just">
                        <a:lnSpc>
                          <a:spcPct val="115000"/>
                        </a:lnSpc>
                        <a:spcAft>
                          <a:spcPts val="0"/>
                        </a:spcAft>
                        <a:buFont typeface="Montserrat" panose="00000500000000000000" pitchFamily="2" charset="0"/>
                        <a:buChar char="&gt;"/>
                      </a:pPr>
                      <a:r>
                        <a:rPr lang="es-GT" sz="1200" b="0" dirty="0">
                          <a:solidFill>
                            <a:schemeClr val="tx1"/>
                          </a:solidFill>
                          <a:effectLst/>
                          <a:latin typeface="Montserrat" panose="00000500000000000000" pitchFamily="2" charset="0"/>
                        </a:rPr>
                        <a:t>La UGSA, contribuyó en crear las condiciones para el crecimiento económico y aumento del empleo, de manera compatible con la conservación del medio ambiente, a través de la emisión de opiniones e informes de inspección sobre aspectos ambientales de la administración y gestión   de recursos energéticos y mineros.</a:t>
                      </a:r>
                      <a:endParaRPr lang="es-GT" sz="1200" b="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solidFill>
                  </a:tcPr>
                </a:tc>
                <a:extLst>
                  <a:ext uri="{0D108BD9-81ED-4DB2-BD59-A6C34878D82A}">
                    <a16:rowId xmlns:a16="http://schemas.microsoft.com/office/drawing/2014/main" val="1630654526"/>
                  </a:ext>
                </a:extLst>
              </a:tr>
            </a:tbl>
          </a:graphicData>
        </a:graphic>
      </p:graphicFrame>
    </p:spTree>
    <p:extLst>
      <p:ext uri="{BB962C8B-B14F-4D97-AF65-F5344CB8AC3E}">
        <p14:creationId xmlns:p14="http://schemas.microsoft.com/office/powerpoint/2010/main" val="3632123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8" name="Google Shape;90;p2">
            <a:extLst>
              <a:ext uri="{FF2B5EF4-FFF2-40B4-BE49-F238E27FC236}">
                <a16:creationId xmlns:a16="http://schemas.microsoft.com/office/drawing/2014/main" id="{B3E18880-2055-58EC-BCB9-1C012AD45B2B}"/>
              </a:ext>
            </a:extLst>
          </p:cNvPr>
          <p:cNvSpPr txBox="1"/>
          <p:nvPr/>
        </p:nvSpPr>
        <p:spPr>
          <a:xfrm>
            <a:off x="727891" y="685390"/>
            <a:ext cx="5542280"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3100" b="0" i="0" u="none" strike="noStrike" cap="none" dirty="0">
                <a:solidFill>
                  <a:srgbClr val="004C82"/>
                </a:solidFill>
                <a:latin typeface="Bebas Neue"/>
                <a:ea typeface="Bebas Neue"/>
                <a:cs typeface="Bebas Neue"/>
                <a:sym typeface="Bebas Neue"/>
              </a:rPr>
              <a:t>Consolidado de logros institucionales</a:t>
            </a:r>
            <a:endParaRPr dirty="0"/>
          </a:p>
        </p:txBody>
      </p:sp>
      <p:sp>
        <p:nvSpPr>
          <p:cNvPr id="9" name="Google Shape;91;p2">
            <a:extLst>
              <a:ext uri="{FF2B5EF4-FFF2-40B4-BE49-F238E27FC236}">
                <a16:creationId xmlns:a16="http://schemas.microsoft.com/office/drawing/2014/main" id="{F14DF794-E63F-B908-B36E-A24615F60DC5}"/>
              </a:ext>
            </a:extLst>
          </p:cNvPr>
          <p:cNvSpPr txBox="1"/>
          <p:nvPr/>
        </p:nvSpPr>
        <p:spPr>
          <a:xfrm>
            <a:off x="727891" y="1254736"/>
            <a:ext cx="3808483"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Segundo  cuatrimestre del ejercicio fiscal 2023</a:t>
            </a:r>
            <a:endParaRPr dirty="0"/>
          </a:p>
        </p:txBody>
      </p:sp>
      <p:graphicFrame>
        <p:nvGraphicFramePr>
          <p:cNvPr id="10" name="Tabla 9">
            <a:extLst>
              <a:ext uri="{FF2B5EF4-FFF2-40B4-BE49-F238E27FC236}">
                <a16:creationId xmlns:a16="http://schemas.microsoft.com/office/drawing/2014/main" id="{06252690-42D3-A166-15B2-2635BF325AF0}"/>
              </a:ext>
            </a:extLst>
          </p:cNvPr>
          <p:cNvGraphicFramePr>
            <a:graphicFrameLocks noGrp="1"/>
          </p:cNvGraphicFramePr>
          <p:nvPr>
            <p:extLst>
              <p:ext uri="{D42A27DB-BD31-4B8C-83A1-F6EECF244321}">
                <p14:modId xmlns:p14="http://schemas.microsoft.com/office/powerpoint/2010/main" val="2945014295"/>
              </p:ext>
            </p:extLst>
          </p:nvPr>
        </p:nvGraphicFramePr>
        <p:xfrm>
          <a:off x="838200" y="2833276"/>
          <a:ext cx="10515600" cy="1793875"/>
        </p:xfrm>
        <a:graphic>
          <a:graphicData uri="http://schemas.openxmlformats.org/drawingml/2006/table">
            <a:tbl>
              <a:tblPr firstRow="1" firstCol="1" bandRow="1">
                <a:tableStyleId>{5C22544A-7EE6-4342-B048-85BDC9FD1C3A}</a:tableStyleId>
              </a:tblPr>
              <a:tblGrid>
                <a:gridCol w="10515600">
                  <a:extLst>
                    <a:ext uri="{9D8B030D-6E8A-4147-A177-3AD203B41FA5}">
                      <a16:colId xmlns:a16="http://schemas.microsoft.com/office/drawing/2014/main" val="682355896"/>
                    </a:ext>
                  </a:extLst>
                </a:gridCol>
              </a:tblGrid>
              <a:tr h="226695">
                <a:tc>
                  <a:txBody>
                    <a:bodyPr/>
                    <a:lstStyle/>
                    <a:p>
                      <a:pPr marL="180975" marR="184785" algn="ctr">
                        <a:lnSpc>
                          <a:spcPct val="115000"/>
                        </a:lnSpc>
                        <a:spcBef>
                          <a:spcPts val="540"/>
                        </a:spcBef>
                        <a:spcAft>
                          <a:spcPts val="0"/>
                        </a:spcAft>
                      </a:pPr>
                      <a:r>
                        <a:rPr lang="es-ES" sz="1000">
                          <a:effectLst/>
                        </a:rPr>
                        <a:t>Programa</a:t>
                      </a:r>
                      <a:r>
                        <a:rPr lang="es-ES" sz="1000" spc="55">
                          <a:effectLst/>
                        </a:rPr>
                        <a:t> </a:t>
                      </a:r>
                      <a:r>
                        <a:rPr lang="es-ES" sz="1000">
                          <a:effectLst/>
                        </a:rPr>
                        <a:t>11 Fomento y control en la exploración, explotación y comercialización de hidrocarburos</a:t>
                      </a:r>
                      <a:endParaRPr lang="es-GT" sz="1100">
                        <a:solidFill>
                          <a:srgbClr val="2F5496"/>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tc>
                <a:extLst>
                  <a:ext uri="{0D108BD9-81ED-4DB2-BD59-A6C34878D82A}">
                    <a16:rowId xmlns:a16="http://schemas.microsoft.com/office/drawing/2014/main" val="1112769379"/>
                  </a:ext>
                </a:extLst>
              </a:tr>
              <a:tr h="0">
                <a:tc>
                  <a:txBody>
                    <a:bodyPr/>
                    <a:lstStyle/>
                    <a:p>
                      <a:pPr marL="342900" lvl="0" indent="-342900" algn="just">
                        <a:lnSpc>
                          <a:spcPct val="115000"/>
                        </a:lnSpc>
                        <a:spcAft>
                          <a:spcPts val="0"/>
                        </a:spcAft>
                        <a:buClr>
                          <a:srgbClr val="002060"/>
                        </a:buClr>
                        <a:buFont typeface="Wingdings" panose="05000000000000000000" pitchFamily="2" charset="2"/>
                        <a:buChar char=""/>
                      </a:pPr>
                      <a:r>
                        <a:rPr lang="es-GT" sz="900" dirty="0">
                          <a:effectLst/>
                        </a:rPr>
                        <a:t>Se continuó otorgando el apoyo social temporal a los consumidores de Gas Licuado de Petróleo (gas propano), para los productos envasados en cilindros de 10, 20, 25 y 35 libras, con base en el Decreto 5-2023 del Congreso de la República.</a:t>
                      </a:r>
                      <a:endParaRPr lang="es-GT" sz="1100" dirty="0">
                        <a:effectLst/>
                      </a:endParaRPr>
                    </a:p>
                    <a:p>
                      <a:pPr marL="457200" algn="just">
                        <a:lnSpc>
                          <a:spcPct val="115000"/>
                        </a:lnSpc>
                        <a:spcAft>
                          <a:spcPts val="0"/>
                        </a:spcAft>
                      </a:pPr>
                      <a:r>
                        <a:rPr lang="es-GT" sz="900" dirty="0">
                          <a:effectLst/>
                        </a:rPr>
                        <a:t> </a:t>
                      </a:r>
                      <a:endParaRPr lang="es-GT" sz="1100" dirty="0">
                        <a:effectLst/>
                      </a:endParaRPr>
                    </a:p>
                    <a:p>
                      <a:pPr marL="457200" algn="just">
                        <a:lnSpc>
                          <a:spcPct val="115000"/>
                        </a:lnSpc>
                        <a:spcAft>
                          <a:spcPts val="0"/>
                        </a:spcAft>
                      </a:pPr>
                      <a:r>
                        <a:rPr lang="es-GT" sz="900" dirty="0">
                          <a:effectLst/>
                        </a:rPr>
                        <a:t>El Estado erogó una cantidad total de Q71,662,336.00, lo cual representa el 48% del presupuesto asignado al MEM para dar cumplimiento al Decreto antes indicado. </a:t>
                      </a:r>
                      <a:endParaRPr lang="es-GT" sz="1100" dirty="0">
                        <a:effectLst/>
                      </a:endParaRPr>
                    </a:p>
                    <a:p>
                      <a:pPr marL="457200" algn="just">
                        <a:lnSpc>
                          <a:spcPct val="115000"/>
                        </a:lnSpc>
                        <a:spcAft>
                          <a:spcPts val="0"/>
                        </a:spcAft>
                      </a:pPr>
                      <a:r>
                        <a:rPr lang="es-GT" sz="900" dirty="0">
                          <a:effectLst/>
                        </a:rPr>
                        <a:t> </a:t>
                      </a:r>
                      <a:endParaRPr lang="es-GT" sz="1100" dirty="0">
                        <a:effectLst/>
                      </a:endParaRPr>
                    </a:p>
                    <a:p>
                      <a:pPr marL="457200" algn="just">
                        <a:lnSpc>
                          <a:spcPct val="115000"/>
                        </a:lnSpc>
                        <a:spcAft>
                          <a:spcPts val="0"/>
                        </a:spcAft>
                      </a:pPr>
                      <a:r>
                        <a:rPr lang="es-GT" sz="900" dirty="0">
                          <a:effectLst/>
                        </a:rPr>
                        <a:t>En el segundo cuatrimestre fueron pagados 2 aportes temporales, habiéndose completado el 100 % de la meta física.</a:t>
                      </a:r>
                      <a:endParaRPr lang="es-GT" sz="1100" dirty="0">
                        <a:effectLst/>
                      </a:endParaRPr>
                    </a:p>
                    <a:p>
                      <a:pPr marL="457200">
                        <a:lnSpc>
                          <a:spcPct val="115000"/>
                        </a:lnSpc>
                        <a:spcAft>
                          <a:spcPts val="0"/>
                        </a:spcAft>
                      </a:pPr>
                      <a:r>
                        <a:rPr lang="es-GT" sz="900" dirty="0">
                          <a:effectLst/>
                        </a:rPr>
                        <a:t> </a:t>
                      </a:r>
                      <a:endParaRPr lang="es-GT" sz="1100" dirty="0">
                        <a:effectLst/>
                      </a:endParaRPr>
                    </a:p>
                    <a:p>
                      <a:pPr marL="457200">
                        <a:lnSpc>
                          <a:spcPct val="115000"/>
                        </a:lnSpc>
                        <a:spcAft>
                          <a:spcPts val="0"/>
                        </a:spcAft>
                      </a:pPr>
                      <a:r>
                        <a:rPr lang="es-GT" sz="900" dirty="0">
                          <a:effectLst/>
                        </a:rPr>
                        <a:t>La vigencia de dicho Decreto, finalizó en junio 2023; el último pago se realizó en la segunda quincena del mes de julio de 2023.</a:t>
                      </a:r>
                      <a:endParaRPr lang="es-GT" sz="1100" dirty="0">
                        <a:effectLst/>
                      </a:endParaRPr>
                    </a:p>
                    <a:p>
                      <a:pPr marL="457200">
                        <a:lnSpc>
                          <a:spcPct val="115000"/>
                        </a:lnSpc>
                        <a:spcAft>
                          <a:spcPts val="0"/>
                        </a:spcAft>
                      </a:pPr>
                      <a:r>
                        <a:rPr lang="es-GT" sz="900" dirty="0">
                          <a:effectLst/>
                        </a:rPr>
                        <a:t> </a:t>
                      </a:r>
                      <a:endParaRPr lang="es-GT" sz="1100" dirty="0">
                        <a:effectLst/>
                      </a:endParaRPr>
                    </a:p>
                    <a:p>
                      <a:pPr marL="457200" algn="just">
                        <a:lnSpc>
                          <a:spcPct val="115000"/>
                        </a:lnSpc>
                        <a:spcAft>
                          <a:spcPts val="1000"/>
                        </a:spcAft>
                      </a:pPr>
                      <a:r>
                        <a:rPr lang="es-GT" sz="900" dirty="0">
                          <a:effectLst/>
                        </a:rPr>
                        <a:t>Beneficiarios: Más de 1.800,000 hogares que utilizan este producto, (aproximadamente 9 millones de personas), principalmente aquellos con menor poder adquisitivo de todo el país.</a:t>
                      </a:r>
                      <a:endParaRPr lang="es-GT" sz="1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28371091"/>
                  </a:ext>
                </a:extLst>
              </a:tr>
            </a:tbl>
          </a:graphicData>
        </a:graphic>
      </p:graphicFrame>
      <p:graphicFrame>
        <p:nvGraphicFramePr>
          <p:cNvPr id="11" name="Tabla 10">
            <a:extLst>
              <a:ext uri="{FF2B5EF4-FFF2-40B4-BE49-F238E27FC236}">
                <a16:creationId xmlns:a16="http://schemas.microsoft.com/office/drawing/2014/main" id="{FB4050BA-D8F1-846E-3E2B-204E3548441E}"/>
              </a:ext>
            </a:extLst>
          </p:cNvPr>
          <p:cNvGraphicFramePr>
            <a:graphicFrameLocks noGrp="1"/>
          </p:cNvGraphicFramePr>
          <p:nvPr>
            <p:extLst>
              <p:ext uri="{D42A27DB-BD31-4B8C-83A1-F6EECF244321}">
                <p14:modId xmlns:p14="http://schemas.microsoft.com/office/powerpoint/2010/main" val="578877147"/>
              </p:ext>
            </p:extLst>
          </p:nvPr>
        </p:nvGraphicFramePr>
        <p:xfrm>
          <a:off x="838200" y="2131818"/>
          <a:ext cx="10515600" cy="3256167"/>
        </p:xfrm>
        <a:graphic>
          <a:graphicData uri="http://schemas.openxmlformats.org/drawingml/2006/table">
            <a:tbl>
              <a:tblPr firstRow="1" firstCol="1" bandRow="1">
                <a:tableStyleId>{5C22544A-7EE6-4342-B048-85BDC9FD1C3A}</a:tableStyleId>
              </a:tblPr>
              <a:tblGrid>
                <a:gridCol w="10515600">
                  <a:extLst>
                    <a:ext uri="{9D8B030D-6E8A-4147-A177-3AD203B41FA5}">
                      <a16:colId xmlns:a16="http://schemas.microsoft.com/office/drawing/2014/main" val="2349696070"/>
                    </a:ext>
                  </a:extLst>
                </a:gridCol>
              </a:tblGrid>
              <a:tr h="396000">
                <a:tc>
                  <a:txBody>
                    <a:bodyPr/>
                    <a:lstStyle/>
                    <a:p>
                      <a:pPr marL="180975" marR="184785" algn="ctr">
                        <a:lnSpc>
                          <a:spcPct val="115000"/>
                        </a:lnSpc>
                        <a:spcBef>
                          <a:spcPts val="540"/>
                        </a:spcBef>
                        <a:spcAft>
                          <a:spcPts val="0"/>
                        </a:spcAft>
                      </a:pPr>
                      <a:r>
                        <a:rPr lang="es-ES" sz="1800" b="1" i="0" u="none" strike="noStrike" cap="none" dirty="0">
                          <a:solidFill>
                            <a:schemeClr val="bg1"/>
                          </a:solidFill>
                          <a:effectLst/>
                          <a:latin typeface="Bebas Neue" panose="00000500000000000000" pitchFamily="50" charset="0"/>
                          <a:ea typeface="+mn-ea"/>
                          <a:cs typeface="+mn-cs"/>
                          <a:sym typeface="Arial"/>
                        </a:rPr>
                        <a:t>PROGRAMA 11 FOMENTO Y CONTROL EN LA EXPLORACIÓN, EXPLOTACIÓN Y COMERCIALIZACIÓN DE HIDROCARBUROS</a:t>
                      </a:r>
                      <a:endParaRPr lang="es-GT" sz="1800" b="1" i="0" u="none" strike="noStrike" cap="none" dirty="0">
                        <a:solidFill>
                          <a:schemeClr val="bg1"/>
                        </a:solidFill>
                        <a:effectLst/>
                        <a:latin typeface="Bebas Neue" panose="00000500000000000000" pitchFamily="50" charset="0"/>
                        <a:ea typeface="+mn-ea"/>
                        <a:cs typeface="+mn-cs"/>
                        <a:sym typeface="Arial"/>
                      </a:endParaRPr>
                    </a:p>
                  </a:txBody>
                  <a:tcPr marL="68580" marR="68580" marT="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3259824111"/>
                  </a:ext>
                </a:extLst>
              </a:tr>
              <a:tr h="0">
                <a:tc>
                  <a:txBody>
                    <a:bodyPr/>
                    <a:lstStyle/>
                    <a:p>
                      <a:pPr marL="457200" marR="0" lvl="0" indent="0" algn="just" defTabSz="914400" rtl="0" eaLnBrk="1" fontAlgn="auto" latinLnBrk="0" hangingPunct="1">
                        <a:lnSpc>
                          <a:spcPct val="115000"/>
                        </a:lnSpc>
                        <a:spcBef>
                          <a:spcPts val="0"/>
                        </a:spcBef>
                        <a:spcAft>
                          <a:spcPts val="0"/>
                        </a:spcAft>
                        <a:buClr>
                          <a:srgbClr val="000000"/>
                        </a:buClr>
                        <a:buSzTx/>
                        <a:buFont typeface="Montserrat" panose="00000500000000000000" pitchFamily="2" charset="0"/>
                        <a:buNone/>
                        <a:tabLst/>
                        <a:defRPr/>
                      </a:pPr>
                      <a:r>
                        <a:rPr lang="es-GT" sz="1200" b="0" dirty="0">
                          <a:solidFill>
                            <a:schemeClr val="tx1"/>
                          </a:solidFill>
                          <a:effectLst/>
                          <a:latin typeface="Montserrat" panose="00000500000000000000" pitchFamily="2" charset="0"/>
                        </a:rPr>
                        <a:t>Se continuó otorgando el apoyo social temporal a los consumidores de Gas Licuado de Petróleo (gas propano), para los productos envasados en cilindros de 10, 20, 25 y 35 libras, con base en el Decreto 5-2023 del Congreso de la República.</a:t>
                      </a:r>
                    </a:p>
                    <a:p>
                      <a:pPr marL="457200" marR="0" lvl="0" indent="0" algn="just" defTabSz="914400" rtl="0" eaLnBrk="1" fontAlgn="auto" latinLnBrk="0" hangingPunct="1">
                        <a:lnSpc>
                          <a:spcPct val="115000"/>
                        </a:lnSpc>
                        <a:spcBef>
                          <a:spcPts val="0"/>
                        </a:spcBef>
                        <a:spcAft>
                          <a:spcPts val="0"/>
                        </a:spcAft>
                        <a:buClr>
                          <a:srgbClr val="000000"/>
                        </a:buClr>
                        <a:buSzTx/>
                        <a:buFont typeface="Montserrat" panose="00000500000000000000" pitchFamily="2" charset="0"/>
                        <a:buNone/>
                        <a:tabLst/>
                        <a:defRPr/>
                      </a:pPr>
                      <a:endParaRPr lang="es-GT" sz="1200" b="0" dirty="0">
                        <a:solidFill>
                          <a:schemeClr val="tx1"/>
                        </a:solidFill>
                        <a:effectLst/>
                        <a:latin typeface="Montserrat" panose="00000500000000000000" pitchFamily="2" charset="0"/>
                      </a:endParaRPr>
                    </a:p>
                    <a:p>
                      <a:pPr marL="457200" marR="0" lvl="0" indent="0" algn="just" defTabSz="914400" rtl="0" eaLnBrk="1" fontAlgn="auto" latinLnBrk="0" hangingPunct="1">
                        <a:lnSpc>
                          <a:spcPct val="115000"/>
                        </a:lnSpc>
                        <a:spcBef>
                          <a:spcPts val="0"/>
                        </a:spcBef>
                        <a:spcAft>
                          <a:spcPts val="0"/>
                        </a:spcAft>
                        <a:buClr>
                          <a:srgbClr val="000000"/>
                        </a:buClr>
                        <a:buSzTx/>
                        <a:buFont typeface="Montserrat" panose="00000500000000000000" pitchFamily="2" charset="0"/>
                        <a:buNone/>
                        <a:tabLst/>
                        <a:defRPr/>
                      </a:pPr>
                      <a:r>
                        <a:rPr lang="es-GT" sz="1200" b="0" i="0" u="none" strike="noStrike" cap="none" dirty="0">
                          <a:solidFill>
                            <a:schemeClr val="tx1"/>
                          </a:solidFill>
                          <a:effectLst/>
                          <a:latin typeface="Montserrat" panose="00000500000000000000" pitchFamily="2" charset="0"/>
                          <a:ea typeface="+mn-ea"/>
                          <a:cs typeface="+mn-cs"/>
                          <a:sym typeface="Arial"/>
                        </a:rPr>
                        <a:t>El Estado erogó una cantidad total de Q71,662,336.00, lo cual representa el 48% del presupuesto asignado al MEM para dar cumplimiento al Decreto antes indicado. </a:t>
                      </a:r>
                    </a:p>
                    <a:p>
                      <a:pPr marL="457200" marR="0" indent="0" algn="just" rtl="0">
                        <a:lnSpc>
                          <a:spcPct val="115000"/>
                        </a:lnSpc>
                        <a:spcBef>
                          <a:spcPts val="0"/>
                        </a:spcBef>
                        <a:spcAft>
                          <a:spcPts val="0"/>
                        </a:spcAft>
                        <a:buFont typeface="Montserrat" panose="00000500000000000000" pitchFamily="2" charset="0"/>
                        <a:buNone/>
                      </a:pPr>
                      <a:endParaRPr lang="es-GT" sz="1200" b="0" i="0" u="none" strike="noStrike" cap="none" dirty="0">
                        <a:solidFill>
                          <a:schemeClr val="tx1"/>
                        </a:solidFill>
                        <a:effectLst/>
                        <a:latin typeface="Montserrat" panose="00000500000000000000" pitchFamily="2" charset="0"/>
                        <a:ea typeface="+mn-ea"/>
                        <a:cs typeface="+mn-cs"/>
                        <a:sym typeface="Arial"/>
                      </a:endParaRPr>
                    </a:p>
                    <a:p>
                      <a:pPr marL="457200" marR="0" indent="0" algn="just" rtl="0">
                        <a:lnSpc>
                          <a:spcPct val="115000"/>
                        </a:lnSpc>
                        <a:spcBef>
                          <a:spcPts val="0"/>
                        </a:spcBef>
                        <a:spcAft>
                          <a:spcPts val="0"/>
                        </a:spcAft>
                        <a:buFont typeface="Montserrat" panose="00000500000000000000" pitchFamily="2" charset="0"/>
                        <a:buNone/>
                      </a:pPr>
                      <a:r>
                        <a:rPr lang="es-GT" sz="1200" b="0" i="0" u="none" strike="noStrike" cap="none" dirty="0">
                          <a:solidFill>
                            <a:schemeClr val="tx1"/>
                          </a:solidFill>
                          <a:effectLst/>
                          <a:latin typeface="Montserrat" panose="00000500000000000000" pitchFamily="2" charset="0"/>
                          <a:ea typeface="+mn-ea"/>
                          <a:cs typeface="+mn-cs"/>
                          <a:sym typeface="Arial"/>
                        </a:rPr>
                        <a:t>En el segundo cuatrimestre fueron pagados 2 aportes temporales, habiéndose completado el 100 % de la meta física.</a:t>
                      </a:r>
                    </a:p>
                    <a:p>
                      <a:pPr marL="457200" marR="0" indent="0" algn="just" rtl="0">
                        <a:lnSpc>
                          <a:spcPct val="115000"/>
                        </a:lnSpc>
                        <a:spcBef>
                          <a:spcPts val="0"/>
                        </a:spcBef>
                        <a:spcAft>
                          <a:spcPts val="0"/>
                        </a:spcAft>
                        <a:buFont typeface="Montserrat" panose="00000500000000000000" pitchFamily="2" charset="0"/>
                        <a:buNone/>
                      </a:pPr>
                      <a:endParaRPr lang="es-GT" sz="1200" b="0" i="0" u="none" strike="noStrike" cap="none" dirty="0">
                        <a:solidFill>
                          <a:schemeClr val="tx1"/>
                        </a:solidFill>
                        <a:effectLst/>
                        <a:latin typeface="Montserrat" panose="00000500000000000000" pitchFamily="2" charset="0"/>
                        <a:ea typeface="+mn-ea"/>
                        <a:cs typeface="+mn-cs"/>
                        <a:sym typeface="Arial"/>
                      </a:endParaRPr>
                    </a:p>
                    <a:p>
                      <a:pPr marL="457200" marR="0" indent="0" algn="just" rtl="0">
                        <a:lnSpc>
                          <a:spcPct val="115000"/>
                        </a:lnSpc>
                        <a:spcBef>
                          <a:spcPts val="0"/>
                        </a:spcBef>
                        <a:spcAft>
                          <a:spcPts val="0"/>
                        </a:spcAft>
                        <a:buFont typeface="Montserrat" panose="00000500000000000000" pitchFamily="2" charset="0"/>
                        <a:buNone/>
                      </a:pPr>
                      <a:r>
                        <a:rPr lang="es-GT" sz="1200" b="0" i="0" u="none" strike="noStrike" cap="none" dirty="0">
                          <a:solidFill>
                            <a:schemeClr val="tx1"/>
                          </a:solidFill>
                          <a:effectLst/>
                          <a:latin typeface="Montserrat" panose="00000500000000000000" pitchFamily="2" charset="0"/>
                          <a:ea typeface="+mn-ea"/>
                          <a:cs typeface="+mn-cs"/>
                          <a:sym typeface="Arial"/>
                        </a:rPr>
                        <a:t>La vigencia de dicho Decreto, finalizó en junio 2023; el último pago se realizó en la segunda quincena del mes de julio de 2023.</a:t>
                      </a:r>
                    </a:p>
                    <a:p>
                      <a:pPr marL="457200" marR="0" algn="just" rtl="0">
                        <a:lnSpc>
                          <a:spcPct val="115000"/>
                        </a:lnSpc>
                        <a:spcBef>
                          <a:spcPts val="0"/>
                        </a:spcBef>
                        <a:spcAft>
                          <a:spcPts val="0"/>
                        </a:spcAft>
                      </a:pPr>
                      <a:r>
                        <a:rPr lang="es-GT" sz="1200" b="0" i="0" u="none" strike="noStrike" cap="none" dirty="0">
                          <a:solidFill>
                            <a:schemeClr val="tx1"/>
                          </a:solidFill>
                          <a:effectLst/>
                          <a:latin typeface="Montserrat" panose="00000500000000000000" pitchFamily="2" charset="0"/>
                          <a:ea typeface="+mn-ea"/>
                          <a:cs typeface="+mn-cs"/>
                          <a:sym typeface="Arial"/>
                        </a:rPr>
                        <a:t> </a:t>
                      </a:r>
                    </a:p>
                    <a:p>
                      <a:pPr marL="457200" marR="0" algn="just" rtl="0">
                        <a:lnSpc>
                          <a:spcPct val="115000"/>
                        </a:lnSpc>
                        <a:spcBef>
                          <a:spcPts val="0"/>
                        </a:spcBef>
                        <a:spcAft>
                          <a:spcPts val="0"/>
                        </a:spcAft>
                      </a:pPr>
                      <a:r>
                        <a:rPr lang="es-GT" sz="1400" b="0" i="0" u="none" strike="noStrike" cap="none" dirty="0">
                          <a:solidFill>
                            <a:srgbClr val="0070C0"/>
                          </a:solidFill>
                          <a:latin typeface="Bebas Neue" panose="00000500000000000000" pitchFamily="50" charset="0"/>
                          <a:ea typeface="+mn-ea"/>
                          <a:cs typeface="Arial" panose="020B0604020202020204" pitchFamily="34" charset="0"/>
                          <a:sym typeface="Arial"/>
                        </a:rPr>
                        <a:t>Beneficiarios: Más de 1.800,000 hogares que utilizan este producto, (aproximadamente 9 millones de personas), principalmente aquellos con menor poder adquisitivo de todo el país</a:t>
                      </a:r>
                      <a:r>
                        <a:rPr lang="es-GT" sz="1400" b="0" i="0" u="none" strike="noStrike" cap="none" dirty="0">
                          <a:solidFill>
                            <a:srgbClr val="004C82"/>
                          </a:solidFill>
                          <a:effectLst/>
                          <a:latin typeface="Bebas Neue" panose="00000500000000000000" pitchFamily="50" charset="0"/>
                          <a:ea typeface="+mn-ea"/>
                          <a:cs typeface="+mn-cs"/>
                          <a:sym typeface="Arial"/>
                        </a:rPr>
                        <a:t>.</a:t>
                      </a:r>
                    </a:p>
                  </a:txBody>
                  <a:tcPr marL="137160" marR="137160" marT="137160" marB="137160">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solidFill>
                  </a:tcPr>
                </a:tc>
                <a:extLst>
                  <a:ext uri="{0D108BD9-81ED-4DB2-BD59-A6C34878D82A}">
                    <a16:rowId xmlns:a16="http://schemas.microsoft.com/office/drawing/2014/main" val="37961950"/>
                  </a:ext>
                </a:extLst>
              </a:tr>
            </a:tbl>
          </a:graphicData>
        </a:graphic>
      </p:graphicFrame>
    </p:spTree>
    <p:extLst>
      <p:ext uri="{BB962C8B-B14F-4D97-AF65-F5344CB8AC3E}">
        <p14:creationId xmlns:p14="http://schemas.microsoft.com/office/powerpoint/2010/main" val="2804087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2" name="Google Shape;90;p2">
            <a:extLst>
              <a:ext uri="{FF2B5EF4-FFF2-40B4-BE49-F238E27FC236}">
                <a16:creationId xmlns:a16="http://schemas.microsoft.com/office/drawing/2014/main" id="{C91420BD-F826-1A6C-DAD7-4A7B8E09DA4B}"/>
              </a:ext>
            </a:extLst>
          </p:cNvPr>
          <p:cNvSpPr txBox="1"/>
          <p:nvPr/>
        </p:nvSpPr>
        <p:spPr>
          <a:xfrm>
            <a:off x="727891" y="685390"/>
            <a:ext cx="5542280"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3100" b="0" i="0" u="none" strike="noStrike" cap="none" dirty="0">
                <a:solidFill>
                  <a:srgbClr val="004C82"/>
                </a:solidFill>
                <a:latin typeface="Bebas Neue"/>
                <a:ea typeface="Bebas Neue"/>
                <a:cs typeface="Bebas Neue"/>
                <a:sym typeface="Bebas Neue"/>
              </a:rPr>
              <a:t>Consolidado de logros institucionales</a:t>
            </a:r>
            <a:endParaRPr dirty="0"/>
          </a:p>
        </p:txBody>
      </p:sp>
      <p:sp>
        <p:nvSpPr>
          <p:cNvPr id="3" name="Google Shape;91;p2">
            <a:extLst>
              <a:ext uri="{FF2B5EF4-FFF2-40B4-BE49-F238E27FC236}">
                <a16:creationId xmlns:a16="http://schemas.microsoft.com/office/drawing/2014/main" id="{FE7F9235-3ECA-7C44-C15B-0327534F2B7C}"/>
              </a:ext>
            </a:extLst>
          </p:cNvPr>
          <p:cNvSpPr txBox="1"/>
          <p:nvPr/>
        </p:nvSpPr>
        <p:spPr>
          <a:xfrm>
            <a:off x="727891" y="1254736"/>
            <a:ext cx="3808483"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Segundo  cuatrimestre del ejercicio fiscal 2023</a:t>
            </a:r>
            <a:endParaRPr dirty="0"/>
          </a:p>
        </p:txBody>
      </p:sp>
      <p:graphicFrame>
        <p:nvGraphicFramePr>
          <p:cNvPr id="4" name="Tabla 3">
            <a:extLst>
              <a:ext uri="{FF2B5EF4-FFF2-40B4-BE49-F238E27FC236}">
                <a16:creationId xmlns:a16="http://schemas.microsoft.com/office/drawing/2014/main" id="{D5C50CD3-6689-9660-586A-3CD72096A0C6}"/>
              </a:ext>
            </a:extLst>
          </p:cNvPr>
          <p:cNvGraphicFramePr>
            <a:graphicFrameLocks noGrp="1"/>
          </p:cNvGraphicFramePr>
          <p:nvPr>
            <p:extLst>
              <p:ext uri="{D42A27DB-BD31-4B8C-83A1-F6EECF244321}">
                <p14:modId xmlns:p14="http://schemas.microsoft.com/office/powerpoint/2010/main" val="911821349"/>
              </p:ext>
            </p:extLst>
          </p:nvPr>
        </p:nvGraphicFramePr>
        <p:xfrm>
          <a:off x="921327" y="2002741"/>
          <a:ext cx="10515600" cy="3600523"/>
        </p:xfrm>
        <a:graphic>
          <a:graphicData uri="http://schemas.openxmlformats.org/drawingml/2006/table">
            <a:tbl>
              <a:tblPr firstRow="1" firstCol="1" bandRow="1">
                <a:tableStyleId>{5C22544A-7EE6-4342-B048-85BDC9FD1C3A}</a:tableStyleId>
              </a:tblPr>
              <a:tblGrid>
                <a:gridCol w="10515600">
                  <a:extLst>
                    <a:ext uri="{9D8B030D-6E8A-4147-A177-3AD203B41FA5}">
                      <a16:colId xmlns:a16="http://schemas.microsoft.com/office/drawing/2014/main" val="2349696070"/>
                    </a:ext>
                  </a:extLst>
                </a:gridCol>
              </a:tblGrid>
              <a:tr h="432000">
                <a:tc>
                  <a:txBody>
                    <a:bodyPr/>
                    <a:lstStyle/>
                    <a:p>
                      <a:pPr marL="180975" marR="184785" algn="ctr">
                        <a:lnSpc>
                          <a:spcPct val="115000"/>
                        </a:lnSpc>
                        <a:spcBef>
                          <a:spcPts val="540"/>
                        </a:spcBef>
                        <a:spcAft>
                          <a:spcPts val="0"/>
                        </a:spcAft>
                      </a:pPr>
                      <a:r>
                        <a:rPr lang="es-ES" sz="1800" b="1" i="0" u="none" strike="noStrike" cap="none" dirty="0">
                          <a:solidFill>
                            <a:schemeClr val="bg1"/>
                          </a:solidFill>
                          <a:effectLst/>
                          <a:latin typeface="Bebas Neue" panose="00000500000000000000" pitchFamily="50" charset="0"/>
                          <a:ea typeface="+mn-ea"/>
                          <a:cs typeface="+mn-cs"/>
                          <a:sym typeface="Arial"/>
                        </a:rPr>
                        <a:t>PROGRAMA 11 FOMENTO Y CONTROL EN LA EXPLORACIÓN, EXPLOTACIÓN Y COMERCIALIZACIÓN DE HIDROCARBUROS</a:t>
                      </a:r>
                      <a:endParaRPr lang="es-GT" sz="1800" b="1" i="0" u="none" strike="noStrike" cap="none" dirty="0">
                        <a:solidFill>
                          <a:schemeClr val="bg1"/>
                        </a:solidFill>
                        <a:effectLst/>
                        <a:latin typeface="Bebas Neue" panose="00000500000000000000" pitchFamily="50" charset="0"/>
                        <a:ea typeface="+mn-ea"/>
                        <a:cs typeface="+mn-cs"/>
                        <a:sym typeface="Arial"/>
                      </a:endParaRPr>
                    </a:p>
                  </a:txBody>
                  <a:tcPr marL="68580" marR="68580" marT="0" marB="0" anchor="ctr">
                    <a:lnB w="12700" cap="flat" cmpd="sng" algn="ctr">
                      <a:solidFill>
                        <a:srgbClr val="00BEFE"/>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3259824111"/>
                  </a:ext>
                </a:extLst>
              </a:tr>
              <a:tr h="66875">
                <a:tc>
                  <a:txBody>
                    <a:bodyPr/>
                    <a:lstStyle/>
                    <a:p>
                      <a:pPr marL="457200" algn="just">
                        <a:lnSpc>
                          <a:spcPct val="115000"/>
                        </a:lnSpc>
                        <a:spcAft>
                          <a:spcPts val="0"/>
                        </a:spcAft>
                      </a:pPr>
                      <a:r>
                        <a:rPr lang="es-GT" sz="1200" b="0" i="0" u="none" strike="noStrike" cap="none" dirty="0">
                          <a:solidFill>
                            <a:schemeClr val="tx1"/>
                          </a:solidFill>
                          <a:effectLst/>
                          <a:latin typeface="Montserrat" panose="00000500000000000000" pitchFamily="2" charset="0"/>
                          <a:ea typeface="+mn-ea"/>
                          <a:cs typeface="+mn-cs"/>
                          <a:sym typeface="Arial"/>
                        </a:rPr>
                        <a:t> </a:t>
                      </a:r>
                    </a:p>
                    <a:p>
                      <a:pPr marL="45720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lang="es-GT" sz="1200" b="0" dirty="0">
                          <a:solidFill>
                            <a:schemeClr val="tx1"/>
                          </a:solidFill>
                          <a:effectLst/>
                          <a:latin typeface="Montserrat" panose="00000500000000000000" pitchFamily="2" charset="0"/>
                        </a:rPr>
                        <a:t>Se continuó otorgando el apoyo social temporal a los consumidores de Gas Licuado de Petróleo (gas propano), para los productos </a:t>
                      </a:r>
                      <a:r>
                        <a:rPr lang="es-GT" sz="1200" b="0" i="0" u="none" strike="noStrike" cap="none" dirty="0">
                          <a:solidFill>
                            <a:schemeClr val="tx1"/>
                          </a:solidFill>
                          <a:effectLst/>
                          <a:latin typeface="Montserrat" panose="00000500000000000000" pitchFamily="2" charset="0"/>
                          <a:ea typeface="+mn-ea"/>
                          <a:cs typeface="+mn-cs"/>
                          <a:sym typeface="Arial"/>
                        </a:rPr>
                        <a:t>envasados en cilindros de 10, 20, 25 y 35 libras, con base en el Decreto 5-2023 del Congreso de la República.</a:t>
                      </a:r>
                    </a:p>
                    <a:p>
                      <a:pPr marL="457200" algn="just">
                        <a:lnSpc>
                          <a:spcPct val="115000"/>
                        </a:lnSpc>
                        <a:spcAft>
                          <a:spcPts val="0"/>
                        </a:spcAft>
                      </a:pPr>
                      <a:endParaRPr lang="es-GT" sz="1200" b="0" i="0" u="none" strike="noStrike" cap="none" dirty="0">
                        <a:solidFill>
                          <a:schemeClr val="tx1"/>
                        </a:solidFill>
                        <a:effectLst/>
                        <a:latin typeface="Montserrat" panose="00000500000000000000" pitchFamily="2" charset="0"/>
                        <a:ea typeface="+mn-ea"/>
                        <a:cs typeface="+mn-cs"/>
                        <a:sym typeface="Arial"/>
                      </a:endParaRPr>
                    </a:p>
                    <a:p>
                      <a:pPr marL="457200" algn="just">
                        <a:lnSpc>
                          <a:spcPct val="115000"/>
                        </a:lnSpc>
                        <a:spcAft>
                          <a:spcPts val="0"/>
                        </a:spcAft>
                      </a:pPr>
                      <a:r>
                        <a:rPr lang="es-GT" sz="1200" b="0" i="0" u="none" strike="noStrike" cap="none" dirty="0">
                          <a:solidFill>
                            <a:schemeClr val="tx1"/>
                          </a:solidFill>
                          <a:effectLst/>
                          <a:latin typeface="Montserrat" panose="00000500000000000000" pitchFamily="2" charset="0"/>
                          <a:ea typeface="+mn-ea"/>
                          <a:cs typeface="+mn-cs"/>
                          <a:sym typeface="Arial"/>
                        </a:rPr>
                        <a:t>El Estado erogó una cantidad total de Q71,662,336.00, lo cual representa el 48% del presupuesto asignado al MEM para dar cumplimiento al Decreto antes indicado. </a:t>
                      </a:r>
                    </a:p>
                    <a:p>
                      <a:pPr marL="457200" algn="just">
                        <a:lnSpc>
                          <a:spcPct val="115000"/>
                        </a:lnSpc>
                        <a:spcAft>
                          <a:spcPts val="0"/>
                        </a:spcAft>
                      </a:pPr>
                      <a:r>
                        <a:rPr lang="es-GT" sz="1200" b="0" i="0" u="none" strike="noStrike" cap="none" dirty="0">
                          <a:solidFill>
                            <a:schemeClr val="tx1"/>
                          </a:solidFill>
                          <a:effectLst/>
                          <a:latin typeface="Montserrat" panose="00000500000000000000" pitchFamily="2" charset="0"/>
                          <a:ea typeface="+mn-ea"/>
                          <a:cs typeface="+mn-cs"/>
                          <a:sym typeface="Arial"/>
                        </a:rPr>
                        <a:t> </a:t>
                      </a:r>
                    </a:p>
                    <a:p>
                      <a:pPr marL="457200" algn="just">
                        <a:lnSpc>
                          <a:spcPct val="115000"/>
                        </a:lnSpc>
                        <a:spcAft>
                          <a:spcPts val="0"/>
                        </a:spcAft>
                      </a:pPr>
                      <a:r>
                        <a:rPr lang="es-GT" sz="1200" b="0" i="0" u="none" strike="noStrike" cap="none" dirty="0">
                          <a:solidFill>
                            <a:schemeClr val="tx1"/>
                          </a:solidFill>
                          <a:effectLst/>
                          <a:latin typeface="Montserrat" panose="00000500000000000000" pitchFamily="2" charset="0"/>
                          <a:ea typeface="+mn-ea"/>
                          <a:cs typeface="+mn-cs"/>
                          <a:sym typeface="Arial"/>
                        </a:rPr>
                        <a:t>En el segundo cuatrimestre fueron pagados 2 aportes temporales, habiéndose completado el 100 % de la meta física.</a:t>
                      </a:r>
                    </a:p>
                    <a:p>
                      <a:pPr marL="457200">
                        <a:lnSpc>
                          <a:spcPct val="115000"/>
                        </a:lnSpc>
                        <a:spcAft>
                          <a:spcPts val="0"/>
                        </a:spcAft>
                      </a:pPr>
                      <a:r>
                        <a:rPr lang="es-GT" sz="1200" b="0" i="0" u="none" strike="noStrike" cap="none" dirty="0">
                          <a:solidFill>
                            <a:schemeClr val="tx1"/>
                          </a:solidFill>
                          <a:effectLst/>
                          <a:latin typeface="Montserrat" panose="00000500000000000000" pitchFamily="2" charset="0"/>
                          <a:ea typeface="+mn-ea"/>
                          <a:cs typeface="+mn-cs"/>
                          <a:sym typeface="Arial"/>
                        </a:rPr>
                        <a:t> </a:t>
                      </a:r>
                    </a:p>
                    <a:p>
                      <a:pPr marL="457200">
                        <a:lnSpc>
                          <a:spcPct val="115000"/>
                        </a:lnSpc>
                        <a:spcAft>
                          <a:spcPts val="0"/>
                        </a:spcAft>
                      </a:pPr>
                      <a:r>
                        <a:rPr lang="es-GT" sz="1200" b="0" i="0" u="none" strike="noStrike" cap="none" dirty="0">
                          <a:solidFill>
                            <a:schemeClr val="tx1"/>
                          </a:solidFill>
                          <a:effectLst/>
                          <a:latin typeface="Montserrat" panose="00000500000000000000" pitchFamily="2" charset="0"/>
                          <a:ea typeface="+mn-ea"/>
                          <a:cs typeface="+mn-cs"/>
                          <a:sym typeface="Arial"/>
                        </a:rPr>
                        <a:t>La vigencia de dicho Decreto, finalizó en junio 2023; el último pago se realizó en la segunda quincena del mes de julio de 2023.</a:t>
                      </a:r>
                    </a:p>
                    <a:p>
                      <a:pPr marL="457200">
                        <a:lnSpc>
                          <a:spcPct val="115000"/>
                        </a:lnSpc>
                        <a:spcAft>
                          <a:spcPts val="0"/>
                        </a:spcAft>
                      </a:pPr>
                      <a:r>
                        <a:rPr lang="es-GT" sz="1200" b="0" dirty="0">
                          <a:solidFill>
                            <a:schemeClr val="tx1"/>
                          </a:solidFill>
                          <a:effectLst/>
                          <a:latin typeface="Montserrat" panose="00000500000000000000" pitchFamily="2" charset="0"/>
                        </a:rPr>
                        <a:t> </a:t>
                      </a:r>
                    </a:p>
                    <a:p>
                      <a:pPr marL="457200" algn="just">
                        <a:lnSpc>
                          <a:spcPct val="115000"/>
                        </a:lnSpc>
                        <a:spcAft>
                          <a:spcPts val="1000"/>
                        </a:spcAft>
                      </a:pPr>
                      <a:r>
                        <a:rPr lang="es-GT" sz="1400" b="0" i="0" u="none" strike="noStrike" cap="none" dirty="0">
                          <a:solidFill>
                            <a:srgbClr val="0070C0"/>
                          </a:solidFill>
                          <a:latin typeface="Bebas Neue" panose="00000500000000000000" pitchFamily="50" charset="0"/>
                          <a:ea typeface="+mn-ea"/>
                          <a:cs typeface="Arial" panose="020B0604020202020204" pitchFamily="34" charset="0"/>
                          <a:sym typeface="Arial"/>
                        </a:rPr>
                        <a:t>Beneficiarios: Más de 1.800,000 hogares que utilizan este producto, (aproximadamente 9 millones de personas), principalmente aquellos con menor poder adquisitivo de todo el país.</a:t>
                      </a:r>
                    </a:p>
                    <a:p>
                      <a:pPr marL="457200" algn="just">
                        <a:lnSpc>
                          <a:spcPct val="115000"/>
                        </a:lnSpc>
                        <a:spcAft>
                          <a:spcPts val="1000"/>
                        </a:spcAft>
                      </a:pPr>
                      <a:endParaRPr lang="es-GT" sz="1400" b="0" i="0" u="none" strike="noStrike" cap="none" dirty="0">
                        <a:solidFill>
                          <a:srgbClr val="004C82"/>
                        </a:solidFill>
                        <a:effectLst/>
                        <a:latin typeface="Bebas Neue" panose="00000500000000000000" pitchFamily="50" charset="0"/>
                        <a:ea typeface="+mn-ea"/>
                        <a:cs typeface="+mn-cs"/>
                        <a:sym typeface="Arial"/>
                      </a:endParaRPr>
                    </a:p>
                  </a:txBody>
                  <a:tcPr marL="68580" marR="68580" marT="0" marB="0">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solidFill>
                  </a:tcPr>
                </a:tc>
                <a:extLst>
                  <a:ext uri="{0D108BD9-81ED-4DB2-BD59-A6C34878D82A}">
                    <a16:rowId xmlns:a16="http://schemas.microsoft.com/office/drawing/2014/main" val="37961950"/>
                  </a:ext>
                </a:extLst>
              </a:tr>
            </a:tbl>
          </a:graphicData>
        </a:graphic>
      </p:graphicFrame>
    </p:spTree>
    <p:extLst>
      <p:ext uri="{BB962C8B-B14F-4D97-AF65-F5344CB8AC3E}">
        <p14:creationId xmlns:p14="http://schemas.microsoft.com/office/powerpoint/2010/main" val="42561567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5" name="Google Shape;90;p2">
            <a:extLst>
              <a:ext uri="{FF2B5EF4-FFF2-40B4-BE49-F238E27FC236}">
                <a16:creationId xmlns:a16="http://schemas.microsoft.com/office/drawing/2014/main" id="{20EA7D7E-2AC7-D200-F2EC-D8C1809F9445}"/>
              </a:ext>
            </a:extLst>
          </p:cNvPr>
          <p:cNvSpPr txBox="1"/>
          <p:nvPr/>
        </p:nvSpPr>
        <p:spPr>
          <a:xfrm>
            <a:off x="727891" y="685390"/>
            <a:ext cx="5542280"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3100" b="0" i="0" u="none" strike="noStrike" cap="none" dirty="0">
                <a:solidFill>
                  <a:srgbClr val="004C82"/>
                </a:solidFill>
                <a:latin typeface="Bebas Neue"/>
                <a:ea typeface="Bebas Neue"/>
                <a:cs typeface="Bebas Neue"/>
                <a:sym typeface="Bebas Neue"/>
              </a:rPr>
              <a:t>Consolidado de logros institucionales</a:t>
            </a:r>
            <a:endParaRPr dirty="0"/>
          </a:p>
        </p:txBody>
      </p:sp>
      <p:sp>
        <p:nvSpPr>
          <p:cNvPr id="6" name="Google Shape;91;p2">
            <a:extLst>
              <a:ext uri="{FF2B5EF4-FFF2-40B4-BE49-F238E27FC236}">
                <a16:creationId xmlns:a16="http://schemas.microsoft.com/office/drawing/2014/main" id="{D6AA54A5-B2A2-4001-5F5D-B956E1853E01}"/>
              </a:ext>
            </a:extLst>
          </p:cNvPr>
          <p:cNvSpPr txBox="1"/>
          <p:nvPr/>
        </p:nvSpPr>
        <p:spPr>
          <a:xfrm>
            <a:off x="727891" y="1254736"/>
            <a:ext cx="3808483"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Segundo</a:t>
            </a:r>
            <a:r>
              <a:rPr lang="es-GT" dirty="0">
                <a:solidFill>
                  <a:srgbClr val="004C82"/>
                </a:solidFill>
                <a:latin typeface="Bebas Neue"/>
                <a:ea typeface="Bebas Neue"/>
                <a:cs typeface="Bebas Neue"/>
                <a:sym typeface="Bebas Neue"/>
              </a:rPr>
              <a:t> </a:t>
            </a:r>
            <a:r>
              <a:rPr lang="es-GT" sz="1400" dirty="0">
                <a:solidFill>
                  <a:srgbClr val="004C82"/>
                </a:solidFill>
                <a:latin typeface="Bebas Neue"/>
                <a:ea typeface="Bebas Neue"/>
                <a:cs typeface="Bebas Neue"/>
                <a:sym typeface="Bebas Neue"/>
              </a:rPr>
              <a:t>cuatrimestre del ejercicio fiscal 2023</a:t>
            </a:r>
            <a:endParaRPr dirty="0"/>
          </a:p>
        </p:txBody>
      </p:sp>
      <p:graphicFrame>
        <p:nvGraphicFramePr>
          <p:cNvPr id="7" name="Tabla 6">
            <a:extLst>
              <a:ext uri="{FF2B5EF4-FFF2-40B4-BE49-F238E27FC236}">
                <a16:creationId xmlns:a16="http://schemas.microsoft.com/office/drawing/2014/main" id="{443E8305-A10B-5631-0578-243F8BEF6DA9}"/>
              </a:ext>
            </a:extLst>
          </p:cNvPr>
          <p:cNvGraphicFramePr>
            <a:graphicFrameLocks noGrp="1"/>
          </p:cNvGraphicFramePr>
          <p:nvPr>
            <p:extLst>
              <p:ext uri="{D42A27DB-BD31-4B8C-83A1-F6EECF244321}">
                <p14:modId xmlns:p14="http://schemas.microsoft.com/office/powerpoint/2010/main" val="387946626"/>
              </p:ext>
            </p:extLst>
          </p:nvPr>
        </p:nvGraphicFramePr>
        <p:xfrm>
          <a:off x="1574800" y="2551988"/>
          <a:ext cx="9042400" cy="2287865"/>
        </p:xfrm>
        <a:graphic>
          <a:graphicData uri="http://schemas.openxmlformats.org/drawingml/2006/table">
            <a:tbl>
              <a:tblPr firstRow="1" firstCol="1" bandRow="1">
                <a:tableStyleId>{5C22544A-7EE6-4342-B048-85BDC9FD1C3A}</a:tableStyleId>
              </a:tblPr>
              <a:tblGrid>
                <a:gridCol w="9042400">
                  <a:extLst>
                    <a:ext uri="{9D8B030D-6E8A-4147-A177-3AD203B41FA5}">
                      <a16:colId xmlns:a16="http://schemas.microsoft.com/office/drawing/2014/main" val="3639777972"/>
                    </a:ext>
                  </a:extLst>
                </a:gridCol>
              </a:tblGrid>
              <a:tr h="552583">
                <a:tc>
                  <a:txBody>
                    <a:bodyPr/>
                    <a:lstStyle/>
                    <a:p>
                      <a:pPr marL="180975" marR="184785" algn="ctr">
                        <a:lnSpc>
                          <a:spcPct val="115000"/>
                        </a:lnSpc>
                        <a:spcBef>
                          <a:spcPts val="540"/>
                        </a:spcBef>
                        <a:spcAft>
                          <a:spcPts val="0"/>
                        </a:spcAft>
                      </a:pPr>
                      <a:r>
                        <a:rPr lang="es-ES" sz="1800" b="1" i="0" u="none" strike="noStrike" cap="none" dirty="0">
                          <a:solidFill>
                            <a:schemeClr val="bg1"/>
                          </a:solidFill>
                          <a:effectLst/>
                          <a:latin typeface="Bebas Neue" panose="00000500000000000000" pitchFamily="50" charset="0"/>
                          <a:ea typeface="+mn-ea"/>
                          <a:cs typeface="+mn-cs"/>
                          <a:sym typeface="Arial"/>
                        </a:rPr>
                        <a:t>PROGRAMA 12 FOMENTO A LA ACTIVIDAD MINERA</a:t>
                      </a:r>
                      <a:endParaRPr lang="es-GT" sz="1800" b="1" i="0" u="none" strike="noStrike" cap="none" dirty="0">
                        <a:solidFill>
                          <a:schemeClr val="bg1"/>
                        </a:solidFill>
                        <a:effectLst/>
                        <a:latin typeface="Bebas Neue" panose="00000500000000000000" pitchFamily="50" charset="0"/>
                        <a:ea typeface="+mn-ea"/>
                        <a:cs typeface="+mn-cs"/>
                        <a:sym typeface="Arial"/>
                      </a:endParaRPr>
                    </a:p>
                  </a:txBody>
                  <a:tcPr marL="68580" marR="68580" marT="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46696417"/>
                  </a:ext>
                </a:extLst>
              </a:tr>
              <a:tr h="1735282">
                <a:tc>
                  <a:txBody>
                    <a:bodyPr/>
                    <a:lstStyle/>
                    <a:p>
                      <a:pPr marL="0" lvl="0" indent="0" algn="just">
                        <a:lnSpc>
                          <a:spcPct val="107000"/>
                        </a:lnSpc>
                        <a:spcAft>
                          <a:spcPts val="800"/>
                        </a:spcAft>
                        <a:buFont typeface="Wingdings" panose="05000000000000000000" pitchFamily="2" charset="2"/>
                        <a:buNone/>
                      </a:pPr>
                      <a:endParaRPr lang="es-ES" sz="1400" b="0" dirty="0">
                        <a:solidFill>
                          <a:schemeClr val="tx1"/>
                        </a:solidFill>
                        <a:effectLst/>
                        <a:latin typeface="Montserrat" panose="00000500000000000000" pitchFamily="2" charset="0"/>
                      </a:endParaRPr>
                    </a:p>
                    <a:p>
                      <a:pPr marL="0" lvl="0" indent="0" algn="just">
                        <a:lnSpc>
                          <a:spcPct val="107000"/>
                        </a:lnSpc>
                        <a:spcAft>
                          <a:spcPts val="800"/>
                        </a:spcAft>
                        <a:buFont typeface="Wingdings" panose="05000000000000000000" pitchFamily="2" charset="2"/>
                        <a:buNone/>
                      </a:pPr>
                      <a:r>
                        <a:rPr lang="es-ES" sz="1400" b="0" dirty="0">
                          <a:solidFill>
                            <a:schemeClr val="tx1"/>
                          </a:solidFill>
                          <a:effectLst/>
                          <a:latin typeface="Montserrat" panose="00000500000000000000" pitchFamily="2" charset="0"/>
                        </a:rPr>
                        <a:t>De mayo a agosto del año 2023 el Ministerio de Energía y Minas gestionó el otorgamiento de 4 licencias de explotación minera, con lo cual se contribuye a la reactivación de la economía en el país, generando fuentes de trabajo e incrementando los ingresos al Estado en mejora de la calidad de vida de las comunidades aledañas a los proyectos mineros. </a:t>
                      </a:r>
                      <a:endParaRPr lang="es-GT" sz="1400" b="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137160" marR="137160" marT="137160" marB="137160">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solidFill>
                  </a:tcPr>
                </a:tc>
                <a:extLst>
                  <a:ext uri="{0D108BD9-81ED-4DB2-BD59-A6C34878D82A}">
                    <a16:rowId xmlns:a16="http://schemas.microsoft.com/office/drawing/2014/main" val="2445003207"/>
                  </a:ext>
                </a:extLst>
              </a:tr>
            </a:tbl>
          </a:graphicData>
        </a:graphic>
      </p:graphicFrame>
    </p:spTree>
    <p:extLst>
      <p:ext uri="{BB962C8B-B14F-4D97-AF65-F5344CB8AC3E}">
        <p14:creationId xmlns:p14="http://schemas.microsoft.com/office/powerpoint/2010/main" val="486661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2" name="Google Shape;90;p2">
            <a:extLst>
              <a:ext uri="{FF2B5EF4-FFF2-40B4-BE49-F238E27FC236}">
                <a16:creationId xmlns:a16="http://schemas.microsoft.com/office/drawing/2014/main" id="{B68984C4-6582-C7F5-E018-2DB56DF1E808}"/>
              </a:ext>
            </a:extLst>
          </p:cNvPr>
          <p:cNvSpPr txBox="1"/>
          <p:nvPr/>
        </p:nvSpPr>
        <p:spPr>
          <a:xfrm>
            <a:off x="727891" y="685390"/>
            <a:ext cx="5542280"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3100" b="0" i="0" u="none" strike="noStrike" cap="none" dirty="0">
                <a:solidFill>
                  <a:srgbClr val="004C82"/>
                </a:solidFill>
                <a:latin typeface="Bebas Neue"/>
                <a:ea typeface="Bebas Neue"/>
                <a:cs typeface="Bebas Neue"/>
                <a:sym typeface="Bebas Neue"/>
              </a:rPr>
              <a:t>Consolidado de logros institucionales</a:t>
            </a:r>
            <a:endParaRPr dirty="0"/>
          </a:p>
        </p:txBody>
      </p:sp>
      <p:sp>
        <p:nvSpPr>
          <p:cNvPr id="3" name="Google Shape;91;p2">
            <a:extLst>
              <a:ext uri="{FF2B5EF4-FFF2-40B4-BE49-F238E27FC236}">
                <a16:creationId xmlns:a16="http://schemas.microsoft.com/office/drawing/2014/main" id="{A4AF4AB1-9823-D3C3-0E88-B000E1C6B66C}"/>
              </a:ext>
            </a:extLst>
          </p:cNvPr>
          <p:cNvSpPr txBox="1"/>
          <p:nvPr/>
        </p:nvSpPr>
        <p:spPr>
          <a:xfrm>
            <a:off x="727891" y="1254736"/>
            <a:ext cx="3808483"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Segundo</a:t>
            </a:r>
            <a:r>
              <a:rPr lang="es-GT" dirty="0">
                <a:solidFill>
                  <a:srgbClr val="004C82"/>
                </a:solidFill>
                <a:latin typeface="Bebas Neue"/>
                <a:ea typeface="Bebas Neue"/>
                <a:cs typeface="Bebas Neue"/>
                <a:sym typeface="Bebas Neue"/>
              </a:rPr>
              <a:t> </a:t>
            </a:r>
            <a:r>
              <a:rPr lang="es-GT" sz="1400" dirty="0">
                <a:solidFill>
                  <a:srgbClr val="004C82"/>
                </a:solidFill>
                <a:latin typeface="Bebas Neue"/>
                <a:ea typeface="Bebas Neue"/>
                <a:cs typeface="Bebas Neue"/>
                <a:sym typeface="Bebas Neue"/>
              </a:rPr>
              <a:t>cuatrimestre del ejercicio fiscal 2023</a:t>
            </a:r>
            <a:endParaRPr dirty="0"/>
          </a:p>
        </p:txBody>
      </p:sp>
      <p:graphicFrame>
        <p:nvGraphicFramePr>
          <p:cNvPr id="4" name="Tabla 3">
            <a:extLst>
              <a:ext uri="{FF2B5EF4-FFF2-40B4-BE49-F238E27FC236}">
                <a16:creationId xmlns:a16="http://schemas.microsoft.com/office/drawing/2014/main" id="{4216CB2C-C557-9CE1-AFA0-92026859DB6D}"/>
              </a:ext>
            </a:extLst>
          </p:cNvPr>
          <p:cNvGraphicFramePr>
            <a:graphicFrameLocks noGrp="1"/>
          </p:cNvGraphicFramePr>
          <p:nvPr>
            <p:extLst>
              <p:ext uri="{D42A27DB-BD31-4B8C-83A1-F6EECF244321}">
                <p14:modId xmlns:p14="http://schemas.microsoft.com/office/powerpoint/2010/main" val="818865111"/>
              </p:ext>
            </p:extLst>
          </p:nvPr>
        </p:nvGraphicFramePr>
        <p:xfrm>
          <a:off x="1065219" y="1800891"/>
          <a:ext cx="10409903" cy="4268421"/>
        </p:xfrm>
        <a:graphic>
          <a:graphicData uri="http://schemas.openxmlformats.org/drawingml/2006/table">
            <a:tbl>
              <a:tblPr firstRow="1" firstCol="1" bandRow="1">
                <a:tableStyleId>{5C22544A-7EE6-4342-B048-85BDC9FD1C3A}</a:tableStyleId>
              </a:tblPr>
              <a:tblGrid>
                <a:gridCol w="10409903">
                  <a:extLst>
                    <a:ext uri="{9D8B030D-6E8A-4147-A177-3AD203B41FA5}">
                      <a16:colId xmlns:a16="http://schemas.microsoft.com/office/drawing/2014/main" val="1395512708"/>
                    </a:ext>
                  </a:extLst>
                </a:gridCol>
              </a:tblGrid>
              <a:tr h="396000">
                <a:tc>
                  <a:txBody>
                    <a:bodyPr/>
                    <a:lstStyle/>
                    <a:p>
                      <a:pPr marL="180975" marR="184785" algn="ctr">
                        <a:lnSpc>
                          <a:spcPct val="115000"/>
                        </a:lnSpc>
                        <a:spcBef>
                          <a:spcPts val="540"/>
                        </a:spcBef>
                        <a:spcAft>
                          <a:spcPts val="0"/>
                        </a:spcAft>
                      </a:pPr>
                      <a:r>
                        <a:rPr lang="es-ES" sz="1800" b="1" i="0" u="none" strike="noStrike" cap="none" dirty="0">
                          <a:solidFill>
                            <a:schemeClr val="bg1"/>
                          </a:solidFill>
                          <a:effectLst/>
                          <a:latin typeface="Bebas Neue" panose="00000500000000000000" pitchFamily="50" charset="0"/>
                          <a:ea typeface="+mn-ea"/>
                          <a:cs typeface="+mn-cs"/>
                          <a:sym typeface="Arial"/>
                        </a:rPr>
                        <a:t>PROGRAMA 13 PROTECCIÓN Y SEGURIDAD RADIOLÓGICA</a:t>
                      </a:r>
                      <a:endParaRPr lang="es-GT" sz="1800" b="1" i="0" u="none" strike="noStrike" cap="none" dirty="0">
                        <a:solidFill>
                          <a:schemeClr val="bg1"/>
                        </a:solidFill>
                        <a:effectLst/>
                        <a:latin typeface="Bebas Neue" panose="00000500000000000000" pitchFamily="50" charset="0"/>
                        <a:ea typeface="+mn-ea"/>
                        <a:cs typeface="+mn-cs"/>
                        <a:sym typeface="Arial"/>
                      </a:endParaRPr>
                    </a:p>
                  </a:txBody>
                  <a:tcPr marL="68580" marR="68580" marT="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solidFill>
                      <a:schemeClr val="accent1">
                        <a:lumMod val="75000"/>
                      </a:schemeClr>
                    </a:solidFill>
                  </a:tcPr>
                </a:tc>
                <a:extLst>
                  <a:ext uri="{0D108BD9-81ED-4DB2-BD59-A6C34878D82A}">
                    <a16:rowId xmlns:a16="http://schemas.microsoft.com/office/drawing/2014/main" val="3368877898"/>
                  </a:ext>
                </a:extLst>
              </a:tr>
              <a:tr h="0">
                <a:tc>
                  <a:txBody>
                    <a:bodyPr/>
                    <a:lstStyle/>
                    <a:p>
                      <a:pPr marL="342900" lvl="0" indent="-342900" algn="just">
                        <a:lnSpc>
                          <a:spcPct val="115000"/>
                        </a:lnSpc>
                        <a:spcAft>
                          <a:spcPts val="0"/>
                        </a:spcAft>
                        <a:buFont typeface="Wingdings" panose="05000000000000000000" pitchFamily="2" charset="2"/>
                        <a:buChar char=""/>
                      </a:pPr>
                      <a:r>
                        <a:rPr lang="es-GT" sz="900" b="0" dirty="0">
                          <a:solidFill>
                            <a:schemeClr val="tx1"/>
                          </a:solidFill>
                          <a:effectLst/>
                          <a:latin typeface="Montserrat" panose="00000500000000000000" pitchFamily="2" charset="0"/>
                        </a:rPr>
                        <a:t>Se llevó a cabo el traslado seguro de 10 fuentes radiactivas de Cesio 137 de uso Industrial, propiedad de la Corporación Financiera Nacional, CORFINA, hacia las instalaciones del Centro Nacional de Desechos Radiactivos CENDRA del Ministerio de Energía y Minas (MEM), con la supervisión de especialistas. El material radiactivo estuvo instalado en los silos de la planta para procesamiento de celulosa, conocida como ex–Celulosas de Guatemala, CELGUSA y Celulosas del Motagua, CELMOSA, instalada desde 1979 sin entrar en operaciones, la cual, está situada en Kilometro 84.5 Carretera al Atlántico, San Agustín Acasaguastlán, El Progreso. El proceso de traslado se realizó cumpliendo con los requisitos de protección y seguridad radiológica del material radiactivo para la protección de la población guatemalteca y en prevención a desastres por liberación del material al ambiente con posibles consecuencias de carácter nacional e internacional, sabotajes o actos terroristas.</a:t>
                      </a:r>
                    </a:p>
                    <a:p>
                      <a:pPr marL="0" lvl="0" indent="0" algn="just">
                        <a:lnSpc>
                          <a:spcPct val="115000"/>
                        </a:lnSpc>
                        <a:spcAft>
                          <a:spcPts val="0"/>
                        </a:spcAft>
                        <a:buFont typeface="Wingdings" panose="05000000000000000000" pitchFamily="2" charset="2"/>
                        <a:buNone/>
                      </a:pPr>
                      <a:r>
                        <a:rPr lang="es-ES" sz="900" b="0" dirty="0">
                          <a:solidFill>
                            <a:schemeClr val="tx1"/>
                          </a:solidFill>
                          <a:effectLst/>
                          <a:latin typeface="Montserrat" panose="00000500000000000000" pitchFamily="2" charset="0"/>
                        </a:rPr>
                        <a:t>           Beneficiarios: toda la población guatemalteca.</a:t>
                      </a:r>
                      <a:endParaRPr lang="es-GT" sz="900" b="0" dirty="0">
                        <a:solidFill>
                          <a:schemeClr val="tx1"/>
                        </a:solidFill>
                        <a:effectLst/>
                        <a:latin typeface="Montserrat" panose="00000500000000000000" pitchFamily="2" charset="0"/>
                      </a:endParaRPr>
                    </a:p>
                    <a:p>
                      <a:pPr marL="0" lvl="0" indent="0">
                        <a:lnSpc>
                          <a:spcPct val="115000"/>
                        </a:lnSpc>
                        <a:spcAft>
                          <a:spcPts val="0"/>
                        </a:spcAft>
                        <a:buFont typeface="Wingdings" panose="05000000000000000000" pitchFamily="2" charset="2"/>
                        <a:buNone/>
                      </a:pPr>
                      <a:endParaRPr lang="es-GT" sz="900" b="0" dirty="0">
                        <a:solidFill>
                          <a:schemeClr val="tx1"/>
                        </a:solidFill>
                        <a:effectLst/>
                        <a:latin typeface="Montserrat" panose="00000500000000000000" pitchFamily="2" charset="0"/>
                      </a:endParaRPr>
                    </a:p>
                  </a:txBody>
                  <a:tcPr marL="68580" marR="68580" marT="0" marB="0">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solidFill>
                      <a:schemeClr val="bg1"/>
                    </a:solidFill>
                  </a:tcPr>
                </a:tc>
                <a:extLst>
                  <a:ext uri="{0D108BD9-81ED-4DB2-BD59-A6C34878D82A}">
                    <a16:rowId xmlns:a16="http://schemas.microsoft.com/office/drawing/2014/main" val="1999533642"/>
                  </a:ext>
                </a:extLst>
              </a:tr>
              <a:tr h="0">
                <a:tc>
                  <a:txBody>
                    <a:bodyPr/>
                    <a:lstStyle/>
                    <a:p>
                      <a:pPr marL="342900" lvl="0" indent="-342900" algn="just">
                        <a:lnSpc>
                          <a:spcPct val="107000"/>
                        </a:lnSpc>
                        <a:spcAft>
                          <a:spcPts val="0"/>
                        </a:spcAft>
                        <a:buClr>
                          <a:srgbClr val="002060"/>
                        </a:buClr>
                        <a:buFont typeface="Wingdings" panose="05000000000000000000" pitchFamily="2" charset="2"/>
                        <a:buChar char=""/>
                      </a:pPr>
                      <a:endParaRPr lang="es-GT" sz="900" b="0" dirty="0">
                        <a:solidFill>
                          <a:schemeClr val="tx1"/>
                        </a:solidFill>
                        <a:effectLst/>
                        <a:latin typeface="Montserrat" panose="00000500000000000000" pitchFamily="2" charset="0"/>
                      </a:endParaRPr>
                    </a:p>
                    <a:p>
                      <a:pPr marL="342900" lvl="0" indent="-342900" algn="just">
                        <a:lnSpc>
                          <a:spcPct val="107000"/>
                        </a:lnSpc>
                        <a:spcAft>
                          <a:spcPts val="0"/>
                        </a:spcAft>
                        <a:buClr>
                          <a:srgbClr val="002060"/>
                        </a:buClr>
                        <a:buFont typeface="Wingdings" panose="05000000000000000000" pitchFamily="2" charset="2"/>
                        <a:buChar char=""/>
                      </a:pPr>
                      <a:r>
                        <a:rPr lang="es-GT" sz="900" b="0" dirty="0">
                          <a:solidFill>
                            <a:schemeClr val="tx1"/>
                          </a:solidFill>
                          <a:effectLst/>
                          <a:latin typeface="Montserrat" panose="00000500000000000000" pitchFamily="2" charset="0"/>
                        </a:rPr>
                        <a:t>Se actualizó la información nacional sobre los avances en materia de control y fiscalización en el sistema internacional de Sistema de Gestión de la Información sobre Seguridad Radiológica (RASIMS, siglas en Inglés) en las temáticas de Infraestructura de reglamentación (TSA 1) y Protección radiológica en la exposición ocupacional (TSA 2), con lo cual, se logró el acceso a la cooperación técnica del Organismo Internacional de Energía Atómica (OIEA), a través del Proyecto de Seguridad Radiológica GUA9009 en materia de equipamientos para el fortalecimiento de las capacidades nacionales de protección y seguridad radiológica de la población guatemalteca</a:t>
                      </a:r>
                    </a:p>
                    <a:p>
                      <a:pPr marL="0" lvl="0" indent="0" algn="just">
                        <a:lnSpc>
                          <a:spcPct val="107000"/>
                        </a:lnSpc>
                        <a:spcAft>
                          <a:spcPts val="0"/>
                        </a:spcAft>
                        <a:buClr>
                          <a:srgbClr val="002060"/>
                        </a:buClr>
                        <a:buFont typeface="Wingdings" panose="05000000000000000000" pitchFamily="2" charset="2"/>
                        <a:buNone/>
                      </a:pPr>
                      <a:r>
                        <a:rPr lang="es-ES" sz="900" b="0" dirty="0">
                          <a:solidFill>
                            <a:schemeClr val="tx1"/>
                          </a:solidFill>
                          <a:effectLst/>
                          <a:latin typeface="Montserrat" panose="00000500000000000000" pitchFamily="2" charset="0"/>
                        </a:rPr>
                        <a:t>           Beneficiarios: Toda la población del país.</a:t>
                      </a:r>
                    </a:p>
                    <a:p>
                      <a:pPr marL="0" lvl="0" indent="0" algn="just">
                        <a:lnSpc>
                          <a:spcPct val="107000"/>
                        </a:lnSpc>
                        <a:spcAft>
                          <a:spcPts val="0"/>
                        </a:spcAft>
                        <a:buClr>
                          <a:srgbClr val="002060"/>
                        </a:buClr>
                        <a:buFont typeface="Wingdings" panose="05000000000000000000" pitchFamily="2" charset="2"/>
                        <a:buNone/>
                      </a:pPr>
                      <a:endParaRPr lang="es-GT" sz="1100" b="0" dirty="0">
                        <a:solidFill>
                          <a:schemeClr val="tx1"/>
                        </a:solidFill>
                        <a:effectLst/>
                        <a:latin typeface="Montserrat" panose="00000500000000000000" pitchFamily="2" charset="0"/>
                        <a:ea typeface="+mn-ea"/>
                        <a:cs typeface="Times New Roman" panose="02020603050405020304" pitchFamily="18" charset="0"/>
                      </a:endParaRPr>
                    </a:p>
                  </a:txBody>
                  <a:tcPr marL="68580" marR="68580" marT="0" marB="0">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solidFill>
                      <a:schemeClr val="bg1"/>
                    </a:solidFill>
                  </a:tcPr>
                </a:tc>
                <a:extLst>
                  <a:ext uri="{0D108BD9-81ED-4DB2-BD59-A6C34878D82A}">
                    <a16:rowId xmlns:a16="http://schemas.microsoft.com/office/drawing/2014/main" val="2758706590"/>
                  </a:ext>
                </a:extLst>
              </a:tr>
              <a:tr h="126840">
                <a:tc>
                  <a:txBody>
                    <a:bodyPr/>
                    <a:lstStyle/>
                    <a:p>
                      <a:pPr marL="0" lvl="0" indent="0" algn="just">
                        <a:lnSpc>
                          <a:spcPct val="107000"/>
                        </a:lnSpc>
                        <a:spcAft>
                          <a:spcPts val="0"/>
                        </a:spcAft>
                        <a:buClr>
                          <a:srgbClr val="002060"/>
                        </a:buClr>
                        <a:buFont typeface="Wingdings" panose="05000000000000000000" pitchFamily="2" charset="2"/>
                        <a:buNone/>
                      </a:pPr>
                      <a:endParaRPr lang="es-GT" sz="900" b="0" dirty="0">
                        <a:solidFill>
                          <a:schemeClr val="tx1"/>
                        </a:solidFill>
                        <a:effectLst/>
                        <a:latin typeface="Montserrat" panose="00000500000000000000" pitchFamily="2" charset="0"/>
                      </a:endParaRPr>
                    </a:p>
                    <a:p>
                      <a:pPr marL="342900" lvl="0" indent="-342900" algn="just">
                        <a:lnSpc>
                          <a:spcPct val="107000"/>
                        </a:lnSpc>
                        <a:spcAft>
                          <a:spcPts val="0"/>
                        </a:spcAft>
                        <a:buClr>
                          <a:srgbClr val="002060"/>
                        </a:buClr>
                        <a:buFont typeface="Wingdings" panose="05000000000000000000" pitchFamily="2" charset="2"/>
                        <a:buChar char=""/>
                      </a:pPr>
                      <a:r>
                        <a:rPr lang="es-GT" sz="900" b="0" dirty="0">
                          <a:solidFill>
                            <a:schemeClr val="tx1"/>
                          </a:solidFill>
                          <a:effectLst/>
                          <a:latin typeface="Montserrat" panose="00000500000000000000" pitchFamily="2" charset="0"/>
                        </a:rPr>
                        <a:t>En seguimiento al proyecto nacional de Guatemala con el OIEA ciclo 2022-2023, identificado GUA2008 “Fortalecimiento de las capacidades para el diseño de una estrategia de electrificación rural sostenible”, se recibió la Misión de Experto de capacitación sobre el Modelo para el Análisis de la Demanda de Energía (MAED), con el objeto de elevar las capacidades técnicas del personal de este Ministerio; asimismo se realizó la Misión de Experto para asesorar al equipo nacional sobre movilización de fondos y recursos para proyectos de electrificación.</a:t>
                      </a:r>
                    </a:p>
                    <a:p>
                      <a:pPr marL="457200" marR="0" lvl="0" indent="0" algn="just" rtl="0">
                        <a:lnSpc>
                          <a:spcPct val="115000"/>
                        </a:lnSpc>
                        <a:spcBef>
                          <a:spcPts val="0"/>
                        </a:spcBef>
                        <a:spcAft>
                          <a:spcPts val="1000"/>
                        </a:spcAft>
                        <a:buClr>
                          <a:srgbClr val="000000"/>
                        </a:buClr>
                        <a:buFont typeface="Arial"/>
                        <a:buNone/>
                      </a:pPr>
                      <a:endParaRPr lang="es-GT" sz="900" b="0" i="0" u="none" strike="noStrike" cap="none" dirty="0">
                        <a:solidFill>
                          <a:schemeClr val="tx1"/>
                        </a:solidFill>
                        <a:effectLst/>
                        <a:latin typeface="Montserrat" panose="00000500000000000000" pitchFamily="2" charset="0"/>
                        <a:ea typeface="+mn-ea"/>
                        <a:cs typeface="+mn-cs"/>
                        <a:sym typeface="Arial"/>
                      </a:endParaRPr>
                    </a:p>
                    <a:p>
                      <a:pPr marL="457200" marR="0" lvl="0" indent="0" algn="just" rtl="0">
                        <a:lnSpc>
                          <a:spcPct val="100000"/>
                        </a:lnSpc>
                        <a:spcBef>
                          <a:spcPts val="0"/>
                        </a:spcBef>
                        <a:spcAft>
                          <a:spcPts val="1000"/>
                        </a:spcAft>
                        <a:buClr>
                          <a:srgbClr val="000000"/>
                        </a:buClr>
                        <a:buFont typeface="Arial"/>
                        <a:buNone/>
                      </a:pPr>
                      <a:r>
                        <a:rPr lang="es-GT" sz="1400" b="0" i="0" u="none" strike="noStrike" cap="none" dirty="0">
                          <a:solidFill>
                            <a:srgbClr val="0070C0"/>
                          </a:solidFill>
                          <a:latin typeface="Bebas Neue" panose="00000500000000000000" pitchFamily="50" charset="0"/>
                          <a:ea typeface="+mn-ea"/>
                          <a:cs typeface="Arial" panose="020B0604020202020204" pitchFamily="34" charset="0"/>
                          <a:sym typeface="Arial"/>
                        </a:rPr>
                        <a:t>Beneficiarios directos:  Personal técnico del Ministerio de Energía y Minas. </a:t>
                      </a:r>
                    </a:p>
                    <a:p>
                      <a:pPr marL="457200" marR="0" lvl="0" indent="0" algn="just" rtl="0">
                        <a:lnSpc>
                          <a:spcPct val="100000"/>
                        </a:lnSpc>
                        <a:spcBef>
                          <a:spcPts val="0"/>
                        </a:spcBef>
                        <a:spcAft>
                          <a:spcPts val="1000"/>
                        </a:spcAft>
                        <a:buClr>
                          <a:srgbClr val="000000"/>
                        </a:buClr>
                        <a:buFont typeface="Arial"/>
                        <a:buNone/>
                      </a:pPr>
                      <a:r>
                        <a:rPr lang="es-GT" sz="1400" b="0" i="0" u="none" strike="noStrike" cap="none" dirty="0">
                          <a:solidFill>
                            <a:srgbClr val="0070C0"/>
                          </a:solidFill>
                          <a:latin typeface="Bebas Neue" panose="00000500000000000000" pitchFamily="50" charset="0"/>
                          <a:ea typeface="+mn-ea"/>
                          <a:cs typeface="Arial" panose="020B0604020202020204" pitchFamily="34" charset="0"/>
                          <a:sym typeface="Arial"/>
                        </a:rPr>
                        <a:t>Indirectos: toda la población.</a:t>
                      </a:r>
                    </a:p>
                  </a:txBody>
                  <a:tcPr marL="68580" marR="68580" marT="0" marB="0">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B w="12700" cap="flat" cmpd="sng" algn="ctr">
                      <a:solidFill>
                        <a:srgbClr val="00BEFE"/>
                      </a:solidFill>
                      <a:prstDash val="solid"/>
                      <a:round/>
                      <a:headEnd type="none" w="med" len="med"/>
                      <a:tailEnd type="none" w="med" len="med"/>
                    </a:lnB>
                    <a:solidFill>
                      <a:schemeClr val="bg1"/>
                    </a:solidFill>
                  </a:tcPr>
                </a:tc>
                <a:extLst>
                  <a:ext uri="{0D108BD9-81ED-4DB2-BD59-A6C34878D82A}">
                    <a16:rowId xmlns:a16="http://schemas.microsoft.com/office/drawing/2014/main" val="327173398"/>
                  </a:ext>
                </a:extLst>
              </a:tr>
            </a:tbl>
          </a:graphicData>
        </a:graphic>
      </p:graphicFrame>
      <p:cxnSp>
        <p:nvCxnSpPr>
          <p:cNvPr id="8" name="Conector recto 7">
            <a:extLst>
              <a:ext uri="{FF2B5EF4-FFF2-40B4-BE49-F238E27FC236}">
                <a16:creationId xmlns:a16="http://schemas.microsoft.com/office/drawing/2014/main" id="{B587AD14-F50A-629D-F8F6-B9DBD0317B46}"/>
              </a:ext>
            </a:extLst>
          </p:cNvPr>
          <p:cNvCxnSpPr>
            <a:cxnSpLocks/>
          </p:cNvCxnSpPr>
          <p:nvPr/>
        </p:nvCxnSpPr>
        <p:spPr>
          <a:xfrm>
            <a:off x="1058014" y="3377381"/>
            <a:ext cx="10417108" cy="0"/>
          </a:xfrm>
          <a:prstGeom prst="line">
            <a:avLst/>
          </a:prstGeom>
          <a:ln>
            <a:solidFill>
              <a:srgbClr val="00BEFE"/>
            </a:solidFill>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2BC25B70-7308-E7F4-C366-0D5DB55A283D}"/>
              </a:ext>
            </a:extLst>
          </p:cNvPr>
          <p:cNvCxnSpPr>
            <a:cxnSpLocks/>
          </p:cNvCxnSpPr>
          <p:nvPr/>
        </p:nvCxnSpPr>
        <p:spPr>
          <a:xfrm>
            <a:off x="1062854" y="4466158"/>
            <a:ext cx="10412268" cy="0"/>
          </a:xfrm>
          <a:prstGeom prst="line">
            <a:avLst/>
          </a:prstGeom>
          <a:ln>
            <a:solidFill>
              <a:srgbClr val="00BEF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64576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5" name="Google Shape;90;p2">
            <a:extLst>
              <a:ext uri="{FF2B5EF4-FFF2-40B4-BE49-F238E27FC236}">
                <a16:creationId xmlns:a16="http://schemas.microsoft.com/office/drawing/2014/main" id="{6AA092B4-D5F9-AB67-57EF-E7F0F4F0B133}"/>
              </a:ext>
            </a:extLst>
          </p:cNvPr>
          <p:cNvSpPr txBox="1"/>
          <p:nvPr/>
        </p:nvSpPr>
        <p:spPr>
          <a:xfrm>
            <a:off x="727891" y="685390"/>
            <a:ext cx="5542280"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3100" b="0" i="0" u="none" strike="noStrike" cap="none" dirty="0">
                <a:solidFill>
                  <a:srgbClr val="004C82"/>
                </a:solidFill>
                <a:latin typeface="Bebas Neue"/>
                <a:ea typeface="Bebas Neue"/>
                <a:cs typeface="Bebas Neue"/>
                <a:sym typeface="Bebas Neue"/>
              </a:rPr>
              <a:t>Consolidado de logros institucionales</a:t>
            </a:r>
            <a:endParaRPr dirty="0"/>
          </a:p>
        </p:txBody>
      </p:sp>
      <p:sp>
        <p:nvSpPr>
          <p:cNvPr id="6" name="Google Shape;91;p2">
            <a:extLst>
              <a:ext uri="{FF2B5EF4-FFF2-40B4-BE49-F238E27FC236}">
                <a16:creationId xmlns:a16="http://schemas.microsoft.com/office/drawing/2014/main" id="{2BA1E930-D08F-7A66-6714-DDEF16EEA424}"/>
              </a:ext>
            </a:extLst>
          </p:cNvPr>
          <p:cNvSpPr txBox="1"/>
          <p:nvPr/>
        </p:nvSpPr>
        <p:spPr>
          <a:xfrm>
            <a:off x="727891" y="1254736"/>
            <a:ext cx="3808483"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segundo cuatrimestre del ejercicio fiscal 2023</a:t>
            </a:r>
            <a:endParaRPr dirty="0"/>
          </a:p>
        </p:txBody>
      </p:sp>
      <p:graphicFrame>
        <p:nvGraphicFramePr>
          <p:cNvPr id="7" name="Tabla 6">
            <a:extLst>
              <a:ext uri="{FF2B5EF4-FFF2-40B4-BE49-F238E27FC236}">
                <a16:creationId xmlns:a16="http://schemas.microsoft.com/office/drawing/2014/main" id="{D4FE22B4-8045-3382-52DA-5462E7C5EFCF}"/>
              </a:ext>
            </a:extLst>
          </p:cNvPr>
          <p:cNvGraphicFramePr>
            <a:graphicFrameLocks noGrp="1"/>
          </p:cNvGraphicFramePr>
          <p:nvPr>
            <p:extLst>
              <p:ext uri="{D42A27DB-BD31-4B8C-83A1-F6EECF244321}">
                <p14:modId xmlns:p14="http://schemas.microsoft.com/office/powerpoint/2010/main" val="3683557922"/>
              </p:ext>
            </p:extLst>
          </p:nvPr>
        </p:nvGraphicFramePr>
        <p:xfrm>
          <a:off x="838200" y="2027995"/>
          <a:ext cx="10515600" cy="3101354"/>
        </p:xfrm>
        <a:graphic>
          <a:graphicData uri="http://schemas.openxmlformats.org/drawingml/2006/table">
            <a:tbl>
              <a:tblPr firstRow="1" firstCol="1" bandRow="1">
                <a:tableStyleId>{5C22544A-7EE6-4342-B048-85BDC9FD1C3A}</a:tableStyleId>
              </a:tblPr>
              <a:tblGrid>
                <a:gridCol w="10515600">
                  <a:extLst>
                    <a:ext uri="{9D8B030D-6E8A-4147-A177-3AD203B41FA5}">
                      <a16:colId xmlns:a16="http://schemas.microsoft.com/office/drawing/2014/main" val="3864098967"/>
                    </a:ext>
                  </a:extLst>
                </a:gridCol>
              </a:tblGrid>
              <a:tr h="396000">
                <a:tc>
                  <a:txBody>
                    <a:bodyPr/>
                    <a:lstStyle/>
                    <a:p>
                      <a:pPr marL="73025" marR="76200" indent="-1270" algn="ctr">
                        <a:lnSpc>
                          <a:spcPct val="115000"/>
                        </a:lnSpc>
                        <a:spcBef>
                          <a:spcPts val="540"/>
                        </a:spcBef>
                        <a:spcAft>
                          <a:spcPts val="0"/>
                        </a:spcAft>
                      </a:pPr>
                      <a:r>
                        <a:rPr lang="es-ES" sz="1800" b="1" i="0" u="none" strike="noStrike" cap="none" dirty="0">
                          <a:solidFill>
                            <a:schemeClr val="bg1"/>
                          </a:solidFill>
                          <a:effectLst/>
                          <a:latin typeface="Bebas Neue" panose="00000500000000000000" pitchFamily="50" charset="0"/>
                          <a:ea typeface="+mn-ea"/>
                          <a:cs typeface="+mn-cs"/>
                          <a:sym typeface="Arial"/>
                        </a:rPr>
                        <a:t>PROGRAMA 14 SERVICIOS TÉCNICOS DE LABORATORIO</a:t>
                      </a:r>
                      <a:endParaRPr lang="es-GT" sz="1800" b="1" i="0" u="none" strike="noStrike" cap="none" dirty="0">
                        <a:solidFill>
                          <a:schemeClr val="bg1"/>
                        </a:solidFill>
                        <a:effectLst/>
                        <a:latin typeface="Bebas Neue" panose="00000500000000000000" pitchFamily="50" charset="0"/>
                        <a:ea typeface="+mn-ea"/>
                        <a:cs typeface="+mn-cs"/>
                        <a:sym typeface="Arial"/>
                      </a:endParaRPr>
                    </a:p>
                  </a:txBody>
                  <a:tcPr marL="68580" marR="68580" marT="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solidFill>
                      <a:schemeClr val="accent1">
                        <a:lumMod val="75000"/>
                      </a:schemeClr>
                    </a:solidFill>
                  </a:tcPr>
                </a:tc>
                <a:extLst>
                  <a:ext uri="{0D108BD9-81ED-4DB2-BD59-A6C34878D82A}">
                    <a16:rowId xmlns:a16="http://schemas.microsoft.com/office/drawing/2014/main" val="3262318801"/>
                  </a:ext>
                </a:extLst>
              </a:tr>
              <a:tr h="0">
                <a:tc>
                  <a:txBody>
                    <a:bodyPr/>
                    <a:lstStyle/>
                    <a:p>
                      <a:pPr marL="0" lvl="0" indent="0" algn="just">
                        <a:lnSpc>
                          <a:spcPct val="107000"/>
                        </a:lnSpc>
                        <a:spcAft>
                          <a:spcPts val="0"/>
                        </a:spcAft>
                        <a:buFont typeface="Wingdings" panose="05000000000000000000" pitchFamily="2" charset="2"/>
                        <a:buNone/>
                      </a:pPr>
                      <a:r>
                        <a:rPr lang="es-ES" sz="1200" b="0" i="0" u="none" strike="noStrike" cap="none" dirty="0">
                          <a:solidFill>
                            <a:schemeClr val="tx1"/>
                          </a:solidFill>
                          <a:effectLst/>
                          <a:latin typeface="Montserrat" panose="00000500000000000000" pitchFamily="2" charset="0"/>
                          <a:ea typeface="+mn-ea"/>
                          <a:cs typeface="+mn-cs"/>
                          <a:sym typeface="Arial"/>
                        </a:rPr>
                        <a:t>Se contribuyó con las empresas en relación al cumplimiento de requisitos internacionales relacionados con la contaminación radiactiva de los productos de exportación, logrando con ello la exportación de aproximadamente 860.5 toneladas de productos agrícolas, principalmente azúcar (77%) y cardamomo (23%). </a:t>
                      </a:r>
                      <a:endParaRPr lang="es-GT" sz="1200" b="0" i="0" u="none" strike="noStrike" cap="none" dirty="0">
                        <a:solidFill>
                          <a:schemeClr val="tx1"/>
                        </a:solidFill>
                        <a:effectLst/>
                        <a:latin typeface="Montserrat" panose="00000500000000000000" pitchFamily="2" charset="0"/>
                        <a:ea typeface="+mn-ea"/>
                        <a:cs typeface="+mn-cs"/>
                        <a:sym typeface="Arial"/>
                      </a:endParaRPr>
                    </a:p>
                    <a:p>
                      <a:pPr marL="457200" algn="just">
                        <a:lnSpc>
                          <a:spcPts val="1285"/>
                        </a:lnSpc>
                        <a:spcAft>
                          <a:spcPts val="0"/>
                        </a:spcAft>
                      </a:pPr>
                      <a:endParaRPr lang="es-GT" sz="1200" b="0" i="0" u="none" strike="noStrike" cap="none" dirty="0">
                        <a:solidFill>
                          <a:schemeClr val="tx1"/>
                        </a:solidFill>
                        <a:effectLst/>
                        <a:latin typeface="Montserrat" panose="00000500000000000000" pitchFamily="2" charset="0"/>
                        <a:ea typeface="+mn-ea"/>
                        <a:cs typeface="+mn-cs"/>
                        <a:sym typeface="Arial"/>
                      </a:endParaRPr>
                    </a:p>
                    <a:p>
                      <a:pPr marL="457200" algn="just">
                        <a:lnSpc>
                          <a:spcPts val="1285"/>
                        </a:lnSpc>
                        <a:spcAft>
                          <a:spcPts val="0"/>
                        </a:spcAft>
                      </a:pPr>
                      <a:r>
                        <a:rPr lang="es-GT" sz="1200" b="0" i="0" u="none" strike="noStrike" cap="none" dirty="0">
                          <a:solidFill>
                            <a:schemeClr val="tx1"/>
                          </a:solidFill>
                          <a:effectLst/>
                          <a:latin typeface="Montserrat" panose="00000500000000000000" pitchFamily="2" charset="0"/>
                          <a:ea typeface="+mn-ea"/>
                          <a:cs typeface="+mn-cs"/>
                          <a:sym typeface="Arial"/>
                        </a:rPr>
                        <a:t> </a:t>
                      </a:r>
                    </a:p>
                  </a:txBody>
                  <a:tcPr marL="137160" marR="137160" marT="137160" marB="13716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solidFill>
                      <a:schemeClr val="bg1"/>
                    </a:solidFill>
                  </a:tcPr>
                </a:tc>
                <a:extLst>
                  <a:ext uri="{0D108BD9-81ED-4DB2-BD59-A6C34878D82A}">
                    <a16:rowId xmlns:a16="http://schemas.microsoft.com/office/drawing/2014/main" val="2141293850"/>
                  </a:ext>
                </a:extLst>
              </a:tr>
              <a:tr h="0">
                <a:tc>
                  <a:txBody>
                    <a:bodyPr/>
                    <a:lstStyle/>
                    <a:p>
                      <a:pPr marL="0" lvl="0" indent="0" algn="just">
                        <a:lnSpc>
                          <a:spcPct val="107000"/>
                        </a:lnSpc>
                        <a:spcAft>
                          <a:spcPts val="0"/>
                        </a:spcAft>
                        <a:buClr>
                          <a:srgbClr val="002060"/>
                        </a:buClr>
                        <a:buFont typeface="Wingdings" panose="05000000000000000000" pitchFamily="2" charset="2"/>
                        <a:buNone/>
                      </a:pPr>
                      <a:r>
                        <a:rPr lang="es-GT" sz="1200" b="0" i="0" u="none" strike="noStrike" cap="none" dirty="0">
                          <a:solidFill>
                            <a:schemeClr val="tx1"/>
                          </a:solidFill>
                          <a:effectLst/>
                          <a:latin typeface="Montserrat" panose="00000500000000000000" pitchFamily="2" charset="0"/>
                          <a:ea typeface="+mn-ea"/>
                          <a:cs typeface="+mn-cs"/>
                          <a:sym typeface="Arial"/>
                        </a:rPr>
                        <a:t>Se contribuyó con las empresas y público en general en el análisis de combustibles y minerales que le son útiles en sus procesos industriales, comerciales, transporte, etc. </a:t>
                      </a:r>
                    </a:p>
                    <a:p>
                      <a:pPr marL="0" lvl="0" indent="0" algn="just">
                        <a:lnSpc>
                          <a:spcPct val="107000"/>
                        </a:lnSpc>
                        <a:spcAft>
                          <a:spcPts val="0"/>
                        </a:spcAft>
                        <a:buClr>
                          <a:srgbClr val="002060"/>
                        </a:buClr>
                        <a:buFont typeface="Wingdings" panose="05000000000000000000" pitchFamily="2" charset="2"/>
                        <a:buNone/>
                      </a:pPr>
                      <a:endParaRPr lang="es-GT" sz="1200" b="0" i="0" u="none" strike="noStrike" cap="none" dirty="0">
                        <a:solidFill>
                          <a:schemeClr val="tx1"/>
                        </a:solidFill>
                        <a:effectLst/>
                        <a:latin typeface="Montserrat" panose="00000500000000000000" pitchFamily="2" charset="0"/>
                        <a:ea typeface="+mn-ea"/>
                        <a:cs typeface="+mn-cs"/>
                        <a:sym typeface="Arial"/>
                      </a:endParaRPr>
                    </a:p>
                    <a:p>
                      <a:pPr marL="0" lvl="0" indent="0" algn="just">
                        <a:lnSpc>
                          <a:spcPct val="107000"/>
                        </a:lnSpc>
                        <a:spcAft>
                          <a:spcPts val="0"/>
                        </a:spcAft>
                        <a:buClr>
                          <a:srgbClr val="002060"/>
                        </a:buClr>
                        <a:buFont typeface="Wingdings" panose="05000000000000000000" pitchFamily="2" charset="2"/>
                        <a:buNone/>
                      </a:pPr>
                      <a:endParaRPr lang="es-GT" sz="1200" b="0" i="0" u="none" strike="noStrike" cap="none" dirty="0">
                        <a:solidFill>
                          <a:schemeClr val="tx1"/>
                        </a:solidFill>
                        <a:effectLst/>
                        <a:latin typeface="Montserrat" panose="00000500000000000000" pitchFamily="2" charset="0"/>
                        <a:ea typeface="+mn-ea"/>
                        <a:cs typeface="+mn-cs"/>
                        <a:sym typeface="Arial"/>
                      </a:endParaRPr>
                    </a:p>
                    <a:p>
                      <a:pPr marL="0" lvl="0" indent="0" algn="just">
                        <a:lnSpc>
                          <a:spcPct val="107000"/>
                        </a:lnSpc>
                        <a:spcAft>
                          <a:spcPts val="0"/>
                        </a:spcAft>
                        <a:buClr>
                          <a:srgbClr val="002060"/>
                        </a:buClr>
                        <a:buFont typeface="Wingdings" panose="05000000000000000000" pitchFamily="2" charset="2"/>
                        <a:buNone/>
                      </a:pPr>
                      <a:r>
                        <a:rPr lang="es-GT" sz="1400" b="0" i="0" u="none" strike="noStrike" cap="none" dirty="0">
                          <a:solidFill>
                            <a:srgbClr val="0070C0"/>
                          </a:solidFill>
                          <a:latin typeface="Bebas Neue" panose="00000500000000000000" pitchFamily="50" charset="0"/>
                          <a:ea typeface="+mn-ea"/>
                          <a:cs typeface="Arial" panose="020B0604020202020204" pitchFamily="34" charset="0"/>
                          <a:sym typeface="Arial"/>
                        </a:rPr>
                        <a:t>Beneficiarios directos: 200 empresas y público en general con servicios de laboratorio.</a:t>
                      </a:r>
                    </a:p>
                    <a:p>
                      <a:pPr marL="0" lvl="0" indent="0" algn="just">
                        <a:lnSpc>
                          <a:spcPct val="107000"/>
                        </a:lnSpc>
                        <a:spcAft>
                          <a:spcPts val="0"/>
                        </a:spcAft>
                        <a:buClr>
                          <a:srgbClr val="002060"/>
                        </a:buClr>
                        <a:buFont typeface="Wingdings" panose="05000000000000000000" pitchFamily="2" charset="2"/>
                        <a:buNone/>
                      </a:pPr>
                      <a:r>
                        <a:rPr lang="es-GT" sz="1400" b="0" i="0" u="none" strike="noStrike" cap="none" dirty="0">
                          <a:solidFill>
                            <a:srgbClr val="0070C0"/>
                          </a:solidFill>
                          <a:latin typeface="Bebas Neue" panose="00000500000000000000" pitchFamily="50" charset="0"/>
                          <a:ea typeface="+mn-ea"/>
                          <a:cs typeface="Arial" panose="020B0604020202020204" pitchFamily="34" charset="0"/>
                          <a:sym typeface="Arial"/>
                        </a:rPr>
                        <a:t>Indirectos: 600,000 personas con análisis de agua potable; 624 personas ocupacionalmente expuestas a radiaciones ionizantes. </a:t>
                      </a:r>
                    </a:p>
                  </a:txBody>
                  <a:tcPr marL="137160" marR="137160" marT="137160" marB="13716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B w="12700" cap="flat" cmpd="sng" algn="ctr">
                      <a:solidFill>
                        <a:srgbClr val="00BEFE"/>
                      </a:solidFill>
                      <a:prstDash val="solid"/>
                      <a:round/>
                      <a:headEnd type="none" w="med" len="med"/>
                      <a:tailEnd type="none" w="med" len="med"/>
                    </a:lnB>
                    <a:solidFill>
                      <a:schemeClr val="bg1"/>
                    </a:solidFill>
                  </a:tcPr>
                </a:tc>
                <a:extLst>
                  <a:ext uri="{0D108BD9-81ED-4DB2-BD59-A6C34878D82A}">
                    <a16:rowId xmlns:a16="http://schemas.microsoft.com/office/drawing/2014/main" val="830310752"/>
                  </a:ext>
                </a:extLst>
              </a:tr>
            </a:tbl>
          </a:graphicData>
        </a:graphic>
      </p:graphicFrame>
      <p:cxnSp>
        <p:nvCxnSpPr>
          <p:cNvPr id="10" name="Conector recto 9">
            <a:extLst>
              <a:ext uri="{FF2B5EF4-FFF2-40B4-BE49-F238E27FC236}">
                <a16:creationId xmlns:a16="http://schemas.microsoft.com/office/drawing/2014/main" id="{E4D5A683-F5A0-B096-A761-5CBE493AFB81}"/>
              </a:ext>
            </a:extLst>
          </p:cNvPr>
          <p:cNvCxnSpPr>
            <a:cxnSpLocks/>
          </p:cNvCxnSpPr>
          <p:nvPr/>
        </p:nvCxnSpPr>
        <p:spPr>
          <a:xfrm>
            <a:off x="838200" y="3426848"/>
            <a:ext cx="10515600" cy="0"/>
          </a:xfrm>
          <a:prstGeom prst="line">
            <a:avLst/>
          </a:prstGeom>
          <a:ln>
            <a:solidFill>
              <a:srgbClr val="00BEF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8897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2"/>
          <p:cNvSpPr txBox="1"/>
          <p:nvPr/>
        </p:nvSpPr>
        <p:spPr>
          <a:xfrm>
            <a:off x="727890" y="685390"/>
            <a:ext cx="7732937"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3100" b="0" i="0" u="none" strike="noStrike" cap="none" dirty="0">
                <a:solidFill>
                  <a:srgbClr val="004C82"/>
                </a:solidFill>
                <a:latin typeface="Bebas Neue"/>
                <a:ea typeface="Bebas Neue"/>
                <a:cs typeface="Bebas Neue"/>
                <a:sym typeface="Bebas Neue"/>
              </a:rPr>
              <a:t>Principal objetivo del ministerio de energía y minas</a:t>
            </a:r>
            <a:endParaRPr dirty="0"/>
          </a:p>
        </p:txBody>
      </p:sp>
      <p:sp>
        <p:nvSpPr>
          <p:cNvPr id="91" name="Google Shape;91;p2"/>
          <p:cNvSpPr txBox="1"/>
          <p:nvPr/>
        </p:nvSpPr>
        <p:spPr>
          <a:xfrm>
            <a:off x="727890" y="1138874"/>
            <a:ext cx="8500193" cy="307736"/>
          </a:xfrm>
          <a:prstGeom prst="rect">
            <a:avLst/>
          </a:prstGeom>
          <a:noFill/>
          <a:ln>
            <a:noFill/>
          </a:ln>
        </p:spPr>
        <p:txBody>
          <a:bodyPr spcFirstLastPara="1" wrap="square" lIns="91425" tIns="45700" rIns="91425" bIns="45700" anchor="t" anchorCtr="0">
            <a:spAutoFit/>
          </a:bodyPr>
          <a:lstStyle/>
          <a:p>
            <a:pPr lvl="0"/>
            <a:r>
              <a:rPr lang="es-ES" dirty="0">
                <a:solidFill>
                  <a:srgbClr val="004C82"/>
                </a:solidFill>
                <a:latin typeface="Bebas Neue"/>
                <a:ea typeface="Bebas Neue"/>
                <a:cs typeface="Bebas Neue"/>
                <a:sym typeface="Bebas Neue"/>
              </a:rPr>
              <a:t>Para el cumplimiento de sus funciones y satisfacer las necesidades de la población, el MEM debe cumplir con el siguiente objetivo:</a:t>
            </a:r>
          </a:p>
        </p:txBody>
      </p:sp>
      <p:sp>
        <p:nvSpPr>
          <p:cNvPr id="92" name="Google Shape;92;p2"/>
          <p:cNvSpPr/>
          <p:nvPr/>
        </p:nvSpPr>
        <p:spPr>
          <a:xfrm>
            <a:off x="1024946" y="2014483"/>
            <a:ext cx="9764486" cy="3785611"/>
          </a:xfrm>
          <a:prstGeom prst="rect">
            <a:avLst/>
          </a:prstGeom>
          <a:noFill/>
          <a:ln>
            <a:noFill/>
          </a:ln>
        </p:spPr>
        <p:txBody>
          <a:bodyPr spcFirstLastPara="1" wrap="square" lIns="91425" tIns="45700" rIns="91425" bIns="45700" anchor="t" anchorCtr="0">
            <a:spAutoFit/>
          </a:bodyPr>
          <a:lstStyle/>
          <a:p>
            <a:pPr marL="800100" lvl="5" indent="-342900" algn="just">
              <a:lnSpc>
                <a:spcPct val="150000"/>
              </a:lnSpc>
              <a:buClr>
                <a:srgbClr val="4472C4"/>
              </a:buClr>
              <a:buFont typeface="Arial" panose="020B0604020202020204" pitchFamily="34" charset="0"/>
              <a:buChar char="•"/>
              <a:defRPr/>
            </a:pPr>
            <a:r>
              <a:rPr lang="es-ES" dirty="0">
                <a:latin typeface="Montserrat" panose="020B0604020202020204" charset="0"/>
              </a:rPr>
              <a:t>La Ley del Organismo Ejecutivo encarga al MEM atender lo relativo al régimen jurídico aplicable a la producción, distribución y comercialización de la energía y de los hidrocarburos, así como la explotación de los recursos mineros.</a:t>
            </a:r>
          </a:p>
          <a:p>
            <a:pPr marL="457200" lvl="5" algn="just">
              <a:lnSpc>
                <a:spcPct val="150000"/>
              </a:lnSpc>
              <a:buClr>
                <a:srgbClr val="4472C4"/>
              </a:buClr>
              <a:defRPr/>
            </a:pPr>
            <a:endParaRPr lang="es-ES" dirty="0">
              <a:latin typeface="Montserrat" panose="020B0604020202020204" charset="0"/>
            </a:endParaRPr>
          </a:p>
          <a:p>
            <a:pPr marL="457200" lvl="5" algn="just">
              <a:lnSpc>
                <a:spcPct val="150000"/>
              </a:lnSpc>
              <a:buClr>
                <a:srgbClr val="4472C4"/>
              </a:buClr>
              <a:defRPr/>
            </a:pPr>
            <a:r>
              <a:rPr lang="es-ES" dirty="0">
                <a:latin typeface="Montserrat" panose="020B0604020202020204" charset="0"/>
              </a:rPr>
              <a:t>En esa línea, el MEM por medio de su gestión, responde a lo que estipula la Constitución Política de la República de Guatemala en cuanto a la explotación técnica y racional que debe hacerse de los bienes del Estado, entre los que se encuentran los recursos naturales renovables y no renovables. </a:t>
            </a:r>
          </a:p>
          <a:p>
            <a:pPr marL="457200" lvl="5" algn="just">
              <a:lnSpc>
                <a:spcPct val="150000"/>
              </a:lnSpc>
              <a:buClr>
                <a:srgbClr val="4472C4"/>
              </a:buClr>
              <a:defRPr/>
            </a:pPr>
            <a:endParaRPr lang="es-ES" dirty="0">
              <a:latin typeface="Montserrat" panose="020B0604020202020204" charset="0"/>
            </a:endParaRPr>
          </a:p>
          <a:p>
            <a:pPr marL="457200" lvl="5" algn="just">
              <a:lnSpc>
                <a:spcPct val="150000"/>
              </a:lnSpc>
              <a:buClr>
                <a:srgbClr val="4472C4"/>
              </a:buClr>
              <a:defRPr/>
            </a:pPr>
            <a:r>
              <a:rPr lang="es-ES" dirty="0">
                <a:latin typeface="Montserrat" panose="020B0604020202020204" charset="0"/>
              </a:rPr>
              <a:t>Para ello, dicho cuerpo legal indica que “el Estado establecerá y propiciará las condiciones propias para su reconocimiento, exploración, explotación y comercialización”, tarea que por imperativo categórico corresponde al MEM en su calidad de ente rector.</a:t>
            </a:r>
            <a:endParaRPr lang="es-GT" dirty="0">
              <a:latin typeface="Montserrat" panose="020B0604020202020204" charset="0"/>
            </a:endParaRPr>
          </a:p>
          <a:p>
            <a:pPr marL="800100" lvl="5" indent="-342900" algn="just">
              <a:lnSpc>
                <a:spcPct val="150000"/>
              </a:lnSpc>
              <a:buClr>
                <a:schemeClr val="accent1"/>
              </a:buClr>
              <a:buFont typeface="Arial" panose="020B0604020202020204" pitchFamily="34" charset="0"/>
              <a:buChar char="•"/>
            </a:pPr>
            <a:endParaRPr sz="60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896823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11" name="Google Shape;90;p2">
            <a:extLst>
              <a:ext uri="{FF2B5EF4-FFF2-40B4-BE49-F238E27FC236}">
                <a16:creationId xmlns:a16="http://schemas.microsoft.com/office/drawing/2014/main" id="{6E3FF75C-C9DD-1907-FD05-D807205D6217}"/>
              </a:ext>
            </a:extLst>
          </p:cNvPr>
          <p:cNvSpPr txBox="1"/>
          <p:nvPr/>
        </p:nvSpPr>
        <p:spPr>
          <a:xfrm>
            <a:off x="727891" y="685390"/>
            <a:ext cx="5542280"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3100" b="0" i="0" u="none" strike="noStrike" cap="none" dirty="0">
                <a:solidFill>
                  <a:srgbClr val="004C82"/>
                </a:solidFill>
                <a:latin typeface="Bebas Neue"/>
                <a:ea typeface="Bebas Neue"/>
                <a:cs typeface="Bebas Neue"/>
                <a:sym typeface="Bebas Neue"/>
              </a:rPr>
              <a:t>Consolidado de logros institucionales</a:t>
            </a:r>
            <a:endParaRPr dirty="0"/>
          </a:p>
        </p:txBody>
      </p:sp>
      <p:sp>
        <p:nvSpPr>
          <p:cNvPr id="12" name="Google Shape;91;p2">
            <a:extLst>
              <a:ext uri="{FF2B5EF4-FFF2-40B4-BE49-F238E27FC236}">
                <a16:creationId xmlns:a16="http://schemas.microsoft.com/office/drawing/2014/main" id="{A0788920-0065-45AB-ADAD-E74B1BC58EFC}"/>
              </a:ext>
            </a:extLst>
          </p:cNvPr>
          <p:cNvSpPr txBox="1"/>
          <p:nvPr/>
        </p:nvSpPr>
        <p:spPr>
          <a:xfrm>
            <a:off x="727891" y="1254736"/>
            <a:ext cx="3808483"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segundo cuatrimestre del ejercicio fiscal 2023</a:t>
            </a:r>
            <a:endParaRPr dirty="0"/>
          </a:p>
        </p:txBody>
      </p:sp>
      <p:graphicFrame>
        <p:nvGraphicFramePr>
          <p:cNvPr id="13" name="Tabla 12">
            <a:extLst>
              <a:ext uri="{FF2B5EF4-FFF2-40B4-BE49-F238E27FC236}">
                <a16:creationId xmlns:a16="http://schemas.microsoft.com/office/drawing/2014/main" id="{1FB8DF6D-4E75-4E89-6C5D-10E272DFB5C2}"/>
              </a:ext>
            </a:extLst>
          </p:cNvPr>
          <p:cNvGraphicFramePr>
            <a:graphicFrameLocks noGrp="1"/>
          </p:cNvGraphicFramePr>
          <p:nvPr>
            <p:extLst>
              <p:ext uri="{D42A27DB-BD31-4B8C-83A1-F6EECF244321}">
                <p14:modId xmlns:p14="http://schemas.microsoft.com/office/powerpoint/2010/main" val="3020719059"/>
              </p:ext>
            </p:extLst>
          </p:nvPr>
        </p:nvGraphicFramePr>
        <p:xfrm>
          <a:off x="838200" y="1949367"/>
          <a:ext cx="10515600" cy="3557588"/>
        </p:xfrm>
        <a:graphic>
          <a:graphicData uri="http://schemas.openxmlformats.org/drawingml/2006/table">
            <a:tbl>
              <a:tblPr firstRow="1" firstCol="1" bandRow="1">
                <a:tableStyleId>{5C22544A-7EE6-4342-B048-85BDC9FD1C3A}</a:tableStyleId>
              </a:tblPr>
              <a:tblGrid>
                <a:gridCol w="10515600">
                  <a:extLst>
                    <a:ext uri="{9D8B030D-6E8A-4147-A177-3AD203B41FA5}">
                      <a16:colId xmlns:a16="http://schemas.microsoft.com/office/drawing/2014/main" val="2546548553"/>
                    </a:ext>
                  </a:extLst>
                </a:gridCol>
              </a:tblGrid>
              <a:tr h="396000">
                <a:tc>
                  <a:txBody>
                    <a:bodyPr/>
                    <a:lstStyle/>
                    <a:p>
                      <a:pPr marL="73025" marR="76200" indent="-1270" algn="ctr">
                        <a:lnSpc>
                          <a:spcPct val="115000"/>
                        </a:lnSpc>
                        <a:spcBef>
                          <a:spcPts val="540"/>
                        </a:spcBef>
                        <a:spcAft>
                          <a:spcPts val="0"/>
                        </a:spcAft>
                      </a:pPr>
                      <a:r>
                        <a:rPr lang="es-ES" sz="1800" b="1" i="0" u="none" strike="noStrike" cap="none" dirty="0">
                          <a:solidFill>
                            <a:schemeClr val="bg1"/>
                          </a:solidFill>
                          <a:effectLst/>
                          <a:latin typeface="Bebas Neue" panose="00000500000000000000" pitchFamily="50" charset="0"/>
                          <a:ea typeface="+mn-ea"/>
                          <a:cs typeface="+mn-cs"/>
                          <a:sym typeface="Arial"/>
                        </a:rPr>
                        <a:t>PROGRAMA 01 ACTIVIDADES CENTRALES </a:t>
                      </a:r>
                      <a:endParaRPr lang="es-GT" sz="1800" b="1" i="0" u="none" strike="noStrike" cap="none" dirty="0">
                        <a:solidFill>
                          <a:schemeClr val="bg1"/>
                        </a:solidFill>
                        <a:effectLst/>
                        <a:latin typeface="Bebas Neue" panose="00000500000000000000" pitchFamily="50" charset="0"/>
                        <a:ea typeface="+mn-ea"/>
                        <a:cs typeface="+mn-cs"/>
                        <a:sym typeface="Arial"/>
                      </a:endParaRPr>
                    </a:p>
                  </a:txBody>
                  <a:tcPr marL="137160" marR="137160" marT="137160" marB="13716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solidFill>
                      <a:schemeClr val="accent1">
                        <a:lumMod val="75000"/>
                      </a:schemeClr>
                    </a:solidFill>
                  </a:tcPr>
                </a:tc>
                <a:extLst>
                  <a:ext uri="{0D108BD9-81ED-4DB2-BD59-A6C34878D82A}">
                    <a16:rowId xmlns:a16="http://schemas.microsoft.com/office/drawing/2014/main" val="3002195490"/>
                  </a:ext>
                </a:extLst>
              </a:tr>
              <a:tr h="1189990">
                <a:tc>
                  <a:txBody>
                    <a:bodyPr/>
                    <a:lstStyle/>
                    <a:p>
                      <a:pPr marL="0" lvl="0" indent="0" algn="just">
                        <a:lnSpc>
                          <a:spcPct val="107000"/>
                        </a:lnSpc>
                        <a:spcAft>
                          <a:spcPts val="0"/>
                        </a:spcAft>
                        <a:buFont typeface="Wingdings" panose="05000000000000000000" pitchFamily="2" charset="2"/>
                        <a:buNone/>
                      </a:pPr>
                      <a:r>
                        <a:rPr lang="es-GT" sz="1200" b="0" dirty="0">
                          <a:solidFill>
                            <a:schemeClr val="tx1"/>
                          </a:solidFill>
                          <a:effectLst/>
                          <a:latin typeface="Montserrat" panose="00000500000000000000" pitchFamily="2" charset="0"/>
                        </a:rPr>
                        <a:t>En cumplimiento al Decreto 05-2021, Ley para la Simplificación de Requisitos y Trámites Administrativos, a partir del 31 de agosto 2023 el Ministerio de Energía y Minas desarrolló e implementó diversas acciones que permiten al usuario, encontrándose aún a distancia, realizar de manera más sencilla sus gestiones y obtener respuesta y resultados en tiempos significativamente más cortos.</a:t>
                      </a:r>
                    </a:p>
                    <a:p>
                      <a:pPr marL="0" lvl="0" indent="0" algn="just">
                        <a:lnSpc>
                          <a:spcPct val="107000"/>
                        </a:lnSpc>
                        <a:spcAft>
                          <a:spcPts val="0"/>
                        </a:spcAft>
                        <a:buFont typeface="Wingdings" panose="05000000000000000000" pitchFamily="2" charset="2"/>
                        <a:buNone/>
                      </a:pPr>
                      <a:endParaRPr lang="es-GT" sz="1200" b="0" dirty="0">
                        <a:solidFill>
                          <a:schemeClr val="tx1"/>
                        </a:solidFill>
                        <a:effectLst/>
                        <a:latin typeface="Montserrat" panose="00000500000000000000" pitchFamily="2" charset="0"/>
                      </a:endParaRPr>
                    </a:p>
                    <a:p>
                      <a:pPr marL="0" lvl="0" indent="0" algn="just">
                        <a:lnSpc>
                          <a:spcPct val="107000"/>
                        </a:lnSpc>
                        <a:spcAft>
                          <a:spcPts val="0"/>
                        </a:spcAft>
                        <a:buFont typeface="Wingdings" panose="05000000000000000000" pitchFamily="2" charset="2"/>
                        <a:buNone/>
                      </a:pPr>
                      <a:r>
                        <a:rPr lang="es-GT" sz="1200" b="0" dirty="0">
                          <a:solidFill>
                            <a:schemeClr val="tx1"/>
                          </a:solidFill>
                          <a:effectLst/>
                          <a:latin typeface="Montserrat" panose="00000500000000000000" pitchFamily="2" charset="0"/>
                        </a:rPr>
                        <a:t>Entre lo más destacado se encuentra lo siguiente:</a:t>
                      </a:r>
                    </a:p>
                    <a:p>
                      <a:pPr marL="457200" algn="just">
                        <a:lnSpc>
                          <a:spcPct val="107000"/>
                        </a:lnSpc>
                        <a:spcAft>
                          <a:spcPts val="0"/>
                        </a:spcAft>
                      </a:pPr>
                      <a:r>
                        <a:rPr lang="es-GT" sz="1200" b="0" dirty="0">
                          <a:solidFill>
                            <a:schemeClr val="tx1"/>
                          </a:solidFill>
                          <a:effectLst/>
                          <a:latin typeface="Montserrat" panose="00000500000000000000" pitchFamily="2" charset="0"/>
                        </a:rPr>
                        <a:t> </a:t>
                      </a:r>
                    </a:p>
                    <a:p>
                      <a:pPr marL="342900" lvl="0" indent="-342900" algn="just">
                        <a:lnSpc>
                          <a:spcPct val="107000"/>
                        </a:lnSpc>
                        <a:spcAft>
                          <a:spcPts val="0"/>
                        </a:spcAft>
                        <a:buFont typeface="Symbol" panose="05050102010706020507" pitchFamily="18" charset="2"/>
                        <a:buChar char=""/>
                      </a:pPr>
                      <a:r>
                        <a:rPr lang="es-GT" sz="1200" b="0" dirty="0">
                          <a:solidFill>
                            <a:schemeClr val="tx1"/>
                          </a:solidFill>
                          <a:effectLst/>
                          <a:latin typeface="Montserrat" panose="00000500000000000000" pitchFamily="2" charset="0"/>
                        </a:rPr>
                        <a:t>Desarrollo de una plataforma de comunicaciones electrónicas que facilita las diligencias a cargo del usuario en los diferentes trámites.</a:t>
                      </a:r>
                    </a:p>
                    <a:p>
                      <a:pPr marL="342900" lvl="0" indent="-342900" algn="just">
                        <a:lnSpc>
                          <a:spcPct val="107000"/>
                        </a:lnSpc>
                        <a:spcAft>
                          <a:spcPts val="0"/>
                        </a:spcAft>
                        <a:buFont typeface="Symbol" panose="05050102010706020507" pitchFamily="18" charset="2"/>
                        <a:buChar char=""/>
                      </a:pPr>
                      <a:r>
                        <a:rPr lang="es-GT" sz="1200" b="0" dirty="0">
                          <a:solidFill>
                            <a:schemeClr val="tx1"/>
                          </a:solidFill>
                          <a:effectLst/>
                          <a:latin typeface="Montserrat" panose="00000500000000000000" pitchFamily="2" charset="0"/>
                        </a:rPr>
                        <a:t>Sistematización de trámites priorizados, a fin de poderlos gestionar a distancia mediante el Sistema de Servicios en Línea.</a:t>
                      </a:r>
                    </a:p>
                    <a:p>
                      <a:pPr marL="342900" lvl="0" indent="-342900" algn="just">
                        <a:lnSpc>
                          <a:spcPct val="107000"/>
                        </a:lnSpc>
                        <a:spcAft>
                          <a:spcPts val="0"/>
                        </a:spcAft>
                        <a:buFont typeface="Symbol" panose="05050102010706020507" pitchFamily="18" charset="2"/>
                        <a:buChar char=""/>
                      </a:pPr>
                      <a:r>
                        <a:rPr lang="es-ES" sz="1200" b="0" dirty="0">
                          <a:solidFill>
                            <a:schemeClr val="tx1"/>
                          </a:solidFill>
                          <a:effectLst/>
                          <a:latin typeface="Montserrat" panose="00000500000000000000" pitchFamily="2" charset="0"/>
                        </a:rPr>
                        <a:t>Una nueva plataforma electrónica para agilizar las solicitudes de primeras licencias de la cadena de comercialización de hidrocarburos facilitando al usuario realizar las solicitudes en cualquier lugar de la República de Guatemala: </a:t>
                      </a:r>
                      <a:endParaRPr lang="es-GT" sz="1200" b="0" dirty="0">
                        <a:solidFill>
                          <a:schemeClr val="tx1"/>
                        </a:solidFill>
                        <a:effectLst/>
                        <a:latin typeface="Montserrat" panose="00000500000000000000" pitchFamily="2" charset="0"/>
                      </a:endParaRPr>
                    </a:p>
                    <a:p>
                      <a:pPr algn="just">
                        <a:lnSpc>
                          <a:spcPct val="107000"/>
                        </a:lnSpc>
                        <a:spcAft>
                          <a:spcPts val="1000"/>
                        </a:spcAft>
                      </a:pPr>
                      <a:r>
                        <a:rPr lang="es-ES" sz="1200" b="0" dirty="0">
                          <a:solidFill>
                            <a:schemeClr val="tx1"/>
                          </a:solidFill>
                          <a:effectLst/>
                          <a:latin typeface="Montserrat" panose="00000500000000000000" pitchFamily="2" charset="0"/>
                        </a:rPr>
                        <a:t>       </a:t>
                      </a:r>
                    </a:p>
                    <a:p>
                      <a:pPr algn="just">
                        <a:lnSpc>
                          <a:spcPct val="107000"/>
                        </a:lnSpc>
                        <a:spcAft>
                          <a:spcPts val="1000"/>
                        </a:spcAft>
                      </a:pPr>
                      <a:r>
                        <a:rPr lang="es-ES" sz="1200" b="0" dirty="0">
                          <a:solidFill>
                            <a:schemeClr val="tx1"/>
                          </a:solidFill>
                          <a:effectLst/>
                          <a:latin typeface="Montserrat" panose="00000500000000000000" pitchFamily="2" charset="0"/>
                        </a:rPr>
                        <a:t> </a:t>
                      </a:r>
                      <a:r>
                        <a:rPr lang="es-GT" sz="1400" b="0" i="0" u="none" strike="noStrike" cap="none" dirty="0">
                          <a:solidFill>
                            <a:srgbClr val="0070C0"/>
                          </a:solidFill>
                          <a:latin typeface="Bebas Neue" panose="00000500000000000000" pitchFamily="50" charset="0"/>
                          <a:ea typeface="+mn-ea"/>
                          <a:cs typeface="Arial" panose="020B0604020202020204" pitchFamily="34" charset="0"/>
                          <a:sym typeface="Arial"/>
                        </a:rPr>
                        <a:t>Beneficiarios: Toda la población usuaria de los servicios que presta el MEM.</a:t>
                      </a:r>
                    </a:p>
                  </a:txBody>
                  <a:tcPr marL="137160" marR="137160" marT="137160" marB="137160">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B w="12700" cap="flat" cmpd="sng" algn="ctr">
                      <a:solidFill>
                        <a:srgbClr val="00BEFE"/>
                      </a:solidFill>
                      <a:prstDash val="solid"/>
                      <a:round/>
                      <a:headEnd type="none" w="med" len="med"/>
                      <a:tailEnd type="none" w="med" len="med"/>
                    </a:lnB>
                    <a:solidFill>
                      <a:schemeClr val="bg1"/>
                    </a:solidFill>
                  </a:tcPr>
                </a:tc>
                <a:extLst>
                  <a:ext uri="{0D108BD9-81ED-4DB2-BD59-A6C34878D82A}">
                    <a16:rowId xmlns:a16="http://schemas.microsoft.com/office/drawing/2014/main" val="395487478"/>
                  </a:ext>
                </a:extLst>
              </a:tr>
            </a:tbl>
          </a:graphicData>
        </a:graphic>
      </p:graphicFrame>
    </p:spTree>
    <p:extLst>
      <p:ext uri="{BB962C8B-B14F-4D97-AF65-F5344CB8AC3E}">
        <p14:creationId xmlns:p14="http://schemas.microsoft.com/office/powerpoint/2010/main" val="16882509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2" name="Google Shape;90;p2">
            <a:extLst>
              <a:ext uri="{FF2B5EF4-FFF2-40B4-BE49-F238E27FC236}">
                <a16:creationId xmlns:a16="http://schemas.microsoft.com/office/drawing/2014/main" id="{7A1B716B-2E34-D805-B369-FDCDE079654F}"/>
              </a:ext>
            </a:extLst>
          </p:cNvPr>
          <p:cNvSpPr txBox="1"/>
          <p:nvPr/>
        </p:nvSpPr>
        <p:spPr>
          <a:xfrm>
            <a:off x="727891" y="685390"/>
            <a:ext cx="5542280"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3100" b="0" i="0" u="none" strike="noStrike" cap="none" dirty="0">
                <a:solidFill>
                  <a:srgbClr val="004C82"/>
                </a:solidFill>
                <a:latin typeface="Bebas Neue"/>
                <a:ea typeface="Bebas Neue"/>
                <a:cs typeface="Bebas Neue"/>
                <a:sym typeface="Bebas Neue"/>
              </a:rPr>
              <a:t>Consolidado de logros institucionales</a:t>
            </a:r>
            <a:endParaRPr dirty="0"/>
          </a:p>
        </p:txBody>
      </p:sp>
      <p:sp>
        <p:nvSpPr>
          <p:cNvPr id="3" name="Google Shape;91;p2">
            <a:extLst>
              <a:ext uri="{FF2B5EF4-FFF2-40B4-BE49-F238E27FC236}">
                <a16:creationId xmlns:a16="http://schemas.microsoft.com/office/drawing/2014/main" id="{D10A9008-77C8-B346-1A65-8FE7549EF7F9}"/>
              </a:ext>
            </a:extLst>
          </p:cNvPr>
          <p:cNvSpPr txBox="1"/>
          <p:nvPr/>
        </p:nvSpPr>
        <p:spPr>
          <a:xfrm>
            <a:off x="727891" y="1254736"/>
            <a:ext cx="3808483"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segundo cuatrimestre del ejercicio fiscal 2023</a:t>
            </a:r>
            <a:endParaRPr dirty="0"/>
          </a:p>
        </p:txBody>
      </p:sp>
      <p:graphicFrame>
        <p:nvGraphicFramePr>
          <p:cNvPr id="4" name="Tabla 3">
            <a:extLst>
              <a:ext uri="{FF2B5EF4-FFF2-40B4-BE49-F238E27FC236}">
                <a16:creationId xmlns:a16="http://schemas.microsoft.com/office/drawing/2014/main" id="{78AFB69B-6928-6B5A-36D2-1569E914B6AB}"/>
              </a:ext>
            </a:extLst>
          </p:cNvPr>
          <p:cNvGraphicFramePr>
            <a:graphicFrameLocks noGrp="1"/>
          </p:cNvGraphicFramePr>
          <p:nvPr>
            <p:extLst>
              <p:ext uri="{D42A27DB-BD31-4B8C-83A1-F6EECF244321}">
                <p14:modId xmlns:p14="http://schemas.microsoft.com/office/powerpoint/2010/main" val="903387942"/>
              </p:ext>
            </p:extLst>
          </p:nvPr>
        </p:nvGraphicFramePr>
        <p:xfrm>
          <a:off x="1841537" y="2739607"/>
          <a:ext cx="8508925" cy="1743393"/>
        </p:xfrm>
        <a:graphic>
          <a:graphicData uri="http://schemas.openxmlformats.org/drawingml/2006/table">
            <a:tbl>
              <a:tblPr firstRow="1" firstCol="1" bandRow="1">
                <a:tableStyleId>{5C22544A-7EE6-4342-B048-85BDC9FD1C3A}</a:tableStyleId>
              </a:tblPr>
              <a:tblGrid>
                <a:gridCol w="8508925">
                  <a:extLst>
                    <a:ext uri="{9D8B030D-6E8A-4147-A177-3AD203B41FA5}">
                      <a16:colId xmlns:a16="http://schemas.microsoft.com/office/drawing/2014/main" val="3573944380"/>
                    </a:ext>
                  </a:extLst>
                </a:gridCol>
              </a:tblGrid>
              <a:tr h="396000">
                <a:tc>
                  <a:txBody>
                    <a:bodyPr/>
                    <a:lstStyle/>
                    <a:p>
                      <a:pPr marL="73025" marR="76200" indent="-1270" algn="ctr">
                        <a:lnSpc>
                          <a:spcPct val="115000"/>
                        </a:lnSpc>
                        <a:spcBef>
                          <a:spcPts val="540"/>
                        </a:spcBef>
                        <a:spcAft>
                          <a:spcPts val="0"/>
                        </a:spcAft>
                      </a:pPr>
                      <a:r>
                        <a:rPr lang="es-ES" sz="1800" dirty="0">
                          <a:effectLst/>
                        </a:rPr>
                        <a:t> </a:t>
                      </a:r>
                      <a:r>
                        <a:rPr lang="es-ES" sz="1800" b="1" i="0" u="none" strike="noStrike" cap="none" dirty="0">
                          <a:solidFill>
                            <a:schemeClr val="bg1"/>
                          </a:solidFill>
                          <a:effectLst/>
                          <a:latin typeface="Bebas Neue" panose="00000500000000000000" pitchFamily="50" charset="0"/>
                          <a:ea typeface="+mn-ea"/>
                          <a:cs typeface="+mn-cs"/>
                          <a:sym typeface="Arial"/>
                        </a:rPr>
                        <a:t>PROGRAMA 01 ACTIVIDADES CENTRALES / UNIDAD DE PLANEACIÓN  ENERGÉTICO MINERO</a:t>
                      </a:r>
                      <a:endParaRPr lang="es-GT" sz="1800" b="1" i="0" u="none" strike="noStrike" cap="none" dirty="0">
                        <a:solidFill>
                          <a:schemeClr val="bg1"/>
                        </a:solidFill>
                        <a:effectLst/>
                        <a:latin typeface="Bebas Neue" panose="00000500000000000000" pitchFamily="50" charset="0"/>
                        <a:ea typeface="+mn-ea"/>
                        <a:cs typeface="+mn-cs"/>
                        <a:sym typeface="Arial"/>
                      </a:endParaRPr>
                    </a:p>
                  </a:txBody>
                  <a:tcPr marL="137160" marR="137160" marT="137160" marB="137160" anchor="ctr">
                    <a:lnB w="12700" cap="flat" cmpd="sng" algn="ctr">
                      <a:solidFill>
                        <a:srgbClr val="00BEFE"/>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3475845526"/>
                  </a:ext>
                </a:extLst>
              </a:tr>
              <a:tr h="1114425">
                <a:tc>
                  <a:txBody>
                    <a:bodyPr/>
                    <a:lstStyle/>
                    <a:p>
                      <a:pPr marL="342900" lvl="0" indent="-342900">
                        <a:lnSpc>
                          <a:spcPct val="107000"/>
                        </a:lnSpc>
                        <a:spcAft>
                          <a:spcPts val="0"/>
                        </a:spcAft>
                        <a:buFont typeface="Wingdings" panose="05000000000000000000" pitchFamily="2" charset="2"/>
                        <a:buChar char=""/>
                      </a:pPr>
                      <a:r>
                        <a:rPr lang="es-ES" sz="1200" b="0" i="0" u="none" strike="noStrike" cap="none" dirty="0">
                          <a:solidFill>
                            <a:schemeClr val="tx1"/>
                          </a:solidFill>
                          <a:effectLst/>
                          <a:latin typeface="Montserrat" panose="00000500000000000000" pitchFamily="2" charset="0"/>
                          <a:ea typeface="+mn-ea"/>
                          <a:cs typeface="+mn-cs"/>
                          <a:sym typeface="Arial"/>
                        </a:rPr>
                        <a:t>Emisión y publicación de diferentes análisis técnicos, estadísticos y económicos que muestran información actualizada y verídica de las diferentes áreas de influencia a cargo del MEM.</a:t>
                      </a:r>
                      <a:endParaRPr lang="es-GT" sz="1200" b="0" i="0" u="none" strike="noStrike" cap="none" dirty="0">
                        <a:solidFill>
                          <a:schemeClr val="tx1"/>
                        </a:solidFill>
                        <a:effectLst/>
                        <a:latin typeface="Montserrat" panose="00000500000000000000" pitchFamily="2" charset="0"/>
                        <a:ea typeface="+mn-ea"/>
                        <a:cs typeface="+mn-cs"/>
                        <a:sym typeface="Arial"/>
                      </a:endParaRPr>
                    </a:p>
                    <a:p>
                      <a:pPr marL="457200">
                        <a:lnSpc>
                          <a:spcPct val="107000"/>
                        </a:lnSpc>
                        <a:spcAft>
                          <a:spcPts val="1000"/>
                        </a:spcAft>
                      </a:pPr>
                      <a:r>
                        <a:rPr lang="es-ES" sz="900" b="0" dirty="0">
                          <a:solidFill>
                            <a:schemeClr val="tx1"/>
                          </a:solidFill>
                          <a:effectLst/>
                          <a:latin typeface="Montserrat" panose="00000500000000000000" pitchFamily="2" charset="0"/>
                        </a:rPr>
                        <a:t> </a:t>
                      </a:r>
                      <a:endParaRPr lang="es-GT" sz="1100" b="0" dirty="0">
                        <a:solidFill>
                          <a:schemeClr val="tx1"/>
                        </a:solidFill>
                        <a:effectLst/>
                        <a:latin typeface="Montserrat" panose="00000500000000000000" pitchFamily="2" charset="0"/>
                      </a:endParaRPr>
                    </a:p>
                    <a:p>
                      <a:pPr marL="457200">
                        <a:lnSpc>
                          <a:spcPct val="107000"/>
                        </a:lnSpc>
                        <a:spcAft>
                          <a:spcPts val="1000"/>
                        </a:spcAft>
                      </a:pPr>
                      <a:r>
                        <a:rPr lang="es-ES" sz="1400" b="0" i="0" u="none" strike="noStrike" cap="none" dirty="0">
                          <a:solidFill>
                            <a:srgbClr val="0070C0"/>
                          </a:solidFill>
                          <a:latin typeface="Bebas Neue" panose="00000500000000000000" pitchFamily="50" charset="0"/>
                          <a:ea typeface="+mn-ea"/>
                          <a:cs typeface="Arial" panose="020B0604020202020204" pitchFamily="34" charset="0"/>
                          <a:sym typeface="Arial"/>
                        </a:rPr>
                        <a:t>Beneficiarios:  agentes del subsector eléctrico, personas interesadas y población en general.</a:t>
                      </a:r>
                      <a:endParaRPr lang="es-GT" sz="1400" b="0" i="0" u="none" strike="noStrike" cap="none" dirty="0">
                        <a:solidFill>
                          <a:srgbClr val="0070C0"/>
                        </a:solidFill>
                        <a:latin typeface="Bebas Neue" panose="00000500000000000000" pitchFamily="50" charset="0"/>
                        <a:ea typeface="+mn-ea"/>
                        <a:cs typeface="Arial" panose="020B0604020202020204" pitchFamily="34" charset="0"/>
                        <a:sym typeface="Arial"/>
                      </a:endParaRPr>
                    </a:p>
                  </a:txBody>
                  <a:tcPr marL="137160" marR="137160" marT="137160" marB="137160">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solidFill>
                  </a:tcPr>
                </a:tc>
                <a:extLst>
                  <a:ext uri="{0D108BD9-81ED-4DB2-BD59-A6C34878D82A}">
                    <a16:rowId xmlns:a16="http://schemas.microsoft.com/office/drawing/2014/main" val="1743375743"/>
                  </a:ext>
                </a:extLst>
              </a:tr>
            </a:tbl>
          </a:graphicData>
        </a:graphic>
      </p:graphicFrame>
    </p:spTree>
    <p:extLst>
      <p:ext uri="{BB962C8B-B14F-4D97-AF65-F5344CB8AC3E}">
        <p14:creationId xmlns:p14="http://schemas.microsoft.com/office/powerpoint/2010/main" val="2279116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1"/>
          <p:cNvSpPr/>
          <p:nvPr/>
        </p:nvSpPr>
        <p:spPr>
          <a:xfrm>
            <a:off x="5573907" y="6228920"/>
            <a:ext cx="1044186" cy="449150"/>
          </a:xfrm>
          <a:prstGeom prst="roundRect">
            <a:avLst>
              <a:gd name="adj" fmla="val 8556"/>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4">
            <a:alphaModFix/>
          </a:blip>
          <a:srcRect t="248" b="238"/>
          <a:stretch/>
        </p:blipFill>
        <p:spPr>
          <a:xfrm>
            <a:off x="5726838" y="6284612"/>
            <a:ext cx="746674" cy="329414"/>
          </a:xfrm>
          <a:prstGeom prst="rect">
            <a:avLst/>
          </a:prstGeom>
          <a:noFill/>
          <a:ln>
            <a:noFill/>
          </a:ln>
        </p:spPr>
      </p:pic>
    </p:spTree>
    <p:extLst>
      <p:ext uri="{BB962C8B-B14F-4D97-AF65-F5344CB8AC3E}">
        <p14:creationId xmlns:p14="http://schemas.microsoft.com/office/powerpoint/2010/main" val="2731047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7"/>
        <p:cNvGrpSpPr/>
        <p:nvPr/>
      </p:nvGrpSpPr>
      <p:grpSpPr>
        <a:xfrm>
          <a:off x="0" y="0"/>
          <a:ext cx="0" cy="0"/>
          <a:chOff x="0" y="0"/>
          <a:chExt cx="0" cy="0"/>
        </a:xfrm>
      </p:grpSpPr>
      <p:sp>
        <p:nvSpPr>
          <p:cNvPr id="98" name="Google Shape;98;p3"/>
          <p:cNvSpPr txBox="1"/>
          <p:nvPr/>
        </p:nvSpPr>
        <p:spPr>
          <a:xfrm>
            <a:off x="727890" y="685390"/>
            <a:ext cx="7620659"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3100" dirty="0">
                <a:solidFill>
                  <a:srgbClr val="004C82"/>
                </a:solidFill>
                <a:latin typeface="Bebas Neue"/>
                <a:ea typeface="Bebas Neue"/>
                <a:cs typeface="Bebas Neue"/>
                <a:sym typeface="Bebas Neue"/>
              </a:rPr>
              <a:t>¿QUÉ TENDENCIA MUESTRA EL USO DE RECURSOS PÚBLICOS?</a:t>
            </a:r>
            <a:endParaRPr dirty="0"/>
          </a:p>
        </p:txBody>
      </p:sp>
      <p:sp>
        <p:nvSpPr>
          <p:cNvPr id="99" name="Google Shape;99;p3"/>
          <p:cNvSpPr txBox="1"/>
          <p:nvPr/>
        </p:nvSpPr>
        <p:spPr>
          <a:xfrm>
            <a:off x="729736" y="1136324"/>
            <a:ext cx="7486009"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SEGUNDO cuatrimestre del ejercicio fiscal 2023</a:t>
            </a:r>
            <a:endParaRPr dirty="0"/>
          </a:p>
        </p:txBody>
      </p:sp>
      <p:sp>
        <p:nvSpPr>
          <p:cNvPr id="2" name="Rectángulo 1">
            <a:extLst>
              <a:ext uri="{FF2B5EF4-FFF2-40B4-BE49-F238E27FC236}">
                <a16:creationId xmlns:a16="http://schemas.microsoft.com/office/drawing/2014/main" id="{556A1C92-C222-404C-83E5-2A773BA190CA}"/>
              </a:ext>
            </a:extLst>
          </p:cNvPr>
          <p:cNvSpPr/>
          <p:nvPr/>
        </p:nvSpPr>
        <p:spPr>
          <a:xfrm>
            <a:off x="782184" y="3035759"/>
            <a:ext cx="6096000" cy="1600438"/>
          </a:xfrm>
          <a:prstGeom prst="rect">
            <a:avLst/>
          </a:prstGeom>
        </p:spPr>
        <p:txBody>
          <a:bodyPr>
            <a:spAutoFit/>
          </a:bodyPr>
          <a:lstStyle/>
          <a:p>
            <a:pPr algn="just"/>
            <a:r>
              <a:rPr lang="es-ES" dirty="0">
                <a:solidFill>
                  <a:schemeClr val="tx1"/>
                </a:solidFill>
                <a:latin typeface="Montserrat" panose="00000500000000000000" pitchFamily="2" charset="0"/>
                <a:cs typeface="Arial" panose="020B0604020202020204" pitchFamily="34" charset="0"/>
              </a:rPr>
              <a:t>Los datos obtenidos durante el segundo cuatrimestre 2023, muestran que la principal característica de la ejecución del presupuesto en el MEM consiste en la eficacia y eficiencia de la implementación de los diferentes programas, los resultados obtenidos en beneficio de los guatemaltecos, y la respectiva ejecución financiera en un marco de transparencia y rendición de cuentas. </a:t>
            </a:r>
          </a:p>
        </p:txBody>
      </p:sp>
      <p:sp>
        <p:nvSpPr>
          <p:cNvPr id="4" name="Recortar rectángulo de una esquina 9">
            <a:extLst>
              <a:ext uri="{FF2B5EF4-FFF2-40B4-BE49-F238E27FC236}">
                <a16:creationId xmlns:a16="http://schemas.microsoft.com/office/drawing/2014/main" id="{CC1637E5-8725-342E-2903-02D53C7B8463}"/>
              </a:ext>
            </a:extLst>
          </p:cNvPr>
          <p:cNvSpPr/>
          <p:nvPr/>
        </p:nvSpPr>
        <p:spPr>
          <a:xfrm>
            <a:off x="7356727" y="2784732"/>
            <a:ext cx="4161675" cy="1887048"/>
          </a:xfrm>
          <a:prstGeom prst="snip1Rect">
            <a:avLst>
              <a:gd name="adj" fmla="val 22602"/>
            </a:avLst>
          </a:prstGeom>
          <a:solidFill>
            <a:schemeClr val="bg1"/>
          </a:solidFill>
          <a:ln>
            <a:solidFill>
              <a:srgbClr val="1C4A8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GT"/>
          </a:p>
        </p:txBody>
      </p:sp>
      <p:sp>
        <p:nvSpPr>
          <p:cNvPr id="6" name="CuadroTexto 5">
            <a:extLst>
              <a:ext uri="{FF2B5EF4-FFF2-40B4-BE49-F238E27FC236}">
                <a16:creationId xmlns:a16="http://schemas.microsoft.com/office/drawing/2014/main" id="{D2F76541-117A-97E2-7695-10A2E32B71DE}"/>
              </a:ext>
            </a:extLst>
          </p:cNvPr>
          <p:cNvSpPr txBox="1"/>
          <p:nvPr/>
        </p:nvSpPr>
        <p:spPr>
          <a:xfrm>
            <a:off x="7682654" y="3143481"/>
            <a:ext cx="3528291" cy="1169551"/>
          </a:xfrm>
          <a:prstGeom prst="rect">
            <a:avLst/>
          </a:prstGeom>
          <a:noFill/>
        </p:spPr>
        <p:txBody>
          <a:bodyPr wrap="square" rtlCol="0">
            <a:spAutoFit/>
          </a:bodyPr>
          <a:lstStyle/>
          <a:p>
            <a:pPr algn="just"/>
            <a:r>
              <a:rPr lang="es-GT" dirty="0">
                <a:solidFill>
                  <a:srgbClr val="004C82"/>
                </a:solidFill>
                <a:latin typeface="Bebas Neue"/>
              </a:rPr>
              <a:t>En el 2023 se espera una ejecución que cumpla con las expectativas previstas en la planificación institucional, así como el cumplimiento de las metas físicas por medio de los productos y subproductos que llegan directamente a la población.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7"/>
        <p:cNvGrpSpPr/>
        <p:nvPr/>
      </p:nvGrpSpPr>
      <p:grpSpPr>
        <a:xfrm>
          <a:off x="0" y="0"/>
          <a:ext cx="0" cy="0"/>
          <a:chOff x="0" y="0"/>
          <a:chExt cx="0" cy="0"/>
        </a:xfrm>
      </p:grpSpPr>
      <p:sp>
        <p:nvSpPr>
          <p:cNvPr id="98" name="Google Shape;98;p3"/>
          <p:cNvSpPr txBox="1"/>
          <p:nvPr/>
        </p:nvSpPr>
        <p:spPr>
          <a:xfrm>
            <a:off x="727890" y="685390"/>
            <a:ext cx="7732446"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3100" dirty="0">
                <a:solidFill>
                  <a:srgbClr val="004C82"/>
                </a:solidFill>
                <a:latin typeface="Bebas Neue"/>
                <a:ea typeface="Bebas Neue"/>
                <a:cs typeface="Bebas Neue"/>
                <a:sym typeface="Bebas Neue"/>
              </a:rPr>
              <a:t>¿QUÉ RESULTADOS SE OBTUVIERON EN EL MARCO DE LA PGG?</a:t>
            </a:r>
            <a:endParaRPr dirty="0"/>
          </a:p>
        </p:txBody>
      </p:sp>
      <p:sp>
        <p:nvSpPr>
          <p:cNvPr id="99" name="Google Shape;99;p3"/>
          <p:cNvSpPr txBox="1"/>
          <p:nvPr/>
        </p:nvSpPr>
        <p:spPr>
          <a:xfrm>
            <a:off x="727890" y="1122303"/>
            <a:ext cx="3808483"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SEGUNDO cuatrimestre del ejercicio fiscal 2023</a:t>
            </a:r>
            <a:endParaRPr dirty="0"/>
          </a:p>
        </p:txBody>
      </p:sp>
      <p:sp>
        <p:nvSpPr>
          <p:cNvPr id="2" name="Rectángulo 1">
            <a:extLst>
              <a:ext uri="{FF2B5EF4-FFF2-40B4-BE49-F238E27FC236}">
                <a16:creationId xmlns:a16="http://schemas.microsoft.com/office/drawing/2014/main" id="{556A1C92-C222-404C-83E5-2A773BA190CA}"/>
              </a:ext>
            </a:extLst>
          </p:cNvPr>
          <p:cNvSpPr/>
          <p:nvPr/>
        </p:nvSpPr>
        <p:spPr>
          <a:xfrm>
            <a:off x="727890" y="2322089"/>
            <a:ext cx="6096000" cy="2964401"/>
          </a:xfrm>
          <a:prstGeom prst="rect">
            <a:avLst/>
          </a:prstGeom>
        </p:spPr>
        <p:txBody>
          <a:bodyPr>
            <a:spAutoFit/>
          </a:bodyPr>
          <a:lstStyle/>
          <a:p>
            <a:pPr algn="just">
              <a:lnSpc>
                <a:spcPct val="150000"/>
              </a:lnSpc>
            </a:pPr>
            <a:r>
              <a:rPr lang="es-GT" dirty="0">
                <a:solidFill>
                  <a:schemeClr val="tx1"/>
                </a:solidFill>
                <a:latin typeface="Montserrat" panose="00000500000000000000" pitchFamily="2" charset="0"/>
                <a:cs typeface="Arial" panose="020B0604020202020204" pitchFamily="34" charset="0"/>
              </a:rPr>
              <a:t>La Política General de Gobierno (PGG) es el plan de acción del Gobierno de Guatemala, en donde se plasman los objetivos estratégicos y los lineamientos de las políticas públicas.</a:t>
            </a:r>
          </a:p>
          <a:p>
            <a:pPr algn="just">
              <a:lnSpc>
                <a:spcPct val="150000"/>
              </a:lnSpc>
            </a:pPr>
            <a:endParaRPr lang="es-GT" dirty="0">
              <a:solidFill>
                <a:schemeClr val="tx1"/>
              </a:solidFill>
              <a:latin typeface="Montserrat" panose="00000500000000000000" pitchFamily="2" charset="0"/>
              <a:cs typeface="Arial" panose="020B0604020202020204" pitchFamily="34" charset="0"/>
            </a:endParaRPr>
          </a:p>
          <a:p>
            <a:pPr algn="just">
              <a:lnSpc>
                <a:spcPct val="150000"/>
              </a:lnSpc>
            </a:pPr>
            <a:r>
              <a:rPr lang="es-GT" dirty="0">
                <a:solidFill>
                  <a:schemeClr val="tx1"/>
                </a:solidFill>
                <a:latin typeface="Montserrat" panose="00000500000000000000" pitchFamily="2" charset="0"/>
                <a:cs typeface="Arial" panose="020B0604020202020204" pitchFamily="34" charset="0"/>
              </a:rPr>
              <a:t>Es necesario destacar que durante el cuatrimestre reportado, específicamente en junio de 2023, se superó en un 0.17% la meta de cobertura  de energía eléctrica </a:t>
            </a:r>
            <a:r>
              <a:rPr lang="es-ES" dirty="0">
                <a:solidFill>
                  <a:schemeClr val="tx1"/>
                </a:solidFill>
                <a:latin typeface="Montserrat" panose="00000500000000000000" pitchFamily="2" charset="0"/>
              </a:rPr>
              <a:t>estipulada, la cual ascendía a 90.0%. Es decir, actualmente en el país hay un 90.17% (57 mil 476 hogares), con acceso a energía eléctrica.</a:t>
            </a:r>
            <a:endParaRPr lang="es-GT" dirty="0">
              <a:solidFill>
                <a:schemeClr val="tx1"/>
              </a:solidFill>
              <a:latin typeface="Montserrat" panose="00000500000000000000" pitchFamily="2" charset="0"/>
            </a:endParaRPr>
          </a:p>
        </p:txBody>
      </p:sp>
      <p:sp>
        <p:nvSpPr>
          <p:cNvPr id="4" name="Recortar rectángulo de una esquina 9">
            <a:extLst>
              <a:ext uri="{FF2B5EF4-FFF2-40B4-BE49-F238E27FC236}">
                <a16:creationId xmlns:a16="http://schemas.microsoft.com/office/drawing/2014/main" id="{04269ED7-DA2D-61C1-48AF-FE81F1DA1305}"/>
              </a:ext>
            </a:extLst>
          </p:cNvPr>
          <p:cNvSpPr/>
          <p:nvPr/>
        </p:nvSpPr>
        <p:spPr>
          <a:xfrm>
            <a:off x="7356726" y="2082436"/>
            <a:ext cx="4161675" cy="3314404"/>
          </a:xfrm>
          <a:prstGeom prst="snip1Rect">
            <a:avLst>
              <a:gd name="adj" fmla="val 22602"/>
            </a:avLst>
          </a:prstGeom>
          <a:solidFill>
            <a:schemeClr val="bg1"/>
          </a:solidFill>
          <a:ln>
            <a:solidFill>
              <a:srgbClr val="1C4A8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GT"/>
          </a:p>
        </p:txBody>
      </p:sp>
      <p:sp>
        <p:nvSpPr>
          <p:cNvPr id="3" name="Rectángulo 2">
            <a:extLst>
              <a:ext uri="{FF2B5EF4-FFF2-40B4-BE49-F238E27FC236}">
                <a16:creationId xmlns:a16="http://schemas.microsoft.com/office/drawing/2014/main" id="{8D5F2427-FD52-46AF-A31C-5CE80B5AFF91}"/>
              </a:ext>
            </a:extLst>
          </p:cNvPr>
          <p:cNvSpPr/>
          <p:nvPr/>
        </p:nvSpPr>
        <p:spPr>
          <a:xfrm>
            <a:off x="7751990" y="2465462"/>
            <a:ext cx="3350122" cy="2677656"/>
          </a:xfrm>
          <a:prstGeom prst="rect">
            <a:avLst/>
          </a:prstGeom>
        </p:spPr>
        <p:txBody>
          <a:bodyPr wrap="square">
            <a:spAutoFit/>
          </a:bodyPr>
          <a:lstStyle/>
          <a:p>
            <a:pPr algn="just"/>
            <a:r>
              <a:rPr lang="es-GT" dirty="0">
                <a:solidFill>
                  <a:srgbClr val="004C82"/>
                </a:solidFill>
                <a:latin typeface="Bebas Neue"/>
              </a:rPr>
              <a:t>Se contribuyó con el pilar 1, que se refiere a </a:t>
            </a:r>
            <a:r>
              <a:rPr lang="es-MX" dirty="0">
                <a:solidFill>
                  <a:srgbClr val="004C82"/>
                </a:solidFill>
                <a:latin typeface="Bebas Neue"/>
              </a:rPr>
              <a:t>lograr el objetivo de un mayor crecimiento económico y el aumento significativo de las fuentes de empleo sostenible; por medio del impulsar el desarrollo de fuentes de energía renovable y no renovable compatibles con la conservación del medio ambiente</a:t>
            </a:r>
            <a:r>
              <a:rPr lang="es-GT" dirty="0">
                <a:solidFill>
                  <a:srgbClr val="004C82"/>
                </a:solidFill>
                <a:latin typeface="Bebas Neue"/>
              </a:rPr>
              <a:t> y esto incluye </a:t>
            </a:r>
            <a:r>
              <a:rPr lang="es-MX" dirty="0">
                <a:solidFill>
                  <a:srgbClr val="004C82"/>
                </a:solidFill>
                <a:latin typeface="Bebas Neue"/>
              </a:rPr>
              <a:t>identificar alternativas energéticas ambientalmente sostenibles para enfrentar el suministro hidroeléctrico así como ampliar la cobertura del servicio de energía eléctrica a la población guatemalteca, con énfasis en la población que habita en el área rural.</a:t>
            </a:r>
            <a:endParaRPr lang="es-GT" dirty="0">
              <a:solidFill>
                <a:srgbClr val="004C82"/>
              </a:solidFill>
              <a:latin typeface="Bebas Neue"/>
            </a:endParaRPr>
          </a:p>
        </p:txBody>
      </p:sp>
    </p:spTree>
    <p:extLst>
      <p:ext uri="{BB962C8B-B14F-4D97-AF65-F5344CB8AC3E}">
        <p14:creationId xmlns:p14="http://schemas.microsoft.com/office/powerpoint/2010/main" val="40957486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7"/>
        <p:cNvGrpSpPr/>
        <p:nvPr/>
      </p:nvGrpSpPr>
      <p:grpSpPr>
        <a:xfrm>
          <a:off x="0" y="0"/>
          <a:ext cx="0" cy="0"/>
          <a:chOff x="0" y="0"/>
          <a:chExt cx="0" cy="0"/>
        </a:xfrm>
      </p:grpSpPr>
      <p:sp>
        <p:nvSpPr>
          <p:cNvPr id="98" name="Google Shape;98;p3"/>
          <p:cNvSpPr txBox="1"/>
          <p:nvPr/>
        </p:nvSpPr>
        <p:spPr>
          <a:xfrm>
            <a:off x="727890" y="685390"/>
            <a:ext cx="6594684"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3100" dirty="0">
                <a:solidFill>
                  <a:srgbClr val="004C82"/>
                </a:solidFill>
                <a:latin typeface="Bebas Neue"/>
                <a:ea typeface="Bebas Neue"/>
                <a:cs typeface="Bebas Neue"/>
                <a:sym typeface="Bebas Neue"/>
              </a:rPr>
              <a:t>¿QUÉ MEDIDAS DE TRANSPARENCIA SE HAN APLICADO?</a:t>
            </a:r>
            <a:endParaRPr dirty="0"/>
          </a:p>
        </p:txBody>
      </p:sp>
      <p:sp>
        <p:nvSpPr>
          <p:cNvPr id="99" name="Google Shape;99;p3"/>
          <p:cNvSpPr txBox="1"/>
          <p:nvPr/>
        </p:nvSpPr>
        <p:spPr>
          <a:xfrm>
            <a:off x="727890" y="1097816"/>
            <a:ext cx="3808483"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SEGUNDO cuatrimestre del ejercicio fiscal 2023</a:t>
            </a:r>
            <a:endParaRPr dirty="0"/>
          </a:p>
        </p:txBody>
      </p:sp>
      <p:sp>
        <p:nvSpPr>
          <p:cNvPr id="2" name="Rectángulo 1">
            <a:extLst>
              <a:ext uri="{FF2B5EF4-FFF2-40B4-BE49-F238E27FC236}">
                <a16:creationId xmlns:a16="http://schemas.microsoft.com/office/drawing/2014/main" id="{556A1C92-C222-404C-83E5-2A773BA190CA}"/>
              </a:ext>
            </a:extLst>
          </p:cNvPr>
          <p:cNvSpPr/>
          <p:nvPr/>
        </p:nvSpPr>
        <p:spPr>
          <a:xfrm>
            <a:off x="727889" y="2353538"/>
            <a:ext cx="10374119" cy="2923429"/>
          </a:xfrm>
          <a:prstGeom prst="rect">
            <a:avLst/>
          </a:prstGeom>
        </p:spPr>
        <p:txBody>
          <a:bodyPr wrap="square">
            <a:spAutoFit/>
          </a:bodyPr>
          <a:lstStyle/>
          <a:p>
            <a:pPr algn="just">
              <a:lnSpc>
                <a:spcPct val="150000"/>
              </a:lnSpc>
            </a:pPr>
            <a:r>
              <a:rPr lang="es-GT" sz="1600" dirty="0">
                <a:solidFill>
                  <a:schemeClr val="tx1"/>
                </a:solidFill>
                <a:latin typeface="Montserrat" panose="00000500000000000000" pitchFamily="2" charset="0"/>
                <a:cs typeface="Arial" panose="020B0604020202020204" pitchFamily="34" charset="0"/>
              </a:rPr>
              <a:t>Para garantizar el uso adecuado del dinero público y el avance en el cumplimiento de los objetivos de Estado el MEM ha adoptado como medidas de transparencia:</a:t>
            </a:r>
          </a:p>
          <a:p>
            <a:pPr algn="just">
              <a:lnSpc>
                <a:spcPct val="150000"/>
              </a:lnSpc>
            </a:pPr>
            <a:endParaRPr lang="es-GT" sz="1600" dirty="0">
              <a:solidFill>
                <a:schemeClr val="tx1"/>
              </a:solidFill>
              <a:latin typeface="Montserrat" panose="00000500000000000000" pitchFamily="2" charset="0"/>
              <a:cs typeface="Arial" panose="020B0604020202020204" pitchFamily="34" charset="0"/>
            </a:endParaRPr>
          </a:p>
          <a:p>
            <a:pPr marL="285750" indent="-285750" algn="just">
              <a:lnSpc>
                <a:spcPct val="150000"/>
              </a:lnSpc>
              <a:buFont typeface="Arial" panose="020B0604020202020204" pitchFamily="34" charset="0"/>
              <a:buChar char="•"/>
            </a:pPr>
            <a:r>
              <a:rPr lang="es-ES" sz="1600" dirty="0">
                <a:solidFill>
                  <a:srgbClr val="0070C0"/>
                </a:solidFill>
                <a:latin typeface="Montserrat" panose="00000500000000000000" pitchFamily="2" charset="0"/>
                <a:cs typeface="Arial" panose="020B0604020202020204" pitchFamily="34" charset="0"/>
              </a:rPr>
              <a:t>P</a:t>
            </a:r>
            <a:r>
              <a:rPr lang="es-GT" sz="1600" dirty="0" err="1">
                <a:solidFill>
                  <a:srgbClr val="0070C0"/>
                </a:solidFill>
                <a:latin typeface="Montserrat" panose="00000500000000000000" pitchFamily="2" charset="0"/>
                <a:cs typeface="Arial" panose="020B0604020202020204" pitchFamily="34" charset="0"/>
              </a:rPr>
              <a:t>ublicación</a:t>
            </a:r>
            <a:r>
              <a:rPr lang="es-GT" sz="1600" dirty="0">
                <a:solidFill>
                  <a:srgbClr val="0070C0"/>
                </a:solidFill>
                <a:latin typeface="Montserrat" panose="00000500000000000000" pitchFamily="2" charset="0"/>
                <a:cs typeface="Arial" panose="020B0604020202020204" pitchFamily="34" charset="0"/>
              </a:rPr>
              <a:t> mensual de un tablero con los datos de ejecución presupuestaria, avances y logros alcanzados en el cumplimiento acumulado de las metas físicas. </a:t>
            </a:r>
          </a:p>
          <a:p>
            <a:pPr marL="285750" indent="-285750" algn="just">
              <a:lnSpc>
                <a:spcPct val="150000"/>
              </a:lnSpc>
              <a:buFont typeface="Arial" panose="020B0604020202020204" pitchFamily="34" charset="0"/>
              <a:buChar char="•"/>
            </a:pPr>
            <a:r>
              <a:rPr lang="es-ES" sz="1600" dirty="0">
                <a:solidFill>
                  <a:srgbClr val="0070C0"/>
                </a:solidFill>
                <a:latin typeface="Montserrat" panose="00000500000000000000" pitchFamily="2" charset="0"/>
                <a:cs typeface="Arial" panose="020B0604020202020204" pitchFamily="34" charset="0"/>
              </a:rPr>
              <a:t>Elaboración, entrega y p</a:t>
            </a:r>
            <a:r>
              <a:rPr lang="es-GT" sz="1600" dirty="0" err="1">
                <a:solidFill>
                  <a:srgbClr val="0070C0"/>
                </a:solidFill>
                <a:latin typeface="Montserrat" panose="00000500000000000000" pitchFamily="2" charset="0"/>
                <a:cs typeface="Arial" panose="020B0604020202020204" pitchFamily="34" charset="0"/>
              </a:rPr>
              <a:t>ublicación</a:t>
            </a:r>
            <a:r>
              <a:rPr lang="es-GT" sz="1600" dirty="0">
                <a:solidFill>
                  <a:srgbClr val="0070C0"/>
                </a:solidFill>
                <a:latin typeface="Montserrat" panose="00000500000000000000" pitchFamily="2" charset="0"/>
                <a:cs typeface="Arial" panose="020B0604020202020204" pitchFamily="34" charset="0"/>
              </a:rPr>
              <a:t> de informes cuatrimestrales que corresponden por ley. </a:t>
            </a:r>
          </a:p>
          <a:p>
            <a:pPr marL="285750" indent="-285750" algn="just">
              <a:lnSpc>
                <a:spcPct val="150000"/>
              </a:lnSpc>
              <a:buFont typeface="Arial" panose="020B0604020202020204" pitchFamily="34" charset="0"/>
              <a:buChar char="•"/>
            </a:pPr>
            <a:r>
              <a:rPr lang="es-ES" sz="1600" dirty="0">
                <a:solidFill>
                  <a:srgbClr val="0070C0"/>
                </a:solidFill>
                <a:latin typeface="Montserrat" panose="00000500000000000000" pitchFamily="2" charset="0"/>
                <a:cs typeface="Arial" panose="020B0604020202020204" pitchFamily="34" charset="0"/>
              </a:rPr>
              <a:t>M</a:t>
            </a:r>
            <a:r>
              <a:rPr lang="es-GT" sz="1600" dirty="0" err="1">
                <a:solidFill>
                  <a:srgbClr val="0070C0"/>
                </a:solidFill>
                <a:latin typeface="Montserrat" panose="00000500000000000000" pitchFamily="2" charset="0"/>
                <a:cs typeface="Arial" panose="020B0604020202020204" pitchFamily="34" charset="0"/>
              </a:rPr>
              <a:t>edidas</a:t>
            </a:r>
            <a:r>
              <a:rPr lang="es-GT" sz="1600" dirty="0">
                <a:solidFill>
                  <a:srgbClr val="0070C0"/>
                </a:solidFill>
                <a:latin typeface="Montserrat" panose="00000500000000000000" pitchFamily="2" charset="0"/>
                <a:cs typeface="Arial" panose="020B0604020202020204" pitchFamily="34" charset="0"/>
              </a:rPr>
              <a:t> de control interno de acuerdo a la normativa vigente. </a:t>
            </a:r>
          </a:p>
          <a:p>
            <a:pPr algn="just">
              <a:lnSpc>
                <a:spcPct val="150000"/>
              </a:lnSpc>
            </a:pPr>
            <a:endParaRPr lang="es-GT" sz="1200" dirty="0">
              <a:solidFill>
                <a:schemeClr val="tx1"/>
              </a:solidFill>
              <a:latin typeface="Montserrat" panose="00000500000000000000" pitchFamily="2" charset="0"/>
            </a:endParaRPr>
          </a:p>
        </p:txBody>
      </p:sp>
    </p:spTree>
    <p:extLst>
      <p:ext uri="{BB962C8B-B14F-4D97-AF65-F5344CB8AC3E}">
        <p14:creationId xmlns:p14="http://schemas.microsoft.com/office/powerpoint/2010/main" val="1723001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7"/>
        <p:cNvGrpSpPr/>
        <p:nvPr/>
      </p:nvGrpSpPr>
      <p:grpSpPr>
        <a:xfrm>
          <a:off x="0" y="0"/>
          <a:ext cx="0" cy="0"/>
          <a:chOff x="0" y="0"/>
          <a:chExt cx="0" cy="0"/>
        </a:xfrm>
      </p:grpSpPr>
      <p:sp>
        <p:nvSpPr>
          <p:cNvPr id="98" name="Google Shape;98;p3"/>
          <p:cNvSpPr txBox="1"/>
          <p:nvPr/>
        </p:nvSpPr>
        <p:spPr>
          <a:xfrm>
            <a:off x="727890" y="685390"/>
            <a:ext cx="4872809" cy="1046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3100" dirty="0">
                <a:solidFill>
                  <a:srgbClr val="004C82"/>
                </a:solidFill>
                <a:latin typeface="Bebas Neue"/>
                <a:ea typeface="Bebas Neue"/>
                <a:cs typeface="Bebas Neue"/>
                <a:sym typeface="Bebas Neue"/>
              </a:rPr>
              <a:t>¿QUÉ DESAFÍOS INSTITUCIONALES SE ESPERAN DURANTE 2023?</a:t>
            </a:r>
            <a:endParaRPr dirty="0"/>
          </a:p>
        </p:txBody>
      </p:sp>
      <p:sp>
        <p:nvSpPr>
          <p:cNvPr id="99" name="Google Shape;99;p3"/>
          <p:cNvSpPr txBox="1"/>
          <p:nvPr/>
        </p:nvSpPr>
        <p:spPr>
          <a:xfrm>
            <a:off x="727891" y="1725767"/>
            <a:ext cx="3808483"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SEGUNDO cuatrimestre del ejercicio fiscal 2023</a:t>
            </a:r>
            <a:endParaRPr dirty="0"/>
          </a:p>
        </p:txBody>
      </p:sp>
      <p:sp>
        <p:nvSpPr>
          <p:cNvPr id="2" name="Rectángulo 1">
            <a:extLst>
              <a:ext uri="{FF2B5EF4-FFF2-40B4-BE49-F238E27FC236}">
                <a16:creationId xmlns:a16="http://schemas.microsoft.com/office/drawing/2014/main" id="{556A1C92-C222-404C-83E5-2A773BA190CA}"/>
              </a:ext>
            </a:extLst>
          </p:cNvPr>
          <p:cNvSpPr/>
          <p:nvPr/>
        </p:nvSpPr>
        <p:spPr>
          <a:xfrm>
            <a:off x="727890" y="2733345"/>
            <a:ext cx="6096000" cy="2964401"/>
          </a:xfrm>
          <a:prstGeom prst="rect">
            <a:avLst/>
          </a:prstGeom>
        </p:spPr>
        <p:txBody>
          <a:bodyPr>
            <a:spAutoFit/>
          </a:bodyPr>
          <a:lstStyle/>
          <a:p>
            <a:pPr algn="just">
              <a:lnSpc>
                <a:spcPct val="150000"/>
              </a:lnSpc>
            </a:pPr>
            <a:r>
              <a:rPr lang="es-ES" dirty="0">
                <a:solidFill>
                  <a:schemeClr val="tx1"/>
                </a:solidFill>
                <a:latin typeface="Montserrat" panose="00000500000000000000" pitchFamily="2" charset="0"/>
                <a:cs typeface="Arial" panose="020B0604020202020204" pitchFamily="34" charset="0"/>
              </a:rPr>
              <a:t>Los principales desafíos de MEM en cuanto al uso de los recursos públicos y el cumplimiento de los planes nacionales son:</a:t>
            </a:r>
          </a:p>
          <a:p>
            <a:pPr algn="just">
              <a:lnSpc>
                <a:spcPct val="150000"/>
              </a:lnSpc>
            </a:pPr>
            <a:endParaRPr lang="es-ES" dirty="0">
              <a:solidFill>
                <a:schemeClr val="tx1"/>
              </a:solidFill>
              <a:latin typeface="Montserrat" panose="00000500000000000000" pitchFamily="2" charset="0"/>
              <a:cs typeface="Arial" panose="020B0604020202020204" pitchFamily="34" charset="0"/>
            </a:endParaRPr>
          </a:p>
          <a:p>
            <a:pPr marL="285750" indent="-285750" algn="just">
              <a:lnSpc>
                <a:spcPct val="150000"/>
              </a:lnSpc>
              <a:buFont typeface="Arial" panose="020B0604020202020204" pitchFamily="34" charset="0"/>
              <a:buChar char="•"/>
            </a:pPr>
            <a:r>
              <a:rPr lang="es-ES" dirty="0">
                <a:solidFill>
                  <a:srgbClr val="0070C0"/>
                </a:solidFill>
                <a:latin typeface="Montserrat" panose="00000500000000000000" pitchFamily="2" charset="0"/>
                <a:cs typeface="Arial" panose="020B0604020202020204" pitchFamily="34" charset="0"/>
              </a:rPr>
              <a:t>Optimizar la sistematización de los trámites para brindar acceso ágil y expedito a los usuarios, en un marco de mejora continua.</a:t>
            </a:r>
          </a:p>
          <a:p>
            <a:pPr marL="285750" indent="-285750" algn="just">
              <a:lnSpc>
                <a:spcPct val="150000"/>
              </a:lnSpc>
              <a:buFont typeface="Arial" panose="020B0604020202020204" pitchFamily="34" charset="0"/>
              <a:buChar char="•"/>
            </a:pPr>
            <a:r>
              <a:rPr lang="es-ES" dirty="0">
                <a:solidFill>
                  <a:srgbClr val="0070C0"/>
                </a:solidFill>
                <a:latin typeface="Montserrat" panose="00000500000000000000" pitchFamily="2" charset="0"/>
                <a:cs typeface="Arial" panose="020B0604020202020204" pitchFamily="34" charset="0"/>
              </a:rPr>
              <a:t>Dar continuidad a la participación ciudadana en las diversas fases que implican las actividades extractivas para lograr proyectos social y ambientalmente compatibles. </a:t>
            </a:r>
          </a:p>
        </p:txBody>
      </p:sp>
      <p:sp>
        <p:nvSpPr>
          <p:cNvPr id="4" name="Recortar rectángulo de una esquina 9">
            <a:extLst>
              <a:ext uri="{FF2B5EF4-FFF2-40B4-BE49-F238E27FC236}">
                <a16:creationId xmlns:a16="http://schemas.microsoft.com/office/drawing/2014/main" id="{16CC9A9C-99EE-0CA2-D493-114834E00127}"/>
              </a:ext>
            </a:extLst>
          </p:cNvPr>
          <p:cNvSpPr/>
          <p:nvPr/>
        </p:nvSpPr>
        <p:spPr>
          <a:xfrm>
            <a:off x="7302433" y="2747383"/>
            <a:ext cx="4344622" cy="2138652"/>
          </a:xfrm>
          <a:prstGeom prst="snip1Rect">
            <a:avLst>
              <a:gd name="adj" fmla="val 22602"/>
            </a:avLst>
          </a:prstGeom>
          <a:solidFill>
            <a:schemeClr val="bg1"/>
          </a:solidFill>
          <a:ln>
            <a:solidFill>
              <a:srgbClr val="1C4A8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GT"/>
          </a:p>
        </p:txBody>
      </p:sp>
      <p:sp>
        <p:nvSpPr>
          <p:cNvPr id="3" name="Rectángulo 2">
            <a:extLst>
              <a:ext uri="{FF2B5EF4-FFF2-40B4-BE49-F238E27FC236}">
                <a16:creationId xmlns:a16="http://schemas.microsoft.com/office/drawing/2014/main" id="{8D5F2427-FD52-46AF-A31C-5CE80B5AFF91}"/>
              </a:ext>
            </a:extLst>
          </p:cNvPr>
          <p:cNvSpPr/>
          <p:nvPr/>
        </p:nvSpPr>
        <p:spPr>
          <a:xfrm>
            <a:off x="7442031" y="3090398"/>
            <a:ext cx="4022077" cy="1600438"/>
          </a:xfrm>
          <a:prstGeom prst="rect">
            <a:avLst/>
          </a:prstGeom>
        </p:spPr>
        <p:txBody>
          <a:bodyPr wrap="square">
            <a:spAutoFit/>
          </a:bodyPr>
          <a:lstStyle/>
          <a:p>
            <a:pPr algn="just"/>
            <a:r>
              <a:rPr lang="es-ES" dirty="0">
                <a:solidFill>
                  <a:srgbClr val="004C82"/>
                </a:solidFill>
                <a:latin typeface="Bebas Neue"/>
              </a:rPr>
              <a:t>Las acciones inmediatas a seguir son:</a:t>
            </a:r>
          </a:p>
          <a:p>
            <a:pPr algn="just"/>
            <a:endParaRPr lang="es-ES" dirty="0">
              <a:solidFill>
                <a:srgbClr val="004C82"/>
              </a:solidFill>
              <a:latin typeface="Bebas Neue"/>
            </a:endParaRPr>
          </a:p>
          <a:p>
            <a:pPr marL="285750" indent="-285750" algn="just">
              <a:buFont typeface="Arial" panose="020B0604020202020204" pitchFamily="34" charset="0"/>
              <a:buChar char="•"/>
            </a:pPr>
            <a:r>
              <a:rPr lang="es-ES" dirty="0">
                <a:solidFill>
                  <a:srgbClr val="004C82"/>
                </a:solidFill>
                <a:latin typeface="Bebas Neue"/>
              </a:rPr>
              <a:t>Disponibilidad de presupuesto con su correspondiente financiamiento.</a:t>
            </a:r>
          </a:p>
          <a:p>
            <a:pPr marL="285750" indent="-285750" algn="just">
              <a:buFont typeface="Arial" panose="020B0604020202020204" pitchFamily="34" charset="0"/>
              <a:buChar char="•"/>
            </a:pPr>
            <a:r>
              <a:rPr lang="es-ES" dirty="0">
                <a:solidFill>
                  <a:srgbClr val="004C82"/>
                </a:solidFill>
                <a:latin typeface="Bebas Neue"/>
              </a:rPr>
              <a:t>Fortalecimiento de las capacidades técnicas del personal.</a:t>
            </a:r>
          </a:p>
          <a:p>
            <a:pPr marL="285750" indent="-285750" algn="just">
              <a:buFont typeface="Arial" panose="020B0604020202020204" pitchFamily="34" charset="0"/>
              <a:buChar char="•"/>
            </a:pPr>
            <a:r>
              <a:rPr lang="es-ES" dirty="0">
                <a:solidFill>
                  <a:srgbClr val="004C82"/>
                </a:solidFill>
                <a:latin typeface="Bebas Neue"/>
              </a:rPr>
              <a:t>Apoyo a la investigación científica.</a:t>
            </a:r>
          </a:p>
          <a:p>
            <a:pPr marL="285750" indent="-285750" algn="just">
              <a:buFont typeface="Arial" panose="020B0604020202020204" pitchFamily="34" charset="0"/>
              <a:buChar char="•"/>
            </a:pPr>
            <a:r>
              <a:rPr lang="es-ES" dirty="0">
                <a:solidFill>
                  <a:srgbClr val="004C82"/>
                </a:solidFill>
                <a:latin typeface="Bebas Neue"/>
              </a:rPr>
              <a:t>Fortalecimiento de la ciberseguridad. </a:t>
            </a:r>
            <a:endParaRPr lang="es-GT" dirty="0">
              <a:solidFill>
                <a:srgbClr val="004C82"/>
              </a:solidFill>
              <a:latin typeface="Bebas Neue"/>
            </a:endParaRPr>
          </a:p>
        </p:txBody>
      </p:sp>
    </p:spTree>
    <p:extLst>
      <p:ext uri="{BB962C8B-B14F-4D97-AF65-F5344CB8AC3E}">
        <p14:creationId xmlns:p14="http://schemas.microsoft.com/office/powerpoint/2010/main" val="90347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
        <p:cNvGrpSpPr/>
        <p:nvPr/>
      </p:nvGrpSpPr>
      <p:grpSpPr>
        <a:xfrm>
          <a:off x="0" y="0"/>
          <a:ext cx="0" cy="0"/>
          <a:chOff x="0" y="0"/>
          <a:chExt cx="0" cy="0"/>
        </a:xfrm>
      </p:grpSpPr>
      <p:sp>
        <p:nvSpPr>
          <p:cNvPr id="130" name="Google Shape;130;p7"/>
          <p:cNvSpPr/>
          <p:nvPr/>
        </p:nvSpPr>
        <p:spPr>
          <a:xfrm>
            <a:off x="5573907" y="6228920"/>
            <a:ext cx="1044186" cy="449150"/>
          </a:xfrm>
          <a:prstGeom prst="roundRect">
            <a:avLst>
              <a:gd name="adj" fmla="val 8556"/>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1" name="Google Shape;131;p7"/>
          <p:cNvPicPr preferRelativeResize="0"/>
          <p:nvPr/>
        </p:nvPicPr>
        <p:blipFill rotWithShape="1">
          <a:blip r:embed="rId4">
            <a:alphaModFix/>
          </a:blip>
          <a:srcRect t="248" b="238"/>
          <a:stretch/>
        </p:blipFill>
        <p:spPr>
          <a:xfrm>
            <a:off x="5726838" y="6284612"/>
            <a:ext cx="746674" cy="32941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1"/>
          <p:cNvSpPr/>
          <p:nvPr/>
        </p:nvSpPr>
        <p:spPr>
          <a:xfrm>
            <a:off x="5573907" y="6228920"/>
            <a:ext cx="1044186" cy="449150"/>
          </a:xfrm>
          <a:prstGeom prst="roundRect">
            <a:avLst>
              <a:gd name="adj" fmla="val 8556"/>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4">
            <a:alphaModFix/>
          </a:blip>
          <a:srcRect t="248" b="238"/>
          <a:stretch/>
        </p:blipFill>
        <p:spPr>
          <a:xfrm>
            <a:off x="5726838" y="6284612"/>
            <a:ext cx="746674" cy="329414"/>
          </a:xfrm>
          <a:prstGeom prst="rect">
            <a:avLst/>
          </a:prstGeom>
          <a:noFill/>
          <a:ln>
            <a:noFill/>
          </a:ln>
        </p:spPr>
      </p:pic>
    </p:spTree>
    <p:extLst>
      <p:ext uri="{BB962C8B-B14F-4D97-AF65-F5344CB8AC3E}">
        <p14:creationId xmlns:p14="http://schemas.microsoft.com/office/powerpoint/2010/main" val="3297298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2"/>
          <p:cNvSpPr txBox="1"/>
          <p:nvPr/>
        </p:nvSpPr>
        <p:spPr>
          <a:xfrm>
            <a:off x="727890" y="685390"/>
            <a:ext cx="5536276"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3100" b="0" i="0" u="none" strike="noStrike" cap="none" dirty="0">
                <a:solidFill>
                  <a:srgbClr val="004C82"/>
                </a:solidFill>
                <a:latin typeface="Bebas Neue"/>
                <a:ea typeface="Bebas Neue"/>
                <a:cs typeface="Bebas Neue"/>
                <a:sym typeface="Bebas Neue"/>
              </a:rPr>
              <a:t>CIFRAS GENERALES DEL PRESUPUESTO</a:t>
            </a:r>
            <a:endParaRPr lang="es-ES" dirty="0"/>
          </a:p>
        </p:txBody>
      </p:sp>
      <p:sp>
        <p:nvSpPr>
          <p:cNvPr id="91" name="Google Shape;91;p2"/>
          <p:cNvSpPr txBox="1"/>
          <p:nvPr/>
        </p:nvSpPr>
        <p:spPr>
          <a:xfrm>
            <a:off x="727890" y="1120682"/>
            <a:ext cx="5904138"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SEGUNDO cuatrimestre del ejercicio fiscal 2023</a:t>
            </a:r>
            <a:r>
              <a:rPr lang="es-GT" dirty="0">
                <a:ea typeface="Bebas Neue"/>
              </a:rPr>
              <a:t> </a:t>
            </a:r>
            <a:r>
              <a:rPr lang="es-GT" sz="1400" dirty="0">
                <a:solidFill>
                  <a:srgbClr val="004C82"/>
                </a:solidFill>
                <a:latin typeface="Bebas Neue"/>
                <a:ea typeface="Bebas Neue"/>
                <a:cs typeface="Bebas Neue"/>
                <a:sym typeface="Bebas Neue"/>
              </a:rPr>
              <a:t>(Montos en millones de Quetzales)</a:t>
            </a:r>
            <a:endParaRPr dirty="0"/>
          </a:p>
        </p:txBody>
      </p:sp>
      <p:sp>
        <p:nvSpPr>
          <p:cNvPr id="92" name="Google Shape;92;p2"/>
          <p:cNvSpPr/>
          <p:nvPr/>
        </p:nvSpPr>
        <p:spPr>
          <a:xfrm>
            <a:off x="907505" y="5710986"/>
            <a:ext cx="7248204" cy="18462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GT" sz="600" b="1" dirty="0">
                <a:solidFill>
                  <a:schemeClr val="dk1"/>
                </a:solidFill>
                <a:latin typeface="Arial"/>
                <a:ea typeface="Arial"/>
                <a:cs typeface="Arial"/>
                <a:sym typeface="Arial"/>
              </a:rPr>
              <a:t>Fuente</a:t>
            </a:r>
            <a:r>
              <a:rPr lang="es-GT" sz="600" dirty="0">
                <a:solidFill>
                  <a:schemeClr val="dk1"/>
                </a:solidFill>
                <a:latin typeface="Arial"/>
                <a:ea typeface="Arial"/>
                <a:cs typeface="Arial"/>
                <a:sym typeface="Arial"/>
              </a:rPr>
              <a:t>: Sistema de Contabilidad Integrada (</a:t>
            </a:r>
            <a:r>
              <a:rPr lang="es-GT" sz="600" dirty="0" err="1">
                <a:solidFill>
                  <a:schemeClr val="dk1"/>
                </a:solidFill>
                <a:latin typeface="Arial"/>
                <a:ea typeface="Arial"/>
                <a:cs typeface="Arial"/>
                <a:sym typeface="Arial"/>
              </a:rPr>
              <a:t>Sicoin</a:t>
            </a:r>
            <a:r>
              <a:rPr lang="es-GT" sz="600" dirty="0">
                <a:solidFill>
                  <a:schemeClr val="dk1"/>
                </a:solidFill>
                <a:latin typeface="Arial"/>
                <a:ea typeface="Arial"/>
                <a:cs typeface="Arial"/>
                <a:sym typeface="Arial"/>
              </a:rPr>
              <a:t>).</a:t>
            </a:r>
            <a:endParaRPr sz="600" dirty="0">
              <a:solidFill>
                <a:schemeClr val="dk1"/>
              </a:solidFill>
              <a:latin typeface="Arial"/>
              <a:ea typeface="Arial"/>
              <a:cs typeface="Arial"/>
              <a:sym typeface="Arial"/>
            </a:endParaRPr>
          </a:p>
        </p:txBody>
      </p:sp>
      <p:sp>
        <p:nvSpPr>
          <p:cNvPr id="6" name="Google Shape;92;p2">
            <a:extLst>
              <a:ext uri="{FF2B5EF4-FFF2-40B4-BE49-F238E27FC236}">
                <a16:creationId xmlns:a16="http://schemas.microsoft.com/office/drawing/2014/main" id="{B9CE2F11-C096-4B68-87C0-BF3504B2B996}"/>
              </a:ext>
            </a:extLst>
          </p:cNvPr>
          <p:cNvSpPr/>
          <p:nvPr/>
        </p:nvSpPr>
        <p:spPr>
          <a:xfrm>
            <a:off x="1866899" y="2252435"/>
            <a:ext cx="8458201" cy="2169784"/>
          </a:xfrm>
          <a:prstGeom prst="rect">
            <a:avLst/>
          </a:prstGeom>
          <a:noFill/>
          <a:ln>
            <a:noFill/>
          </a:ln>
        </p:spPr>
        <p:txBody>
          <a:bodyPr spcFirstLastPara="1" wrap="square" lIns="91425" tIns="45700" rIns="91425" bIns="45700" anchor="t" anchorCtr="0">
            <a:spAutoFit/>
          </a:bodyPr>
          <a:lstStyle/>
          <a:p>
            <a:pPr marL="457200" lvl="5" algn="just">
              <a:lnSpc>
                <a:spcPct val="150000"/>
              </a:lnSpc>
              <a:buClr>
                <a:schemeClr val="accent1"/>
              </a:buClr>
            </a:pPr>
            <a:r>
              <a:rPr lang="es-ES" sz="1800" dirty="0">
                <a:solidFill>
                  <a:schemeClr val="dk1"/>
                </a:solidFill>
                <a:latin typeface="Montserrat" panose="00000500000000000000" pitchFamily="2" charset="0"/>
              </a:rPr>
              <a:t>Presupuesto vigente </a:t>
            </a:r>
            <a:r>
              <a:rPr lang="es-ES" sz="1800" b="1" dirty="0">
                <a:solidFill>
                  <a:schemeClr val="accent1"/>
                </a:solidFill>
                <a:latin typeface="Montserrat" panose="00000500000000000000" pitchFamily="2" charset="0"/>
              </a:rPr>
              <a:t>total</a:t>
            </a:r>
            <a:r>
              <a:rPr lang="es-ES" sz="1800" dirty="0">
                <a:solidFill>
                  <a:schemeClr val="dk1"/>
                </a:solidFill>
                <a:latin typeface="Montserrat" panose="00000500000000000000" pitchFamily="2" charset="0"/>
              </a:rPr>
              <a:t>: Q314,422,919</a:t>
            </a:r>
          </a:p>
          <a:p>
            <a:pPr marL="457200" lvl="5" algn="just">
              <a:lnSpc>
                <a:spcPct val="150000"/>
              </a:lnSpc>
              <a:buClr>
                <a:schemeClr val="accent1"/>
              </a:buClr>
            </a:pPr>
            <a:endParaRPr lang="es-ES" sz="1800" dirty="0">
              <a:solidFill>
                <a:schemeClr val="dk1"/>
              </a:solidFill>
              <a:latin typeface="Montserrat" panose="00000500000000000000" pitchFamily="2" charset="0"/>
              <a:sym typeface="Arial"/>
            </a:endParaRPr>
          </a:p>
          <a:p>
            <a:pPr marL="457200" lvl="5" algn="just">
              <a:lnSpc>
                <a:spcPct val="150000"/>
              </a:lnSpc>
              <a:buClr>
                <a:schemeClr val="accent1"/>
              </a:buClr>
            </a:pPr>
            <a:r>
              <a:rPr lang="es-ES" sz="1800" dirty="0">
                <a:solidFill>
                  <a:schemeClr val="dk1"/>
                </a:solidFill>
                <a:latin typeface="Montserrat" panose="00000500000000000000" pitchFamily="2" charset="0"/>
              </a:rPr>
              <a:t>Presupuesto </a:t>
            </a:r>
            <a:r>
              <a:rPr lang="es-ES" sz="1800" b="1" dirty="0">
                <a:solidFill>
                  <a:schemeClr val="accent1"/>
                </a:solidFill>
                <a:latin typeface="Montserrat" panose="00000500000000000000" pitchFamily="2" charset="0"/>
              </a:rPr>
              <a:t>ejecutado</a:t>
            </a:r>
            <a:r>
              <a:rPr lang="es-ES" sz="1800" dirty="0">
                <a:solidFill>
                  <a:schemeClr val="dk1"/>
                </a:solidFill>
                <a:latin typeface="Montserrat" panose="00000500000000000000" pitchFamily="2" charset="0"/>
              </a:rPr>
              <a:t> (utilizado): Q271,356,338</a:t>
            </a:r>
          </a:p>
          <a:p>
            <a:pPr marL="457200" lvl="5" algn="just">
              <a:lnSpc>
                <a:spcPct val="150000"/>
              </a:lnSpc>
              <a:buClr>
                <a:schemeClr val="accent1"/>
              </a:buClr>
            </a:pPr>
            <a:endParaRPr lang="es-ES" sz="1800" dirty="0">
              <a:solidFill>
                <a:schemeClr val="dk1"/>
              </a:solidFill>
              <a:latin typeface="Montserrat" panose="00000500000000000000" pitchFamily="2" charset="0"/>
              <a:sym typeface="Arial"/>
            </a:endParaRPr>
          </a:p>
          <a:p>
            <a:pPr marL="457200" lvl="5" algn="just">
              <a:lnSpc>
                <a:spcPct val="150000"/>
              </a:lnSpc>
              <a:buClr>
                <a:schemeClr val="accent1"/>
              </a:buClr>
            </a:pPr>
            <a:r>
              <a:rPr lang="es-ES" sz="1800" b="1" dirty="0">
                <a:solidFill>
                  <a:schemeClr val="accent1"/>
                </a:solidFill>
                <a:latin typeface="Montserrat" panose="00000500000000000000" pitchFamily="2" charset="0"/>
              </a:rPr>
              <a:t>Saldo</a:t>
            </a:r>
            <a:r>
              <a:rPr lang="es-ES" sz="1800" dirty="0">
                <a:solidFill>
                  <a:schemeClr val="dk1"/>
                </a:solidFill>
                <a:latin typeface="Montserrat" panose="00000500000000000000" pitchFamily="2" charset="0"/>
              </a:rPr>
              <a:t>: Q43,066,581</a:t>
            </a:r>
            <a:endParaRPr sz="1800" dirty="0">
              <a:solidFill>
                <a:schemeClr val="dk1"/>
              </a:solidFill>
              <a:latin typeface="Montserrat" panose="00000500000000000000" pitchFamily="2" charset="0"/>
              <a:sym typeface="Arial"/>
            </a:endParaRPr>
          </a:p>
        </p:txBody>
      </p:sp>
    </p:spTree>
    <p:extLst>
      <p:ext uri="{BB962C8B-B14F-4D97-AF65-F5344CB8AC3E}">
        <p14:creationId xmlns:p14="http://schemas.microsoft.com/office/powerpoint/2010/main" val="2382583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2"/>
          <p:cNvSpPr txBox="1"/>
          <p:nvPr/>
        </p:nvSpPr>
        <p:spPr>
          <a:xfrm>
            <a:off x="727890" y="685390"/>
            <a:ext cx="7028744"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3100" b="0" i="0" u="none" strike="noStrike" cap="none" dirty="0">
                <a:solidFill>
                  <a:srgbClr val="004C82"/>
                </a:solidFill>
                <a:latin typeface="Bebas Neue"/>
                <a:ea typeface="Bebas Neue"/>
                <a:cs typeface="Bebas Neue"/>
                <a:sym typeface="Bebas Neue"/>
              </a:rPr>
              <a:t>CIFRAS GENERALES DEL PRESUPUESTO</a:t>
            </a:r>
            <a:endParaRPr lang="es-ES" dirty="0"/>
          </a:p>
        </p:txBody>
      </p:sp>
      <p:sp>
        <p:nvSpPr>
          <p:cNvPr id="91" name="Google Shape;91;p2"/>
          <p:cNvSpPr txBox="1"/>
          <p:nvPr/>
        </p:nvSpPr>
        <p:spPr>
          <a:xfrm>
            <a:off x="727890" y="1116167"/>
            <a:ext cx="658731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SEGUNDO cuatrimestre del ejercicio fiscal 2023</a:t>
            </a:r>
            <a:r>
              <a:rPr lang="es-GT" dirty="0">
                <a:ea typeface="Bebas Neue"/>
              </a:rPr>
              <a:t> </a:t>
            </a:r>
            <a:r>
              <a:rPr lang="es-GT" sz="1400" dirty="0">
                <a:solidFill>
                  <a:srgbClr val="004C82"/>
                </a:solidFill>
                <a:latin typeface="Bebas Neue"/>
                <a:ea typeface="Bebas Neue"/>
                <a:cs typeface="Bebas Neue"/>
                <a:sym typeface="Bebas Neue"/>
              </a:rPr>
              <a:t>(Montos en millones de Quetzales)</a:t>
            </a:r>
            <a:endParaRPr dirty="0"/>
          </a:p>
        </p:txBody>
      </p:sp>
      <p:sp>
        <p:nvSpPr>
          <p:cNvPr id="92" name="Google Shape;92;p2"/>
          <p:cNvSpPr/>
          <p:nvPr/>
        </p:nvSpPr>
        <p:spPr>
          <a:xfrm>
            <a:off x="907505" y="5710986"/>
            <a:ext cx="8040552" cy="18462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GT" sz="600" b="1" dirty="0">
                <a:solidFill>
                  <a:schemeClr val="dk1"/>
                </a:solidFill>
                <a:latin typeface="Arial"/>
                <a:ea typeface="Arial"/>
                <a:cs typeface="Arial"/>
                <a:sym typeface="Arial"/>
              </a:rPr>
              <a:t>Fuente</a:t>
            </a:r>
            <a:r>
              <a:rPr lang="es-GT" sz="600" dirty="0">
                <a:solidFill>
                  <a:schemeClr val="dk1"/>
                </a:solidFill>
                <a:latin typeface="Arial"/>
                <a:ea typeface="Arial"/>
                <a:cs typeface="Arial"/>
                <a:sym typeface="Arial"/>
              </a:rPr>
              <a:t>: Sistema de Contabilidad Integrada (</a:t>
            </a:r>
            <a:r>
              <a:rPr lang="es-GT" sz="600" dirty="0" err="1">
                <a:solidFill>
                  <a:schemeClr val="dk1"/>
                </a:solidFill>
                <a:latin typeface="Arial"/>
                <a:ea typeface="Arial"/>
                <a:cs typeface="Arial"/>
                <a:sym typeface="Arial"/>
              </a:rPr>
              <a:t>Sicoin</a:t>
            </a:r>
            <a:r>
              <a:rPr lang="es-ES" sz="600" dirty="0">
                <a:solidFill>
                  <a:srgbClr val="C00000"/>
                </a:solidFill>
                <a:sym typeface="Arial"/>
              </a:rPr>
              <a:t>)</a:t>
            </a:r>
            <a:endParaRPr sz="600" dirty="0">
              <a:solidFill>
                <a:schemeClr val="dk1"/>
              </a:solidFill>
              <a:latin typeface="Arial"/>
              <a:ea typeface="Arial"/>
              <a:cs typeface="Arial"/>
              <a:sym typeface="Arial"/>
            </a:endParaRPr>
          </a:p>
        </p:txBody>
      </p:sp>
      <p:sp>
        <p:nvSpPr>
          <p:cNvPr id="2" name="Recortar rectángulo de una esquina 9">
            <a:extLst>
              <a:ext uri="{FF2B5EF4-FFF2-40B4-BE49-F238E27FC236}">
                <a16:creationId xmlns:a16="http://schemas.microsoft.com/office/drawing/2014/main" id="{F3BC4358-D8F2-B6C1-7562-1986D8C37324}"/>
              </a:ext>
            </a:extLst>
          </p:cNvPr>
          <p:cNvSpPr/>
          <p:nvPr/>
        </p:nvSpPr>
        <p:spPr>
          <a:xfrm>
            <a:off x="4495935" y="2434865"/>
            <a:ext cx="3419628" cy="2095991"/>
          </a:xfrm>
          <a:prstGeom prst="snip1Rect">
            <a:avLst>
              <a:gd name="adj" fmla="val 22602"/>
            </a:avLst>
          </a:prstGeom>
          <a:solidFill>
            <a:schemeClr val="bg1"/>
          </a:solidFill>
          <a:ln>
            <a:solidFill>
              <a:srgbClr val="1C4A8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GT"/>
          </a:p>
        </p:txBody>
      </p:sp>
      <p:sp>
        <p:nvSpPr>
          <p:cNvPr id="3" name="Cuadro de texto 10">
            <a:extLst>
              <a:ext uri="{FF2B5EF4-FFF2-40B4-BE49-F238E27FC236}">
                <a16:creationId xmlns:a16="http://schemas.microsoft.com/office/drawing/2014/main" id="{FACDAD28-6165-955C-6305-0CC4B77F40BC}"/>
              </a:ext>
            </a:extLst>
          </p:cNvPr>
          <p:cNvSpPr txBox="1"/>
          <p:nvPr/>
        </p:nvSpPr>
        <p:spPr>
          <a:xfrm>
            <a:off x="4773372" y="2773526"/>
            <a:ext cx="2864754" cy="1418667"/>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20000"/>
              </a:lnSpc>
            </a:pPr>
            <a:r>
              <a:rPr lang="es-MX" sz="2400" b="1" dirty="0">
                <a:solidFill>
                  <a:srgbClr val="1C4A80"/>
                </a:solidFill>
                <a:effectLst/>
                <a:latin typeface="Bebas Neue" panose="00000500000000000000" pitchFamily="50" charset="0"/>
                <a:ea typeface="Calibri" panose="020F0502020204030204" pitchFamily="34" charset="0"/>
                <a:cs typeface="MinionPro-Regular"/>
              </a:rPr>
              <a:t>PORCENTAJE DE EJECUCIÓN:</a:t>
            </a:r>
            <a:endParaRPr lang="es-GT" sz="2400" dirty="0">
              <a:solidFill>
                <a:srgbClr val="000000"/>
              </a:solidFill>
              <a:effectLst/>
              <a:latin typeface="Bebas Neue" panose="00000500000000000000" pitchFamily="50" charset="0"/>
              <a:ea typeface="Calibri" panose="020F0502020204030204" pitchFamily="34" charset="0"/>
              <a:cs typeface="MinionPro-Regular"/>
            </a:endParaRPr>
          </a:p>
          <a:p>
            <a:pPr algn="ctr">
              <a:lnSpc>
                <a:spcPct val="120000"/>
              </a:lnSpc>
            </a:pPr>
            <a:r>
              <a:rPr lang="es-MX" sz="5400" b="1" dirty="0">
                <a:solidFill>
                  <a:srgbClr val="1C4A80"/>
                </a:solidFill>
                <a:effectLst/>
                <a:latin typeface="Arial" panose="020B0604020202020204" pitchFamily="34" charset="0"/>
                <a:ea typeface="Calibri" panose="020F0502020204030204" pitchFamily="34" charset="0"/>
                <a:cs typeface="MinionPro-Regular"/>
              </a:rPr>
              <a:t>86%</a:t>
            </a:r>
            <a:endParaRPr lang="es-GT" sz="4800" dirty="0">
              <a:solidFill>
                <a:srgbClr val="000000"/>
              </a:solidFill>
              <a:effectLst/>
              <a:latin typeface="MinionPro-Regular"/>
              <a:ea typeface="Calibri" panose="020F0502020204030204" pitchFamily="34" charset="0"/>
              <a:cs typeface="MinionPro-Regular"/>
            </a:endParaRPr>
          </a:p>
        </p:txBody>
      </p:sp>
    </p:spTree>
    <p:extLst>
      <p:ext uri="{BB962C8B-B14F-4D97-AF65-F5344CB8AC3E}">
        <p14:creationId xmlns:p14="http://schemas.microsoft.com/office/powerpoint/2010/main" val="2514528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2"/>
          <p:cNvSpPr txBox="1"/>
          <p:nvPr/>
        </p:nvSpPr>
        <p:spPr>
          <a:xfrm>
            <a:off x="727891" y="685390"/>
            <a:ext cx="8066788"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3100" b="0" i="0" u="none" strike="noStrike" cap="none" dirty="0">
                <a:solidFill>
                  <a:srgbClr val="004C82"/>
                </a:solidFill>
                <a:latin typeface="Bebas Neue"/>
                <a:ea typeface="Bebas Neue"/>
                <a:cs typeface="Bebas Neue"/>
                <a:sym typeface="Bebas Neue"/>
              </a:rPr>
              <a:t>En qué utiliza el dinero el </a:t>
            </a:r>
            <a:r>
              <a:rPr lang="es-ES" sz="3100" b="0" i="0" u="none" strike="noStrike" cap="none" dirty="0" err="1">
                <a:solidFill>
                  <a:srgbClr val="004C82"/>
                </a:solidFill>
                <a:latin typeface="Bebas Neue"/>
                <a:ea typeface="Bebas Neue"/>
                <a:cs typeface="Bebas Neue"/>
                <a:sym typeface="Bebas Neue"/>
              </a:rPr>
              <a:t>mem</a:t>
            </a:r>
            <a:endParaRPr dirty="0"/>
          </a:p>
        </p:txBody>
      </p:sp>
      <p:sp>
        <p:nvSpPr>
          <p:cNvPr id="91" name="Google Shape;91;p2"/>
          <p:cNvSpPr txBox="1"/>
          <p:nvPr/>
        </p:nvSpPr>
        <p:spPr>
          <a:xfrm>
            <a:off x="784656" y="1138814"/>
            <a:ext cx="5575047"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segundo cuatrimestre del ejercicio fiscal 2023</a:t>
            </a:r>
            <a:endParaRPr dirty="0"/>
          </a:p>
        </p:txBody>
      </p:sp>
      <p:sp>
        <p:nvSpPr>
          <p:cNvPr id="6" name="Google Shape;92;p2">
            <a:extLst>
              <a:ext uri="{FF2B5EF4-FFF2-40B4-BE49-F238E27FC236}">
                <a16:creationId xmlns:a16="http://schemas.microsoft.com/office/drawing/2014/main" id="{0322B49C-8309-43A4-A720-CFB27699EEE8}"/>
              </a:ext>
            </a:extLst>
          </p:cNvPr>
          <p:cNvSpPr/>
          <p:nvPr/>
        </p:nvSpPr>
        <p:spPr>
          <a:xfrm>
            <a:off x="1866897" y="2381536"/>
            <a:ext cx="8458201" cy="1384954"/>
          </a:xfrm>
          <a:prstGeom prst="rect">
            <a:avLst/>
          </a:prstGeom>
          <a:noFill/>
          <a:ln>
            <a:noFill/>
          </a:ln>
        </p:spPr>
        <p:txBody>
          <a:bodyPr spcFirstLastPara="1" wrap="square" lIns="91425" tIns="45700" rIns="91425" bIns="45700" anchor="t" anchorCtr="0">
            <a:spAutoFit/>
          </a:bodyPr>
          <a:lstStyle/>
          <a:p>
            <a:pPr algn="just">
              <a:lnSpc>
                <a:spcPct val="150000"/>
              </a:lnSpc>
            </a:pPr>
            <a:r>
              <a:rPr lang="es-ES" dirty="0">
                <a:solidFill>
                  <a:schemeClr val="tx1"/>
                </a:solidFill>
                <a:latin typeface="Montserrat" panose="00000500000000000000" pitchFamily="2" charset="0"/>
                <a:cs typeface="Arial" panose="020B0604020202020204" pitchFamily="34" charset="0"/>
              </a:rPr>
              <a:t>Se prioriza el pago de salarios y contratación del recurso humano y su constante capacitación. </a:t>
            </a:r>
            <a:endParaRPr lang="es-GT" dirty="0">
              <a:solidFill>
                <a:schemeClr val="tx1"/>
              </a:solidFill>
              <a:latin typeface="Montserrat" panose="00000500000000000000" pitchFamily="2" charset="0"/>
              <a:cs typeface="Arial" panose="020B0604020202020204" pitchFamily="34" charset="0"/>
            </a:endParaRPr>
          </a:p>
          <a:p>
            <a:pPr algn="just">
              <a:lnSpc>
                <a:spcPct val="150000"/>
              </a:lnSpc>
            </a:pPr>
            <a:r>
              <a:rPr lang="es-GT" dirty="0">
                <a:solidFill>
                  <a:schemeClr val="tx1"/>
                </a:solidFill>
                <a:latin typeface="Montserrat" panose="00000500000000000000" pitchFamily="2" charset="0"/>
                <a:cs typeface="Arial" panose="020B0604020202020204" pitchFamily="34" charset="0"/>
              </a:rPr>
              <a:t>Además, el dinero también se invierte en la adquisición de diferentes bienes o servicios y en transferencias que son necesarias para cumplir con las finalidades de la institución. </a:t>
            </a:r>
          </a:p>
        </p:txBody>
      </p:sp>
      <p:grpSp>
        <p:nvGrpSpPr>
          <p:cNvPr id="4" name="Grupo 3">
            <a:extLst>
              <a:ext uri="{FF2B5EF4-FFF2-40B4-BE49-F238E27FC236}">
                <a16:creationId xmlns:a16="http://schemas.microsoft.com/office/drawing/2014/main" id="{E42B4A0D-804E-FD4E-A6F0-4A07765E3108}"/>
              </a:ext>
            </a:extLst>
          </p:cNvPr>
          <p:cNvGrpSpPr/>
          <p:nvPr/>
        </p:nvGrpSpPr>
        <p:grpSpPr>
          <a:xfrm>
            <a:off x="4636106" y="4071253"/>
            <a:ext cx="2919781" cy="1773383"/>
            <a:chOff x="4495935" y="2591993"/>
            <a:chExt cx="3419628" cy="2185163"/>
          </a:xfrm>
        </p:grpSpPr>
        <p:sp>
          <p:nvSpPr>
            <p:cNvPr id="2" name="Recortar rectángulo de una esquina 9">
              <a:extLst>
                <a:ext uri="{FF2B5EF4-FFF2-40B4-BE49-F238E27FC236}">
                  <a16:creationId xmlns:a16="http://schemas.microsoft.com/office/drawing/2014/main" id="{2AAAE1B6-FB51-DFAB-8C2A-81D68D7674C7}"/>
                </a:ext>
              </a:extLst>
            </p:cNvPr>
            <p:cNvSpPr/>
            <p:nvPr/>
          </p:nvSpPr>
          <p:spPr>
            <a:xfrm>
              <a:off x="4495935" y="2591993"/>
              <a:ext cx="3419628" cy="2185162"/>
            </a:xfrm>
            <a:prstGeom prst="snip1Rect">
              <a:avLst>
                <a:gd name="adj" fmla="val 22602"/>
              </a:avLst>
            </a:prstGeom>
            <a:solidFill>
              <a:schemeClr val="bg1"/>
            </a:solidFill>
            <a:ln>
              <a:solidFill>
                <a:srgbClr val="1C4A8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GT"/>
            </a:p>
          </p:txBody>
        </p:sp>
        <p:sp>
          <p:nvSpPr>
            <p:cNvPr id="3" name="Cuadro de texto 10">
              <a:extLst>
                <a:ext uri="{FF2B5EF4-FFF2-40B4-BE49-F238E27FC236}">
                  <a16:creationId xmlns:a16="http://schemas.microsoft.com/office/drawing/2014/main" id="{3F707BEC-5CDC-7DD7-9686-D8C2E81C69A6}"/>
                </a:ext>
              </a:extLst>
            </p:cNvPr>
            <p:cNvSpPr txBox="1"/>
            <p:nvPr/>
          </p:nvSpPr>
          <p:spPr>
            <a:xfrm>
              <a:off x="4773372" y="2681165"/>
              <a:ext cx="2725471" cy="2095991"/>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s-MX" sz="2400" b="1" dirty="0">
                  <a:solidFill>
                    <a:srgbClr val="1C4A80"/>
                  </a:solidFill>
                  <a:effectLst/>
                  <a:latin typeface="Bebas Neue" panose="00000500000000000000" pitchFamily="50" charset="0"/>
                  <a:ea typeface="Calibri" panose="020F0502020204030204" pitchFamily="34" charset="0"/>
                  <a:cs typeface="MinionPro-Regular"/>
                </a:rPr>
                <a:t>EL GASTO SE DIVIDE EN</a:t>
              </a:r>
              <a:endParaRPr lang="es-GT" sz="2400" dirty="0">
                <a:solidFill>
                  <a:srgbClr val="000000"/>
                </a:solidFill>
                <a:effectLst/>
                <a:latin typeface="Bebas Neue" panose="00000500000000000000" pitchFamily="50" charset="0"/>
                <a:ea typeface="Calibri" panose="020F0502020204030204" pitchFamily="34" charset="0"/>
                <a:cs typeface="MinionPro-Regular"/>
              </a:endParaRPr>
            </a:p>
            <a:p>
              <a:pPr algn="ctr"/>
              <a:r>
                <a:rPr lang="es-MX" sz="5400" b="1" dirty="0">
                  <a:solidFill>
                    <a:srgbClr val="1C4A80"/>
                  </a:solidFill>
                  <a:effectLst/>
                  <a:latin typeface="Arial" panose="020B0604020202020204" pitchFamily="34" charset="0"/>
                  <a:ea typeface="Calibri" panose="020F0502020204030204" pitchFamily="34" charset="0"/>
                  <a:cs typeface="MinionPro-Regular"/>
                </a:rPr>
                <a:t>5 </a:t>
              </a:r>
            </a:p>
            <a:p>
              <a:pPr algn="ctr"/>
              <a:r>
                <a:rPr lang="es-MX" sz="2400" b="1" dirty="0">
                  <a:solidFill>
                    <a:srgbClr val="1C4A80"/>
                  </a:solidFill>
                  <a:latin typeface="Bebas Neue" panose="00000500000000000000" pitchFamily="50" charset="0"/>
                </a:rPr>
                <a:t>GRUPOS</a:t>
              </a:r>
              <a:endParaRPr lang="es-GT" sz="2400" b="1" dirty="0">
                <a:solidFill>
                  <a:srgbClr val="1C4A80"/>
                </a:solidFill>
                <a:latin typeface="Bebas Neue" panose="00000500000000000000" pitchFamily="50" charset="0"/>
              </a:endParaRPr>
            </a:p>
          </p:txBody>
        </p:sp>
      </p:grpSp>
    </p:spTree>
    <p:extLst>
      <p:ext uri="{BB962C8B-B14F-4D97-AF65-F5344CB8AC3E}">
        <p14:creationId xmlns:p14="http://schemas.microsoft.com/office/powerpoint/2010/main" val="2673871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2"/>
          <p:cNvSpPr txBox="1"/>
          <p:nvPr/>
        </p:nvSpPr>
        <p:spPr>
          <a:xfrm>
            <a:off x="727890" y="685390"/>
            <a:ext cx="6453745"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3100" b="0" i="0" u="none" strike="noStrike" cap="none" dirty="0">
                <a:solidFill>
                  <a:srgbClr val="004C82"/>
                </a:solidFill>
                <a:latin typeface="Bebas Neue"/>
                <a:ea typeface="Bebas Neue"/>
                <a:cs typeface="Bebas Neue"/>
                <a:sym typeface="Bebas Neue"/>
              </a:rPr>
              <a:t>Ejecución presupuestaria por grupo de gast</a:t>
            </a:r>
            <a:r>
              <a:rPr lang="es-ES" sz="3100" dirty="0">
                <a:solidFill>
                  <a:srgbClr val="004C82"/>
                </a:solidFill>
                <a:latin typeface="Bebas Neue"/>
                <a:ea typeface="Bebas Neue"/>
                <a:cs typeface="Bebas Neue"/>
                <a:sym typeface="Bebas Neue"/>
              </a:rPr>
              <a:t>o </a:t>
            </a:r>
            <a:endParaRPr dirty="0"/>
          </a:p>
        </p:txBody>
      </p:sp>
      <p:sp>
        <p:nvSpPr>
          <p:cNvPr id="91" name="Google Shape;91;p2"/>
          <p:cNvSpPr txBox="1"/>
          <p:nvPr/>
        </p:nvSpPr>
        <p:spPr>
          <a:xfrm>
            <a:off x="727890" y="1115108"/>
            <a:ext cx="380848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segundo cuatrimestre del ejercicio fiscal 2023</a:t>
            </a:r>
            <a:endParaRPr dirty="0"/>
          </a:p>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(Montos en millones de Quetzales)</a:t>
            </a:r>
            <a:endParaRPr dirty="0"/>
          </a:p>
        </p:txBody>
      </p:sp>
      <p:sp>
        <p:nvSpPr>
          <p:cNvPr id="9" name="Rectángulo 8">
            <a:extLst>
              <a:ext uri="{FF2B5EF4-FFF2-40B4-BE49-F238E27FC236}">
                <a16:creationId xmlns:a16="http://schemas.microsoft.com/office/drawing/2014/main" id="{6116B59F-B1E0-4E20-B6E2-5ABAFBF0E1A1}"/>
              </a:ext>
            </a:extLst>
          </p:cNvPr>
          <p:cNvSpPr/>
          <p:nvPr/>
        </p:nvSpPr>
        <p:spPr>
          <a:xfrm>
            <a:off x="963528" y="4566768"/>
            <a:ext cx="10489563" cy="1754326"/>
          </a:xfrm>
          <a:prstGeom prst="rect">
            <a:avLst/>
          </a:prstGeom>
        </p:spPr>
        <p:txBody>
          <a:bodyPr wrap="square">
            <a:spAutoFit/>
          </a:bodyPr>
          <a:lstStyle/>
          <a:p>
            <a:pPr algn="just"/>
            <a:r>
              <a:rPr lang="es-ES" sz="1200" dirty="0">
                <a:solidFill>
                  <a:schemeClr val="tx1"/>
                </a:solidFill>
                <a:latin typeface="Montserrat" panose="00000500000000000000" pitchFamily="2" charset="0"/>
              </a:rPr>
              <a:t>El grupo de gasto con mayor ejecución durante el segundo cuatrimestre (de mayo a agosto) del ejercicio fiscal 2023 es el grupo de gasto 400 “Transferencias Corrientes”, esto derivado del apoyo social temporal otorgado por el Gobierno de Guatemala a las personas que consumen gas propano, de conformidad a la Ley de Apoyo Social Temporal para los Consumidores de Gas Propano, sus reformas y su reglamento, a través de las empresas envasadoras de gas licuado de petróleo GLP con un 99% de ejecución.</a:t>
            </a:r>
          </a:p>
          <a:p>
            <a:pPr algn="just"/>
            <a:endParaRPr lang="es-ES" sz="1200" dirty="0">
              <a:solidFill>
                <a:schemeClr val="tx1"/>
              </a:solidFill>
              <a:latin typeface="Montserrat" panose="00000500000000000000" pitchFamily="2" charset="0"/>
            </a:endParaRPr>
          </a:p>
          <a:p>
            <a:pPr algn="just"/>
            <a:r>
              <a:rPr lang="es-ES" sz="1200" dirty="0">
                <a:solidFill>
                  <a:schemeClr val="tx1"/>
                </a:solidFill>
                <a:latin typeface="Montserrat" panose="00000500000000000000" pitchFamily="2" charset="0"/>
              </a:rPr>
              <a:t>Asimismo, el grupo de gasto 000 “Servicios Personales” que corresponde a la ejecución del pago de las nóminas de personal permanente y por contrato, así como dietas, gastos de representación y otras remuneraciones de personal temporal, considerando que dicho grupo de gasto representa un 78% de las asignaciones ordinarias y sus incrementos en el presupuesto del Ministerio de Energía y Minas y que representa un 45% de la ejecución institucional.</a:t>
            </a:r>
            <a:endParaRPr lang="es-GT" sz="1200" dirty="0">
              <a:solidFill>
                <a:schemeClr val="tx1"/>
              </a:solidFill>
              <a:latin typeface="Montserrat" panose="00000500000000000000" pitchFamily="2" charset="0"/>
            </a:endParaRPr>
          </a:p>
        </p:txBody>
      </p:sp>
      <p:graphicFrame>
        <p:nvGraphicFramePr>
          <p:cNvPr id="3" name="Gráfico 2">
            <a:extLst>
              <a:ext uri="{FF2B5EF4-FFF2-40B4-BE49-F238E27FC236}">
                <a16:creationId xmlns:a16="http://schemas.microsoft.com/office/drawing/2014/main" id="{ED074238-106E-4139-949A-75462BDE4176}"/>
              </a:ext>
            </a:extLst>
          </p:cNvPr>
          <p:cNvGraphicFramePr>
            <a:graphicFrameLocks/>
          </p:cNvGraphicFramePr>
          <p:nvPr>
            <p:extLst>
              <p:ext uri="{D42A27DB-BD31-4B8C-83A1-F6EECF244321}">
                <p14:modId xmlns:p14="http://schemas.microsoft.com/office/powerpoint/2010/main" val="3198339611"/>
              </p:ext>
            </p:extLst>
          </p:nvPr>
        </p:nvGraphicFramePr>
        <p:xfrm>
          <a:off x="807662" y="1827159"/>
          <a:ext cx="4850130" cy="26365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Tabla 5">
            <a:extLst>
              <a:ext uri="{FF2B5EF4-FFF2-40B4-BE49-F238E27FC236}">
                <a16:creationId xmlns:a16="http://schemas.microsoft.com/office/drawing/2014/main" id="{B3401551-2425-54E2-055F-AF15BD417B4A}"/>
              </a:ext>
            </a:extLst>
          </p:cNvPr>
          <p:cNvGraphicFramePr>
            <a:graphicFrameLocks noGrp="1"/>
          </p:cNvGraphicFramePr>
          <p:nvPr>
            <p:extLst>
              <p:ext uri="{D42A27DB-BD31-4B8C-83A1-F6EECF244321}">
                <p14:modId xmlns:p14="http://schemas.microsoft.com/office/powerpoint/2010/main" val="2821253771"/>
              </p:ext>
            </p:extLst>
          </p:nvPr>
        </p:nvGraphicFramePr>
        <p:xfrm>
          <a:off x="5914159" y="1638328"/>
          <a:ext cx="5702301" cy="2729865"/>
        </p:xfrm>
        <a:graphic>
          <a:graphicData uri="http://schemas.openxmlformats.org/drawingml/2006/table">
            <a:tbl>
              <a:tblPr/>
              <a:tblGrid>
                <a:gridCol w="488304">
                  <a:extLst>
                    <a:ext uri="{9D8B030D-6E8A-4147-A177-3AD203B41FA5}">
                      <a16:colId xmlns:a16="http://schemas.microsoft.com/office/drawing/2014/main" val="2545230745"/>
                    </a:ext>
                  </a:extLst>
                </a:gridCol>
                <a:gridCol w="1049853">
                  <a:extLst>
                    <a:ext uri="{9D8B030D-6E8A-4147-A177-3AD203B41FA5}">
                      <a16:colId xmlns:a16="http://schemas.microsoft.com/office/drawing/2014/main" val="4048567204"/>
                    </a:ext>
                  </a:extLst>
                </a:gridCol>
                <a:gridCol w="1356399">
                  <a:extLst>
                    <a:ext uri="{9D8B030D-6E8A-4147-A177-3AD203B41FA5}">
                      <a16:colId xmlns:a16="http://schemas.microsoft.com/office/drawing/2014/main" val="2364896711"/>
                    </a:ext>
                  </a:extLst>
                </a:gridCol>
                <a:gridCol w="1247887">
                  <a:extLst>
                    <a:ext uri="{9D8B030D-6E8A-4147-A177-3AD203B41FA5}">
                      <a16:colId xmlns:a16="http://schemas.microsoft.com/office/drawing/2014/main" val="4119403387"/>
                    </a:ext>
                  </a:extLst>
                </a:gridCol>
                <a:gridCol w="908787">
                  <a:extLst>
                    <a:ext uri="{9D8B030D-6E8A-4147-A177-3AD203B41FA5}">
                      <a16:colId xmlns:a16="http://schemas.microsoft.com/office/drawing/2014/main" val="1087831026"/>
                    </a:ext>
                  </a:extLst>
                </a:gridCol>
                <a:gridCol w="651071">
                  <a:extLst>
                    <a:ext uri="{9D8B030D-6E8A-4147-A177-3AD203B41FA5}">
                      <a16:colId xmlns:a16="http://schemas.microsoft.com/office/drawing/2014/main" val="1549934539"/>
                    </a:ext>
                  </a:extLst>
                </a:gridCol>
              </a:tblGrid>
              <a:tr h="205740">
                <a:tc gridSpan="6">
                  <a:txBody>
                    <a:bodyPr/>
                    <a:lstStyle/>
                    <a:p>
                      <a:pPr algn="ctr" fontAlgn="ctr"/>
                      <a:r>
                        <a:rPr lang="es-GT" sz="1200" b="1" i="0" u="none" strike="noStrike" dirty="0">
                          <a:solidFill>
                            <a:srgbClr val="004C82"/>
                          </a:solidFill>
                          <a:effectLst/>
                          <a:latin typeface="Bebas Neue" panose="00000500000000000000" pitchFamily="50" charset="0"/>
                        </a:rPr>
                        <a:t>POR GRUPO DE GASTO</a:t>
                      </a:r>
                    </a:p>
                  </a:txBody>
                  <a:tcPr marL="7620" marR="7620" marT="7620" marB="0" anchor="ctr">
                    <a:lnL>
                      <a:noFill/>
                    </a:lnL>
                    <a:lnR>
                      <a:noFill/>
                    </a:lnR>
                    <a:lnT>
                      <a:noFill/>
                    </a:lnT>
                    <a:lnB w="12700" cap="flat" cmpd="sng" algn="ctr">
                      <a:solidFill>
                        <a:srgbClr val="00BEFE"/>
                      </a:solidFill>
                      <a:prstDash val="solid"/>
                      <a:round/>
                      <a:headEnd type="none" w="med" len="med"/>
                      <a:tailEnd type="none" w="med" len="med"/>
                    </a:lnB>
                  </a:tcPr>
                </a:tc>
                <a:tc hMerge="1">
                  <a:txBody>
                    <a:bodyPr/>
                    <a:lstStyle/>
                    <a:p>
                      <a:endParaRPr lang="es-GT"/>
                    </a:p>
                  </a:txBody>
                  <a:tcPr/>
                </a:tc>
                <a:tc hMerge="1">
                  <a:txBody>
                    <a:bodyPr/>
                    <a:lstStyle/>
                    <a:p>
                      <a:pPr algn="l" fontAlgn="ctr"/>
                      <a:endParaRPr lang="es-GT" sz="1100" b="0" i="0" u="none" strike="noStrike" dirty="0">
                        <a:solidFill>
                          <a:srgbClr val="004C82"/>
                        </a:solidFill>
                        <a:effectLst/>
                        <a:latin typeface="Bebas Neue" panose="00000500000000000000" pitchFamily="50" charset="0"/>
                      </a:endParaRPr>
                    </a:p>
                  </a:txBody>
                  <a:tcPr marL="7620" marR="7620" marT="7620" marB="0" anchor="ctr">
                    <a:lnL>
                      <a:noFill/>
                    </a:lnL>
                    <a:lnR>
                      <a:noFill/>
                    </a:lnR>
                    <a:lnT>
                      <a:noFill/>
                    </a:lnT>
                    <a:lnB w="12700" cap="flat" cmpd="sng" algn="ctr">
                      <a:solidFill>
                        <a:srgbClr val="00BEFE"/>
                      </a:solidFill>
                      <a:prstDash val="solid"/>
                      <a:round/>
                      <a:headEnd type="none" w="med" len="med"/>
                      <a:tailEnd type="none" w="med" len="med"/>
                    </a:lnB>
                  </a:tcPr>
                </a:tc>
                <a:tc hMerge="1">
                  <a:txBody>
                    <a:bodyPr/>
                    <a:lstStyle/>
                    <a:p>
                      <a:pPr algn="l" fontAlgn="ctr"/>
                      <a:endParaRPr lang="es-GT" sz="1100" b="0" i="0" u="none" strike="noStrike" dirty="0">
                        <a:solidFill>
                          <a:srgbClr val="000000"/>
                        </a:solidFill>
                        <a:effectLst/>
                        <a:latin typeface="Calibri" panose="020F0502020204030204" pitchFamily="34" charset="0"/>
                      </a:endParaRPr>
                    </a:p>
                  </a:txBody>
                  <a:tcPr marL="7620" marR="7620" marT="7620" marB="0" anchor="ctr">
                    <a:lnL>
                      <a:noFill/>
                    </a:lnL>
                    <a:lnR>
                      <a:noFill/>
                    </a:lnR>
                    <a:lnT>
                      <a:noFill/>
                    </a:lnT>
                    <a:lnB w="12700" cap="flat" cmpd="sng" algn="ctr">
                      <a:solidFill>
                        <a:srgbClr val="00BEFE"/>
                      </a:solidFill>
                      <a:prstDash val="solid"/>
                      <a:round/>
                      <a:headEnd type="none" w="med" len="med"/>
                      <a:tailEnd type="none" w="med" len="med"/>
                    </a:lnB>
                  </a:tcPr>
                </a:tc>
                <a:tc hMerge="1">
                  <a:txBody>
                    <a:bodyPr/>
                    <a:lstStyle/>
                    <a:p>
                      <a:pPr algn="l" fontAlgn="ctr"/>
                      <a:endParaRPr lang="es-GT" sz="11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w="12700" cap="flat" cmpd="sng" algn="ctr">
                      <a:solidFill>
                        <a:srgbClr val="00BEFE"/>
                      </a:solidFill>
                      <a:prstDash val="solid"/>
                      <a:round/>
                      <a:headEnd type="none" w="med" len="med"/>
                      <a:tailEnd type="none" w="med" len="med"/>
                    </a:lnB>
                  </a:tcPr>
                </a:tc>
                <a:tc hMerge="1">
                  <a:txBody>
                    <a:bodyPr/>
                    <a:lstStyle/>
                    <a:p>
                      <a:pPr algn="l" fontAlgn="ctr"/>
                      <a:endParaRPr lang="es-GT" sz="1100" b="0" i="0" u="none" strike="noStrike" dirty="0">
                        <a:solidFill>
                          <a:srgbClr val="000000"/>
                        </a:solidFill>
                        <a:effectLst/>
                        <a:latin typeface="Calibri" panose="020F0502020204030204" pitchFamily="34" charset="0"/>
                      </a:endParaRPr>
                    </a:p>
                  </a:txBody>
                  <a:tcPr marL="7620" marR="7620" marT="7620" marB="0" anchor="ctr">
                    <a:lnL>
                      <a:noFill/>
                    </a:lnL>
                    <a:lnR>
                      <a:noFill/>
                    </a:lnR>
                    <a:lnT>
                      <a:noFill/>
                    </a:lnT>
                    <a:lnB w="12700" cap="flat" cmpd="sng" algn="ctr">
                      <a:solidFill>
                        <a:srgbClr val="00BEFE"/>
                      </a:solidFill>
                      <a:prstDash val="solid"/>
                      <a:round/>
                      <a:headEnd type="none" w="med" len="med"/>
                      <a:tailEnd type="none" w="med" len="med"/>
                    </a:lnB>
                  </a:tcPr>
                </a:tc>
                <a:extLst>
                  <a:ext uri="{0D108BD9-81ED-4DB2-BD59-A6C34878D82A}">
                    <a16:rowId xmlns:a16="http://schemas.microsoft.com/office/drawing/2014/main" val="1675735206"/>
                  </a:ext>
                </a:extLst>
              </a:tr>
              <a:tr h="457200">
                <a:tc>
                  <a:txBody>
                    <a:bodyPr/>
                    <a:lstStyle/>
                    <a:p>
                      <a:pPr algn="ctr" fontAlgn="ctr"/>
                      <a:r>
                        <a:rPr lang="es-GT" sz="1200" b="1" i="0" u="none" strike="noStrike" dirty="0">
                          <a:solidFill>
                            <a:schemeClr val="bg1"/>
                          </a:solidFill>
                          <a:effectLst/>
                          <a:latin typeface="Calibri" panose="020F0502020204030204" pitchFamily="34" charset="0"/>
                        </a:rPr>
                        <a:t>G.G</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rgbClr val="00BEFE"/>
                    </a:solidFill>
                  </a:tcPr>
                </a:tc>
                <a:tc>
                  <a:txBody>
                    <a:bodyPr/>
                    <a:lstStyle/>
                    <a:p>
                      <a:pPr algn="ctr" fontAlgn="ctr"/>
                      <a:r>
                        <a:rPr lang="es-GT" sz="1200" b="1" i="0" u="none" strike="noStrike" dirty="0">
                          <a:solidFill>
                            <a:schemeClr val="bg1"/>
                          </a:solidFill>
                          <a:effectLst/>
                          <a:latin typeface="Calibri" panose="020F0502020204030204" pitchFamily="34" charset="0"/>
                        </a:rPr>
                        <a:t>VIGENTE</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rgbClr val="00BEFE"/>
                    </a:solidFill>
                  </a:tcPr>
                </a:tc>
                <a:tc>
                  <a:txBody>
                    <a:bodyPr/>
                    <a:lstStyle/>
                    <a:p>
                      <a:pPr algn="ctr" fontAlgn="ctr"/>
                      <a:r>
                        <a:rPr lang="es-GT" sz="1200" b="1" i="0" u="none" strike="noStrike" dirty="0">
                          <a:solidFill>
                            <a:schemeClr val="bg1"/>
                          </a:solidFill>
                          <a:effectLst/>
                          <a:latin typeface="Calibri" panose="020F0502020204030204" pitchFamily="34" charset="0"/>
                        </a:rPr>
                        <a:t>EJECUTADO</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rgbClr val="00BEFE"/>
                    </a:solidFill>
                  </a:tcPr>
                </a:tc>
                <a:tc>
                  <a:txBody>
                    <a:bodyPr/>
                    <a:lstStyle/>
                    <a:p>
                      <a:pPr algn="ctr" fontAlgn="ctr"/>
                      <a:r>
                        <a:rPr lang="es-GT" sz="1200" b="1" i="0" u="none" strike="noStrike" dirty="0">
                          <a:solidFill>
                            <a:schemeClr val="bg1"/>
                          </a:solidFill>
                          <a:effectLst/>
                          <a:latin typeface="Calibri" panose="020F0502020204030204" pitchFamily="34" charset="0"/>
                        </a:rPr>
                        <a:t>SALDO</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rgbClr val="00BEFE"/>
                    </a:solidFill>
                  </a:tcPr>
                </a:tc>
                <a:tc>
                  <a:txBody>
                    <a:bodyPr/>
                    <a:lstStyle/>
                    <a:p>
                      <a:pPr algn="ctr" fontAlgn="ctr"/>
                      <a:r>
                        <a:rPr lang="es-GT" sz="1200" b="1" i="0" u="none" strike="noStrike" dirty="0">
                          <a:solidFill>
                            <a:schemeClr val="bg1"/>
                          </a:solidFill>
                          <a:effectLst/>
                          <a:latin typeface="Calibri" panose="020F0502020204030204" pitchFamily="34" charset="0"/>
                        </a:rPr>
                        <a:t>%  </a:t>
                      </a:r>
                      <a:br>
                        <a:rPr lang="es-GT" sz="1200" b="1" i="0" u="none" strike="noStrike" dirty="0">
                          <a:solidFill>
                            <a:schemeClr val="bg1"/>
                          </a:solidFill>
                          <a:effectLst/>
                          <a:latin typeface="Calibri" panose="020F0502020204030204" pitchFamily="34" charset="0"/>
                        </a:rPr>
                      </a:br>
                      <a:r>
                        <a:rPr lang="es-GT" sz="1200" b="1" i="0" u="none" strike="noStrike" dirty="0">
                          <a:solidFill>
                            <a:schemeClr val="bg1"/>
                          </a:solidFill>
                          <a:effectLst/>
                          <a:latin typeface="Calibri" panose="020F0502020204030204" pitchFamily="34" charset="0"/>
                        </a:rPr>
                        <a:t>EJECUTADO</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rgbClr val="00BEFE"/>
                    </a:solidFill>
                  </a:tcPr>
                </a:tc>
                <a:tc>
                  <a:txBody>
                    <a:bodyPr/>
                    <a:lstStyle/>
                    <a:p>
                      <a:pPr algn="ctr" fontAlgn="ctr"/>
                      <a:r>
                        <a:rPr lang="es-GT" sz="1200" b="1" i="0" u="none" strike="noStrike" dirty="0">
                          <a:solidFill>
                            <a:schemeClr val="bg1"/>
                          </a:solidFill>
                          <a:effectLst/>
                          <a:latin typeface="Calibri" panose="020F0502020204030204" pitchFamily="34" charset="0"/>
                        </a:rPr>
                        <a:t>% </a:t>
                      </a:r>
                      <a:br>
                        <a:rPr lang="es-GT" sz="1200" b="1" i="0" u="none" strike="noStrike" dirty="0">
                          <a:solidFill>
                            <a:schemeClr val="bg1"/>
                          </a:solidFill>
                          <a:effectLst/>
                          <a:latin typeface="Calibri" panose="020F0502020204030204" pitchFamily="34" charset="0"/>
                        </a:rPr>
                      </a:br>
                      <a:r>
                        <a:rPr lang="es-GT" sz="1200" b="1" i="0" u="none" strike="noStrike" dirty="0">
                          <a:solidFill>
                            <a:schemeClr val="bg1"/>
                          </a:solidFill>
                          <a:effectLst/>
                          <a:latin typeface="Calibri" panose="020F0502020204030204" pitchFamily="34" charset="0"/>
                        </a:rPr>
                        <a:t>SALDO</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rgbClr val="00BEFE"/>
                    </a:solidFill>
                  </a:tcPr>
                </a:tc>
                <a:extLst>
                  <a:ext uri="{0D108BD9-81ED-4DB2-BD59-A6C34878D82A}">
                    <a16:rowId xmlns:a16="http://schemas.microsoft.com/office/drawing/2014/main" val="3685087678"/>
                  </a:ext>
                </a:extLst>
              </a:tr>
              <a:tr h="285750">
                <a:tc>
                  <a:txBody>
                    <a:bodyPr/>
                    <a:lstStyle/>
                    <a:p>
                      <a:pPr algn="ctr" fontAlgn="ctr"/>
                      <a:r>
                        <a:rPr lang="es-GT" sz="1100" b="0" i="0" u="none" strike="noStrike" dirty="0">
                          <a:solidFill>
                            <a:srgbClr val="004C82"/>
                          </a:solidFill>
                          <a:effectLst/>
                          <a:latin typeface="Bebas Neue" panose="00000500000000000000" pitchFamily="50" charset="0"/>
                        </a:rPr>
                        <a:t>0</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r" fontAlgn="ctr"/>
                      <a:r>
                        <a:rPr lang="es-GT" sz="1100" b="0" i="0" u="none" strike="noStrike" dirty="0">
                          <a:solidFill>
                            <a:srgbClr val="004C82"/>
                          </a:solidFill>
                          <a:effectLst/>
                          <a:latin typeface="Bebas Neue" panose="00000500000000000000" pitchFamily="50" charset="0"/>
                        </a:rPr>
                        <a:t>71,911,484</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r" fontAlgn="ctr"/>
                      <a:r>
                        <a:rPr lang="es-GT" sz="1100" b="0" i="0" u="none" strike="noStrike" dirty="0">
                          <a:solidFill>
                            <a:srgbClr val="004C82"/>
                          </a:solidFill>
                          <a:effectLst/>
                          <a:latin typeface="Bebas Neue" panose="00000500000000000000" pitchFamily="50" charset="0"/>
                        </a:rPr>
                        <a:t>44,029,084</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r" fontAlgn="ctr"/>
                      <a:r>
                        <a:rPr lang="es-GT" sz="1100" b="0" i="0" u="none" strike="noStrike">
                          <a:solidFill>
                            <a:srgbClr val="004C82"/>
                          </a:solidFill>
                          <a:effectLst/>
                          <a:latin typeface="Bebas Neue" panose="00000500000000000000" pitchFamily="50" charset="0"/>
                        </a:rPr>
                        <a:t>27,882,400</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ctr" fontAlgn="ctr"/>
                      <a:r>
                        <a:rPr lang="es-GT" sz="1100" b="0" i="0" u="none" strike="noStrike">
                          <a:solidFill>
                            <a:srgbClr val="004C82"/>
                          </a:solidFill>
                          <a:effectLst/>
                          <a:latin typeface="Bebas Neue" panose="00000500000000000000" pitchFamily="50" charset="0"/>
                        </a:rPr>
                        <a:t>61%</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ctr" fontAlgn="ctr"/>
                      <a:r>
                        <a:rPr lang="es-GT" sz="1100" b="0" i="0" u="none" strike="noStrike">
                          <a:solidFill>
                            <a:srgbClr val="004C82"/>
                          </a:solidFill>
                          <a:effectLst/>
                          <a:latin typeface="Bebas Neue" panose="00000500000000000000" pitchFamily="50" charset="0"/>
                        </a:rPr>
                        <a:t>39%</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52858273"/>
                  </a:ext>
                </a:extLst>
              </a:tr>
              <a:tr h="285750">
                <a:tc>
                  <a:txBody>
                    <a:bodyPr/>
                    <a:lstStyle/>
                    <a:p>
                      <a:pPr algn="ctr" fontAlgn="ctr"/>
                      <a:r>
                        <a:rPr lang="es-GT" sz="1100" b="0" i="0" u="none" strike="noStrike">
                          <a:solidFill>
                            <a:srgbClr val="004C82"/>
                          </a:solidFill>
                          <a:effectLst/>
                          <a:latin typeface="Bebas Neue" panose="00000500000000000000" pitchFamily="50" charset="0"/>
                        </a:rPr>
                        <a:t>100</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r" fontAlgn="ctr"/>
                      <a:r>
                        <a:rPr lang="es-GT" sz="1100" b="0" i="0" u="none" strike="noStrike" dirty="0">
                          <a:solidFill>
                            <a:srgbClr val="004C82"/>
                          </a:solidFill>
                          <a:effectLst/>
                          <a:latin typeface="Bebas Neue" panose="00000500000000000000" pitchFamily="50" charset="0"/>
                        </a:rPr>
                        <a:t>13,190,675</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r" fontAlgn="ctr"/>
                      <a:r>
                        <a:rPr lang="es-GT" sz="1100" b="0" i="0" u="none" strike="noStrike" dirty="0">
                          <a:solidFill>
                            <a:srgbClr val="004C82"/>
                          </a:solidFill>
                          <a:effectLst/>
                          <a:latin typeface="Bebas Neue" panose="00000500000000000000" pitchFamily="50" charset="0"/>
                        </a:rPr>
                        <a:t>4,959,166</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r" fontAlgn="ctr"/>
                      <a:r>
                        <a:rPr lang="es-GT" sz="1100" b="0" i="0" u="none" strike="noStrike" dirty="0">
                          <a:solidFill>
                            <a:srgbClr val="004C82"/>
                          </a:solidFill>
                          <a:effectLst/>
                          <a:latin typeface="Bebas Neue" panose="00000500000000000000" pitchFamily="50" charset="0"/>
                        </a:rPr>
                        <a:t>8,231,509</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ctr" fontAlgn="ctr"/>
                      <a:r>
                        <a:rPr lang="es-GT" sz="1100" b="0" i="0" u="none" strike="noStrike">
                          <a:solidFill>
                            <a:srgbClr val="004C82"/>
                          </a:solidFill>
                          <a:effectLst/>
                          <a:latin typeface="Bebas Neue" panose="00000500000000000000" pitchFamily="50" charset="0"/>
                        </a:rPr>
                        <a:t>38%</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ctr" fontAlgn="ctr"/>
                      <a:r>
                        <a:rPr lang="es-GT" sz="1100" b="0" i="0" u="none" strike="noStrike">
                          <a:solidFill>
                            <a:srgbClr val="004C82"/>
                          </a:solidFill>
                          <a:effectLst/>
                          <a:latin typeface="Bebas Neue" panose="00000500000000000000" pitchFamily="50" charset="0"/>
                        </a:rPr>
                        <a:t>62%</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07556432"/>
                  </a:ext>
                </a:extLst>
              </a:tr>
              <a:tr h="285750">
                <a:tc>
                  <a:txBody>
                    <a:bodyPr/>
                    <a:lstStyle/>
                    <a:p>
                      <a:pPr algn="ctr" fontAlgn="ctr"/>
                      <a:r>
                        <a:rPr lang="es-GT" sz="1100" b="0" i="0" u="none" strike="noStrike">
                          <a:solidFill>
                            <a:srgbClr val="004C82"/>
                          </a:solidFill>
                          <a:effectLst/>
                          <a:latin typeface="Bebas Neue" panose="00000500000000000000" pitchFamily="50" charset="0"/>
                        </a:rPr>
                        <a:t>200</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r" fontAlgn="ctr"/>
                      <a:r>
                        <a:rPr lang="es-GT" sz="1100" b="0" i="0" u="none" strike="noStrike">
                          <a:solidFill>
                            <a:srgbClr val="004C82"/>
                          </a:solidFill>
                          <a:effectLst/>
                          <a:latin typeface="Bebas Neue" panose="00000500000000000000" pitchFamily="50" charset="0"/>
                        </a:rPr>
                        <a:t>5,156,049</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r" fontAlgn="ctr"/>
                      <a:r>
                        <a:rPr lang="es-GT" sz="1100" b="0" i="0" u="none" strike="noStrike" dirty="0">
                          <a:solidFill>
                            <a:srgbClr val="004C82"/>
                          </a:solidFill>
                          <a:effectLst/>
                          <a:latin typeface="Bebas Neue" panose="00000500000000000000" pitchFamily="50" charset="0"/>
                        </a:rPr>
                        <a:t>2,828,236</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r" fontAlgn="ctr"/>
                      <a:r>
                        <a:rPr lang="es-GT" sz="1100" b="0" i="0" u="none" strike="noStrike" dirty="0">
                          <a:solidFill>
                            <a:srgbClr val="004C82"/>
                          </a:solidFill>
                          <a:effectLst/>
                          <a:latin typeface="Bebas Neue" panose="00000500000000000000" pitchFamily="50" charset="0"/>
                        </a:rPr>
                        <a:t>2,327,813</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ctr" fontAlgn="ctr"/>
                      <a:r>
                        <a:rPr lang="es-GT" sz="1100" b="0" i="0" u="none" strike="noStrike">
                          <a:solidFill>
                            <a:srgbClr val="004C82"/>
                          </a:solidFill>
                          <a:effectLst/>
                          <a:latin typeface="Bebas Neue" panose="00000500000000000000" pitchFamily="50" charset="0"/>
                        </a:rPr>
                        <a:t>55%</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ctr" fontAlgn="ctr"/>
                      <a:r>
                        <a:rPr lang="es-GT" sz="1100" b="0" i="0" u="none" strike="noStrike">
                          <a:solidFill>
                            <a:srgbClr val="004C82"/>
                          </a:solidFill>
                          <a:effectLst/>
                          <a:latin typeface="Bebas Neue" panose="00000500000000000000" pitchFamily="50" charset="0"/>
                        </a:rPr>
                        <a:t>45%</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11494458"/>
                  </a:ext>
                </a:extLst>
              </a:tr>
              <a:tr h="285750">
                <a:tc>
                  <a:txBody>
                    <a:bodyPr/>
                    <a:lstStyle/>
                    <a:p>
                      <a:pPr algn="ctr" fontAlgn="ctr"/>
                      <a:r>
                        <a:rPr lang="es-GT" sz="1100" b="0" i="0" u="none" strike="noStrike">
                          <a:solidFill>
                            <a:srgbClr val="004C82"/>
                          </a:solidFill>
                          <a:effectLst/>
                          <a:latin typeface="Bebas Neue" panose="00000500000000000000" pitchFamily="50" charset="0"/>
                        </a:rPr>
                        <a:t>300</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r" fontAlgn="ctr"/>
                      <a:r>
                        <a:rPr lang="es-GT" sz="1100" b="0" i="0" u="none" strike="noStrike">
                          <a:solidFill>
                            <a:srgbClr val="004C82"/>
                          </a:solidFill>
                          <a:effectLst/>
                          <a:latin typeface="Bebas Neue" panose="00000500000000000000" pitchFamily="50" charset="0"/>
                        </a:rPr>
                        <a:t>3,606,376</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r" fontAlgn="ctr"/>
                      <a:r>
                        <a:rPr lang="es-GT" sz="1100" b="0" i="0" u="none" strike="noStrike">
                          <a:solidFill>
                            <a:srgbClr val="004C82"/>
                          </a:solidFill>
                          <a:effectLst/>
                          <a:latin typeface="Bebas Neue" panose="00000500000000000000" pitchFamily="50" charset="0"/>
                        </a:rPr>
                        <a:t>1,126,599</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r" fontAlgn="ctr"/>
                      <a:r>
                        <a:rPr lang="es-GT" sz="1100" b="0" i="0" u="none" strike="noStrike" dirty="0">
                          <a:solidFill>
                            <a:srgbClr val="004C82"/>
                          </a:solidFill>
                          <a:effectLst/>
                          <a:latin typeface="Bebas Neue" panose="00000500000000000000" pitchFamily="50" charset="0"/>
                        </a:rPr>
                        <a:t>2,479,777</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ctr" fontAlgn="ctr"/>
                      <a:r>
                        <a:rPr lang="es-GT" sz="1100" b="0" i="0" u="none" strike="noStrike" dirty="0">
                          <a:solidFill>
                            <a:srgbClr val="004C82"/>
                          </a:solidFill>
                          <a:effectLst/>
                          <a:latin typeface="Bebas Neue" panose="00000500000000000000" pitchFamily="50" charset="0"/>
                        </a:rPr>
                        <a:t>31%</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ctr" fontAlgn="ctr"/>
                      <a:r>
                        <a:rPr lang="es-GT" sz="1100" b="0" i="0" u="none" strike="noStrike">
                          <a:solidFill>
                            <a:srgbClr val="004C82"/>
                          </a:solidFill>
                          <a:effectLst/>
                          <a:latin typeface="Bebas Neue" panose="00000500000000000000" pitchFamily="50" charset="0"/>
                        </a:rPr>
                        <a:t>69%</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67531449"/>
                  </a:ext>
                </a:extLst>
              </a:tr>
              <a:tr h="285750">
                <a:tc>
                  <a:txBody>
                    <a:bodyPr/>
                    <a:lstStyle/>
                    <a:p>
                      <a:pPr algn="ctr" fontAlgn="ctr"/>
                      <a:r>
                        <a:rPr lang="es-GT" sz="1100" b="0" i="0" u="none" strike="noStrike">
                          <a:solidFill>
                            <a:srgbClr val="004C82"/>
                          </a:solidFill>
                          <a:effectLst/>
                          <a:latin typeface="Bebas Neue" panose="00000500000000000000" pitchFamily="50" charset="0"/>
                        </a:rPr>
                        <a:t>400</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r" fontAlgn="ctr"/>
                      <a:r>
                        <a:rPr lang="es-GT" sz="1100" b="0" i="0" u="none" strike="noStrike">
                          <a:solidFill>
                            <a:srgbClr val="004C82"/>
                          </a:solidFill>
                          <a:effectLst/>
                          <a:latin typeface="Bebas Neue" panose="00000500000000000000" pitchFamily="50" charset="0"/>
                        </a:rPr>
                        <a:t>217,183,178</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r" fontAlgn="ctr"/>
                      <a:r>
                        <a:rPr lang="es-GT" sz="1100" b="0" i="0" u="none" strike="noStrike">
                          <a:solidFill>
                            <a:srgbClr val="004C82"/>
                          </a:solidFill>
                          <a:effectLst/>
                          <a:latin typeface="Bebas Neue" panose="00000500000000000000" pitchFamily="50" charset="0"/>
                        </a:rPr>
                        <a:t>215,814,444</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r" fontAlgn="ctr"/>
                      <a:r>
                        <a:rPr lang="es-GT" sz="1100" b="0" i="0" u="none" strike="noStrike">
                          <a:solidFill>
                            <a:srgbClr val="004C82"/>
                          </a:solidFill>
                          <a:effectLst/>
                          <a:latin typeface="Bebas Neue" panose="00000500000000000000" pitchFamily="50" charset="0"/>
                        </a:rPr>
                        <a:t>1,368,734</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ctr" fontAlgn="ctr"/>
                      <a:r>
                        <a:rPr lang="es-GT" sz="1100" b="0" i="0" u="none" strike="noStrike" dirty="0">
                          <a:solidFill>
                            <a:srgbClr val="004C82"/>
                          </a:solidFill>
                          <a:effectLst/>
                          <a:latin typeface="Bebas Neue" panose="00000500000000000000" pitchFamily="50" charset="0"/>
                        </a:rPr>
                        <a:t>99%</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ctr" fontAlgn="ctr"/>
                      <a:r>
                        <a:rPr lang="es-GT" sz="1100" b="0" i="0" u="none" strike="noStrike">
                          <a:solidFill>
                            <a:srgbClr val="004C82"/>
                          </a:solidFill>
                          <a:effectLst/>
                          <a:latin typeface="Bebas Neue" panose="00000500000000000000" pitchFamily="50" charset="0"/>
                        </a:rPr>
                        <a:t>1%</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05242680"/>
                  </a:ext>
                </a:extLst>
              </a:tr>
              <a:tr h="285750">
                <a:tc>
                  <a:txBody>
                    <a:bodyPr/>
                    <a:lstStyle/>
                    <a:p>
                      <a:pPr algn="ctr" fontAlgn="ctr"/>
                      <a:r>
                        <a:rPr lang="es-GT" sz="1100" b="0" i="0" u="none" strike="noStrike">
                          <a:solidFill>
                            <a:srgbClr val="004C82"/>
                          </a:solidFill>
                          <a:effectLst/>
                          <a:latin typeface="Bebas Neue" panose="00000500000000000000" pitchFamily="50" charset="0"/>
                        </a:rPr>
                        <a:t>900</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r" fontAlgn="ctr"/>
                      <a:r>
                        <a:rPr lang="es-GT" sz="1100" b="0" i="0" u="none" strike="noStrike">
                          <a:solidFill>
                            <a:srgbClr val="004C82"/>
                          </a:solidFill>
                          <a:effectLst/>
                          <a:latin typeface="Bebas Neue" panose="00000500000000000000" pitchFamily="50" charset="0"/>
                        </a:rPr>
                        <a:t>3,375,157</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r" fontAlgn="ctr"/>
                      <a:r>
                        <a:rPr lang="es-GT" sz="1100" b="0" i="0" u="none" strike="noStrike">
                          <a:solidFill>
                            <a:srgbClr val="004C82"/>
                          </a:solidFill>
                          <a:effectLst/>
                          <a:latin typeface="Bebas Neue" panose="00000500000000000000" pitchFamily="50" charset="0"/>
                        </a:rPr>
                        <a:t>2,598,809</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r" fontAlgn="ctr"/>
                      <a:r>
                        <a:rPr lang="es-GT" sz="1100" b="0" i="0" u="none" strike="noStrike">
                          <a:solidFill>
                            <a:srgbClr val="004C82"/>
                          </a:solidFill>
                          <a:effectLst/>
                          <a:latin typeface="Bebas Neue" panose="00000500000000000000" pitchFamily="50" charset="0"/>
                        </a:rPr>
                        <a:t>776,348</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ctr" fontAlgn="ctr"/>
                      <a:r>
                        <a:rPr lang="es-GT" sz="1100" b="0" i="0" u="none" strike="noStrike" dirty="0">
                          <a:solidFill>
                            <a:srgbClr val="004C82"/>
                          </a:solidFill>
                          <a:effectLst/>
                          <a:latin typeface="Bebas Neue" panose="00000500000000000000" pitchFamily="50" charset="0"/>
                        </a:rPr>
                        <a:t>77%</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tc>
                  <a:txBody>
                    <a:bodyPr/>
                    <a:lstStyle/>
                    <a:p>
                      <a:pPr algn="ctr" fontAlgn="ctr"/>
                      <a:r>
                        <a:rPr lang="es-GT" sz="1100" b="0" i="0" u="none" strike="noStrike" dirty="0">
                          <a:solidFill>
                            <a:srgbClr val="004C82"/>
                          </a:solidFill>
                          <a:effectLst/>
                          <a:latin typeface="Bebas Neue" panose="00000500000000000000" pitchFamily="50" charset="0"/>
                        </a:rPr>
                        <a:t>23%</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382087824"/>
                  </a:ext>
                </a:extLst>
              </a:tr>
              <a:tr h="352425">
                <a:tc>
                  <a:txBody>
                    <a:bodyPr/>
                    <a:lstStyle/>
                    <a:p>
                      <a:pPr algn="ctr" fontAlgn="ctr"/>
                      <a:r>
                        <a:rPr lang="es-GT" sz="1600" b="1" i="0" u="none" strike="noStrike" dirty="0">
                          <a:solidFill>
                            <a:srgbClr val="004C82"/>
                          </a:solidFill>
                          <a:effectLst/>
                          <a:latin typeface="Bebas Neue" panose="00000500000000000000" pitchFamily="50" charset="0"/>
                        </a:rPr>
                        <a:t>TOTAL</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solidFill>
                  </a:tcPr>
                </a:tc>
                <a:tc>
                  <a:txBody>
                    <a:bodyPr/>
                    <a:lstStyle/>
                    <a:p>
                      <a:pPr algn="r" fontAlgn="ctr"/>
                      <a:r>
                        <a:rPr lang="es-GT" sz="1600" b="1" i="0" u="none" strike="noStrike" dirty="0">
                          <a:solidFill>
                            <a:srgbClr val="004C82"/>
                          </a:solidFill>
                          <a:effectLst/>
                          <a:latin typeface="Bebas Neue" panose="00000500000000000000" pitchFamily="50" charset="0"/>
                        </a:rPr>
                        <a:t>314,422,919</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solidFill>
                  </a:tcPr>
                </a:tc>
                <a:tc>
                  <a:txBody>
                    <a:bodyPr/>
                    <a:lstStyle/>
                    <a:p>
                      <a:pPr algn="r" fontAlgn="ctr"/>
                      <a:r>
                        <a:rPr lang="es-GT" sz="1600" b="1" i="0" u="none" strike="noStrike" dirty="0">
                          <a:solidFill>
                            <a:srgbClr val="004C82"/>
                          </a:solidFill>
                          <a:effectLst/>
                          <a:latin typeface="Bebas Neue" panose="00000500000000000000" pitchFamily="50" charset="0"/>
                        </a:rPr>
                        <a:t>271,356,338</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solidFill>
                  </a:tcPr>
                </a:tc>
                <a:tc>
                  <a:txBody>
                    <a:bodyPr/>
                    <a:lstStyle/>
                    <a:p>
                      <a:pPr algn="r" fontAlgn="ctr"/>
                      <a:r>
                        <a:rPr lang="es-GT" sz="1600" b="1" i="0" u="none" strike="noStrike" dirty="0">
                          <a:solidFill>
                            <a:srgbClr val="004C82"/>
                          </a:solidFill>
                          <a:effectLst/>
                          <a:latin typeface="Bebas Neue" panose="00000500000000000000" pitchFamily="50" charset="0"/>
                        </a:rPr>
                        <a:t>43,066,581</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solidFill>
                  </a:tcPr>
                </a:tc>
                <a:tc>
                  <a:txBody>
                    <a:bodyPr/>
                    <a:lstStyle/>
                    <a:p>
                      <a:pPr algn="ctr" fontAlgn="ctr"/>
                      <a:r>
                        <a:rPr lang="es-GT" sz="1600" b="1" i="0" u="none" strike="noStrike" dirty="0">
                          <a:solidFill>
                            <a:srgbClr val="004C82"/>
                          </a:solidFill>
                          <a:effectLst/>
                          <a:latin typeface="Bebas Neue" panose="00000500000000000000" pitchFamily="50" charset="0"/>
                        </a:rPr>
                        <a:t>86%</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solidFill>
                  </a:tcPr>
                </a:tc>
                <a:tc>
                  <a:txBody>
                    <a:bodyPr/>
                    <a:lstStyle/>
                    <a:p>
                      <a:pPr algn="ctr" fontAlgn="ctr"/>
                      <a:r>
                        <a:rPr lang="es-GT" sz="1600" b="1" i="0" u="none" strike="noStrike" dirty="0">
                          <a:solidFill>
                            <a:srgbClr val="004C82"/>
                          </a:solidFill>
                          <a:effectLst/>
                          <a:latin typeface="Bebas Neue" panose="00000500000000000000" pitchFamily="50" charset="0"/>
                        </a:rPr>
                        <a:t>14%</a:t>
                      </a:r>
                    </a:p>
                  </a:txBody>
                  <a:tcPr marL="7620" marR="7620" marT="7620" marB="0" anchor="ctr">
                    <a:lnL w="12700" cap="flat" cmpd="sng" algn="ctr">
                      <a:solidFill>
                        <a:srgbClr val="00BEFE"/>
                      </a:solidFill>
                      <a:prstDash val="solid"/>
                      <a:round/>
                      <a:headEnd type="none" w="med" len="med"/>
                      <a:tailEnd type="none" w="med" len="med"/>
                    </a:lnL>
                    <a:lnR w="12700" cap="flat" cmpd="sng" algn="ctr">
                      <a:solidFill>
                        <a:srgbClr val="00BEFE"/>
                      </a:solidFill>
                      <a:prstDash val="solid"/>
                      <a:round/>
                      <a:headEnd type="none" w="med" len="med"/>
                      <a:tailEnd type="none" w="med" len="med"/>
                    </a:lnR>
                    <a:lnT w="12700" cap="flat" cmpd="sng" algn="ctr">
                      <a:solidFill>
                        <a:srgbClr val="00BEFE"/>
                      </a:solidFill>
                      <a:prstDash val="solid"/>
                      <a:round/>
                      <a:headEnd type="none" w="med" len="med"/>
                      <a:tailEnd type="none" w="med" len="med"/>
                    </a:lnT>
                    <a:lnB w="12700" cap="flat" cmpd="sng" algn="ctr">
                      <a:solidFill>
                        <a:srgbClr val="00BEFE"/>
                      </a:solidFill>
                      <a:prstDash val="solid"/>
                      <a:round/>
                      <a:headEnd type="none" w="med" len="med"/>
                      <a:tailEnd type="none" w="med" len="med"/>
                    </a:lnB>
                    <a:solidFill>
                      <a:schemeClr val="bg1"/>
                    </a:solidFill>
                  </a:tcPr>
                </a:tc>
                <a:extLst>
                  <a:ext uri="{0D108BD9-81ED-4DB2-BD59-A6C34878D82A}">
                    <a16:rowId xmlns:a16="http://schemas.microsoft.com/office/drawing/2014/main" val="3873521666"/>
                  </a:ext>
                </a:extLst>
              </a:tr>
            </a:tbl>
          </a:graphicData>
        </a:graphic>
      </p:graphicFrame>
    </p:spTree>
    <p:extLst>
      <p:ext uri="{BB962C8B-B14F-4D97-AF65-F5344CB8AC3E}">
        <p14:creationId xmlns:p14="http://schemas.microsoft.com/office/powerpoint/2010/main" val="308966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2"/>
          <p:cNvSpPr txBox="1"/>
          <p:nvPr/>
        </p:nvSpPr>
        <p:spPr>
          <a:xfrm>
            <a:off x="727891" y="685390"/>
            <a:ext cx="6289358"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3100" b="0" i="0" u="none" strike="noStrike" cap="none" dirty="0">
                <a:solidFill>
                  <a:srgbClr val="004C82"/>
                </a:solidFill>
                <a:latin typeface="Bebas Neue"/>
                <a:ea typeface="Bebas Neue"/>
                <a:cs typeface="Bebas Neue"/>
                <a:sym typeface="Bebas Neue"/>
              </a:rPr>
              <a:t>Importancia del pago de servidores públicos</a:t>
            </a:r>
            <a:endParaRPr dirty="0"/>
          </a:p>
        </p:txBody>
      </p:sp>
      <p:sp>
        <p:nvSpPr>
          <p:cNvPr id="91" name="Google Shape;91;p2"/>
          <p:cNvSpPr txBox="1"/>
          <p:nvPr/>
        </p:nvSpPr>
        <p:spPr>
          <a:xfrm>
            <a:off x="727891" y="1100868"/>
            <a:ext cx="3808483"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segundo cuatrimestre del ejercicio fiscal 2023</a:t>
            </a:r>
            <a:endParaRPr dirty="0"/>
          </a:p>
        </p:txBody>
      </p:sp>
      <p:sp>
        <p:nvSpPr>
          <p:cNvPr id="6" name="Google Shape;92;p2">
            <a:extLst>
              <a:ext uri="{FF2B5EF4-FFF2-40B4-BE49-F238E27FC236}">
                <a16:creationId xmlns:a16="http://schemas.microsoft.com/office/drawing/2014/main" id="{0322B49C-8309-43A4-A720-CFB27699EEE8}"/>
              </a:ext>
            </a:extLst>
          </p:cNvPr>
          <p:cNvSpPr/>
          <p:nvPr/>
        </p:nvSpPr>
        <p:spPr>
          <a:xfrm>
            <a:off x="1345915" y="1924732"/>
            <a:ext cx="9554966" cy="2354450"/>
          </a:xfrm>
          <a:prstGeom prst="rect">
            <a:avLst/>
          </a:prstGeom>
          <a:noFill/>
          <a:ln>
            <a:noFill/>
          </a:ln>
        </p:spPr>
        <p:txBody>
          <a:bodyPr spcFirstLastPara="1" wrap="square" lIns="91425" tIns="45700" rIns="91425" bIns="45700" anchor="t" anchorCtr="0">
            <a:spAutoFit/>
          </a:bodyPr>
          <a:lstStyle/>
          <a:p>
            <a:pPr algn="just">
              <a:lnSpc>
                <a:spcPct val="150000"/>
              </a:lnSpc>
            </a:pPr>
            <a:r>
              <a:rPr lang="es-GT" dirty="0">
                <a:solidFill>
                  <a:schemeClr val="tx1"/>
                </a:solidFill>
                <a:latin typeface="Montserrat" panose="00000500000000000000" pitchFamily="2" charset="0"/>
                <a:cs typeface="Arial" panose="020B0604020202020204" pitchFamily="34" charset="0"/>
              </a:rPr>
              <a:t>El dinero utilizado en el pago de servidores públicos (</a:t>
            </a:r>
            <a:r>
              <a:rPr lang="es-GT" dirty="0">
                <a:solidFill>
                  <a:srgbClr val="197BB4"/>
                </a:solidFill>
                <a:latin typeface="Montserrat" panose="00000500000000000000" pitchFamily="2" charset="0"/>
                <a:cs typeface="Arial" panose="020B0604020202020204" pitchFamily="34" charset="0"/>
              </a:rPr>
              <a:t>grupo 0</a:t>
            </a:r>
            <a:r>
              <a:rPr lang="es-GT" dirty="0">
                <a:solidFill>
                  <a:schemeClr val="tx1"/>
                </a:solidFill>
                <a:latin typeface="Montserrat" panose="00000500000000000000" pitchFamily="2" charset="0"/>
                <a:cs typeface="Arial" panose="020B0604020202020204" pitchFamily="34" charset="0"/>
              </a:rPr>
              <a:t>), aunque se clasifica como un gasto de funcionamiento, en realidad, constituye el medio para prestar servicios o entregar bienes a la población beneficiaria, y con ello, satisfacer directamente, las necesidades de los usuarios, y de manera indirecta a la población guatemalteca en general, con mayor énfasis en los sectores más vulnerables.</a:t>
            </a:r>
          </a:p>
          <a:p>
            <a:pPr algn="just">
              <a:lnSpc>
                <a:spcPct val="150000"/>
              </a:lnSpc>
            </a:pPr>
            <a:endParaRPr lang="es-GT" dirty="0">
              <a:solidFill>
                <a:schemeClr val="tx1"/>
              </a:solidFill>
              <a:latin typeface="Montserrat" panose="00000500000000000000" pitchFamily="2" charset="0"/>
              <a:cs typeface="Arial" panose="020B0604020202020204" pitchFamily="34" charset="0"/>
            </a:endParaRPr>
          </a:p>
          <a:p>
            <a:pPr algn="just">
              <a:lnSpc>
                <a:spcPct val="150000"/>
              </a:lnSpc>
            </a:pPr>
            <a:r>
              <a:rPr lang="es-GT" dirty="0">
                <a:solidFill>
                  <a:schemeClr val="tx1"/>
                </a:solidFill>
                <a:latin typeface="Montserrat" panose="00000500000000000000" pitchFamily="2" charset="0"/>
                <a:cs typeface="Arial" panose="020B0604020202020204" pitchFamily="34" charset="0"/>
              </a:rPr>
              <a:t>Lo anterior justifica la contratación de profesionales, técnicos y personal administrativo por medio del cual se brindan los servicios de asesoría, desempeño administrativo y atención a la población.</a:t>
            </a:r>
          </a:p>
        </p:txBody>
      </p:sp>
      <p:grpSp>
        <p:nvGrpSpPr>
          <p:cNvPr id="8" name="Grupo 7">
            <a:extLst>
              <a:ext uri="{FF2B5EF4-FFF2-40B4-BE49-F238E27FC236}">
                <a16:creationId xmlns:a16="http://schemas.microsoft.com/office/drawing/2014/main" id="{B10A7637-7647-5B45-FF19-A6A444CC4B67}"/>
              </a:ext>
            </a:extLst>
          </p:cNvPr>
          <p:cNvGrpSpPr/>
          <p:nvPr/>
        </p:nvGrpSpPr>
        <p:grpSpPr>
          <a:xfrm>
            <a:off x="3112524" y="4235497"/>
            <a:ext cx="5966951" cy="1937113"/>
            <a:chOff x="2142836" y="4162476"/>
            <a:chExt cx="5966951" cy="1937113"/>
          </a:xfrm>
        </p:grpSpPr>
        <p:sp>
          <p:nvSpPr>
            <p:cNvPr id="3" name="Recortar rectángulo de una esquina 9">
              <a:extLst>
                <a:ext uri="{FF2B5EF4-FFF2-40B4-BE49-F238E27FC236}">
                  <a16:creationId xmlns:a16="http://schemas.microsoft.com/office/drawing/2014/main" id="{E385D193-56E6-06A1-B940-50414688D6AF}"/>
                </a:ext>
              </a:extLst>
            </p:cNvPr>
            <p:cNvSpPr/>
            <p:nvPr/>
          </p:nvSpPr>
          <p:spPr>
            <a:xfrm>
              <a:off x="2142836" y="4382882"/>
              <a:ext cx="5966951" cy="1417550"/>
            </a:xfrm>
            <a:prstGeom prst="snip1Rect">
              <a:avLst>
                <a:gd name="adj" fmla="val 22602"/>
              </a:avLst>
            </a:prstGeom>
            <a:solidFill>
              <a:schemeClr val="bg1"/>
            </a:solidFill>
            <a:ln>
              <a:solidFill>
                <a:srgbClr val="1C4A8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GT"/>
            </a:p>
          </p:txBody>
        </p:sp>
        <p:sp>
          <p:nvSpPr>
            <p:cNvPr id="7" name="Título 1">
              <a:extLst>
                <a:ext uri="{FF2B5EF4-FFF2-40B4-BE49-F238E27FC236}">
                  <a16:creationId xmlns:a16="http://schemas.microsoft.com/office/drawing/2014/main" id="{CD3BBDB0-382B-4293-BAE9-A0219B8DCFA9}"/>
                </a:ext>
              </a:extLst>
            </p:cNvPr>
            <p:cNvSpPr txBox="1">
              <a:spLocks/>
            </p:cNvSpPr>
            <p:nvPr/>
          </p:nvSpPr>
          <p:spPr>
            <a:xfrm>
              <a:off x="2318327" y="4162476"/>
              <a:ext cx="5691002" cy="1937113"/>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00000"/>
                </a:lnSpc>
              </a:pPr>
              <a:br>
                <a:rPr lang="es-GT" sz="1600" b="0" dirty="0">
                  <a:latin typeface="Montserrat" panose="00000500000000000000" pitchFamily="2" charset="0"/>
                  <a:cs typeface="Arial" panose="020B0604020202020204" pitchFamily="34" charset="0"/>
                </a:rPr>
              </a:br>
              <a:r>
                <a:rPr lang="es-GT" sz="1600" dirty="0">
                  <a:solidFill>
                    <a:srgbClr val="1C4A80"/>
                  </a:solidFill>
                  <a:latin typeface="Bebas Neue" panose="00000500000000000000" pitchFamily="50" charset="0"/>
                </a:rPr>
                <a:t>Dada la naturaleza del MEM como ente eminentemente normativo y generador de políticas que promueven el desarrollo de la población, los beneficiarios de sus servicios, son directa o indirectamente todos los guatemaltecos. </a:t>
              </a:r>
              <a:br>
                <a:rPr lang="es-GT" sz="1600" dirty="0">
                  <a:solidFill>
                    <a:srgbClr val="1C4A80"/>
                  </a:solidFill>
                  <a:latin typeface="Bebas Neue" panose="00000500000000000000" pitchFamily="50" charset="0"/>
                </a:rPr>
              </a:br>
              <a:endParaRPr lang="es-GT" sz="1600" dirty="0">
                <a:solidFill>
                  <a:srgbClr val="1C4A80"/>
                </a:solidFill>
                <a:latin typeface="Bebas Neue" panose="00000500000000000000" pitchFamily="50" charset="0"/>
              </a:endParaRPr>
            </a:p>
          </p:txBody>
        </p:sp>
      </p:grpSp>
    </p:spTree>
    <p:extLst>
      <p:ext uri="{BB962C8B-B14F-4D97-AF65-F5344CB8AC3E}">
        <p14:creationId xmlns:p14="http://schemas.microsoft.com/office/powerpoint/2010/main" val="2312412230"/>
      </p:ext>
    </p:extLst>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415</TotalTime>
  <Words>4575</Words>
  <Application>Microsoft Office PowerPoint</Application>
  <PresentationFormat>Panorámica</PresentationFormat>
  <Paragraphs>342</Paragraphs>
  <Slides>37</Slides>
  <Notes>37</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37</vt:i4>
      </vt:variant>
    </vt:vector>
  </HeadingPairs>
  <TitlesOfParts>
    <vt:vector size="47" baseType="lpstr">
      <vt:lpstr>MinionPro-Regular</vt:lpstr>
      <vt:lpstr>Times New Roman</vt:lpstr>
      <vt:lpstr>Wingdings</vt:lpstr>
      <vt:lpstr>Symbol</vt:lpstr>
      <vt:lpstr>Bebas Neue</vt:lpstr>
      <vt:lpstr>Montserrat</vt:lpstr>
      <vt:lpstr>Calibri</vt:lpstr>
      <vt:lpstr>Verdana</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Mac SCSP</dc:creator>
  <cp:lastModifiedBy>Jéssica Eugenia Osorio Oliva</cp:lastModifiedBy>
  <cp:revision>59</cp:revision>
  <dcterms:created xsi:type="dcterms:W3CDTF">2023-08-16T22:07:49Z</dcterms:created>
  <dcterms:modified xsi:type="dcterms:W3CDTF">2023-09-07T04:09:34Z</dcterms:modified>
</cp:coreProperties>
</file>