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36"/>
  </p:notesMasterIdLst>
  <p:sldIdLst>
    <p:sldId id="256" r:id="rId3"/>
    <p:sldId id="257" r:id="rId4"/>
    <p:sldId id="287" r:id="rId5"/>
    <p:sldId id="302" r:id="rId6"/>
    <p:sldId id="296" r:id="rId7"/>
    <p:sldId id="288" r:id="rId8"/>
    <p:sldId id="297" r:id="rId9"/>
    <p:sldId id="289" r:id="rId10"/>
    <p:sldId id="291" r:id="rId11"/>
    <p:sldId id="258" r:id="rId12"/>
    <p:sldId id="324" r:id="rId13"/>
    <p:sldId id="325" r:id="rId14"/>
    <p:sldId id="295" r:id="rId15"/>
    <p:sldId id="294" r:id="rId16"/>
    <p:sldId id="304" r:id="rId17"/>
    <p:sldId id="292" r:id="rId18"/>
    <p:sldId id="327" r:id="rId19"/>
    <p:sldId id="328" r:id="rId20"/>
    <p:sldId id="331" r:id="rId21"/>
    <p:sldId id="332" r:id="rId22"/>
    <p:sldId id="333" r:id="rId23"/>
    <p:sldId id="335" r:id="rId24"/>
    <p:sldId id="336" r:id="rId25"/>
    <p:sldId id="337" r:id="rId26"/>
    <p:sldId id="338" r:id="rId27"/>
    <p:sldId id="339" r:id="rId28"/>
    <p:sldId id="334" r:id="rId29"/>
    <p:sldId id="298" r:id="rId30"/>
    <p:sldId id="340" r:id="rId31"/>
    <p:sldId id="341" r:id="rId32"/>
    <p:sldId id="342" r:id="rId33"/>
    <p:sldId id="343" r:id="rId34"/>
    <p:sldId id="262" r:id="rId35"/>
  </p:sldIdLst>
  <p:sldSz cx="12192000" cy="6858000"/>
  <p:notesSz cx="6858000" cy="9144000"/>
  <p:embeddedFontLs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
      <p:font typeface="Montserrat" panose="00000500000000000000" pitchFamily="2" charset="0"/>
      <p:regular r:id="rId43"/>
      <p:bold r:id="rId44"/>
      <p:italic r:id="rId45"/>
      <p:boldItalic r:id="rId46"/>
    </p:embeddedFont>
    <p:embeddedFont>
      <p:font typeface="Montserrat SemiBold" panose="00000700000000000000" pitchFamily="2" charset="0"/>
      <p:bold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9" roundtripDataSignature="AMtx7mhDEGVw+lPcHaTD66o9bjm5XB2Fd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EFE"/>
    <a:srgbClr val="F3F3F3"/>
    <a:srgbClr val="009BDB"/>
    <a:srgbClr val="033964"/>
    <a:srgbClr val="5C6779"/>
    <a:srgbClr val="004C83"/>
    <a:srgbClr val="91D9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231"/>
    <p:restoredTop sz="92993"/>
  </p:normalViewPr>
  <p:slideViewPr>
    <p:cSldViewPr snapToGrid="0">
      <p:cViewPr varScale="1">
        <p:scale>
          <a:sx n="76" d="100"/>
          <a:sy n="76" d="100"/>
        </p:scale>
        <p:origin x="33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8.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49" Type="http://customschemas.google.com/relationships/presentationmetadata" Target="meta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E:\2023\12%20DICIEMBRE\23%20RENDICION%20CUENTAS%203%202023\DOCUMENTOS%20RECIBIDOS\20240103\RENDICI&#211;N%20DE%20CUENTAS%2031%20DE%20DICIEMBRE%202023.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0" i="0" u="none" strike="noStrike" kern="1200" spc="0" baseline="0">
                <a:solidFill>
                  <a:schemeClr val="tx1">
                    <a:lumMod val="65000"/>
                    <a:lumOff val="35000"/>
                  </a:schemeClr>
                </a:solidFill>
                <a:latin typeface="+mn-lt"/>
                <a:ea typeface="+mn-ea"/>
                <a:cs typeface="+mn-cs"/>
              </a:defRPr>
            </a:pPr>
            <a:r>
              <a:rPr lang="en-US" sz="900"/>
              <a:t>PORCENTAJE DE EJECUCIÓN INSTITUCIONAL</a:t>
            </a:r>
          </a:p>
        </c:rich>
      </c:tx>
      <c:layout>
        <c:manualLayout>
          <c:xMode val="edge"/>
          <c:yMode val="edge"/>
          <c:x val="0.33836882097578835"/>
          <c:y val="3.2345013477088951E-2"/>
        </c:manualLayout>
      </c:layout>
      <c:overlay val="0"/>
      <c:spPr>
        <a:noFill/>
        <a:ln>
          <a:noFill/>
        </a:ln>
        <a:effectLst/>
      </c:spPr>
      <c:txPr>
        <a:bodyPr rot="0" spcFirstLastPara="1" vertOverflow="ellipsis" vert="horz" wrap="square" anchor="ctr" anchorCtr="1"/>
        <a:lstStyle/>
        <a:p>
          <a:pPr>
            <a:defRPr sz="900" b="0" i="0" u="none" strike="noStrike" kern="1200" spc="0" baseline="0">
              <a:solidFill>
                <a:schemeClr val="tx1">
                  <a:lumMod val="65000"/>
                  <a:lumOff val="35000"/>
                </a:schemeClr>
              </a:solidFill>
              <a:latin typeface="+mn-lt"/>
              <a:ea typeface="+mn-ea"/>
              <a:cs typeface="+mn-cs"/>
            </a:defRPr>
          </a:pPr>
          <a:endParaRPr lang="es-GT"/>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 ENTIDAD'!$A$8</c:f>
              <c:strCache>
                <c:ptCount val="1"/>
                <c:pt idx="0">
                  <c:v>MEM</c:v>
                </c:pt>
              </c:strCache>
            </c:strRef>
          </c:tx>
          <c:spPr>
            <a:solidFill>
              <a:srgbClr val="033964"/>
            </a:solidFill>
            <a:ln>
              <a:noFill/>
            </a:ln>
            <a:effectLst/>
            <a:sp3d/>
          </c:spPr>
          <c:invertIfNegative val="0"/>
          <c:dPt>
            <c:idx val="0"/>
            <c:invertIfNegative val="0"/>
            <c:bubble3D val="0"/>
            <c:spPr>
              <a:solidFill>
                <a:srgbClr val="033964"/>
              </a:solidFill>
              <a:ln>
                <a:noFill/>
              </a:ln>
              <a:effectLst/>
              <a:sp3d/>
            </c:spPr>
            <c:extLst>
              <c:ext xmlns:c16="http://schemas.microsoft.com/office/drawing/2014/chart" uri="{C3380CC4-5D6E-409C-BE32-E72D297353CC}">
                <c16:uniqueId val="{00000001-4A5A-48F9-AB4C-E225347069BC}"/>
              </c:ext>
            </c:extLst>
          </c:dPt>
          <c:dLbls>
            <c:dLbl>
              <c:idx val="0"/>
              <c:layout>
                <c:manualLayout>
                  <c:x val="1.0743344049851885E-2"/>
                  <c:y val="-4.9921504136562114E-2"/>
                </c:manualLayout>
              </c:layout>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es-GT"/>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A5A-48F9-AB4C-E225347069B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 ENTIDAD'!$F$8</c:f>
              <c:numCache>
                <c:formatCode>0.00%</c:formatCode>
                <c:ptCount val="1"/>
                <c:pt idx="0">
                  <c:v>0.99448737913217344</c:v>
                </c:pt>
              </c:numCache>
            </c:numRef>
          </c:val>
          <c:extLst>
            <c:ext xmlns:c16="http://schemas.microsoft.com/office/drawing/2014/chart" uri="{C3380CC4-5D6E-409C-BE32-E72D297353CC}">
              <c16:uniqueId val="{00000002-4A5A-48F9-AB4C-E225347069BC}"/>
            </c:ext>
          </c:extLst>
        </c:ser>
        <c:dLbls>
          <c:showLegendKey val="0"/>
          <c:showVal val="0"/>
          <c:showCatName val="0"/>
          <c:showSerName val="0"/>
          <c:showPercent val="0"/>
          <c:showBubbleSize val="0"/>
        </c:dLbls>
        <c:gapWidth val="150"/>
        <c:shape val="box"/>
        <c:axId val="1854252672"/>
        <c:axId val="115459424"/>
        <c:axId val="0"/>
      </c:bar3DChart>
      <c:catAx>
        <c:axId val="1854252672"/>
        <c:scaling>
          <c:orientation val="minMax"/>
        </c:scaling>
        <c:delete val="1"/>
        <c:axPos val="b"/>
        <c:majorTickMark val="none"/>
        <c:minorTickMark val="none"/>
        <c:tickLblPos val="nextTo"/>
        <c:crossAx val="115459424"/>
        <c:crosses val="autoZero"/>
        <c:auto val="1"/>
        <c:lblAlgn val="ctr"/>
        <c:lblOffset val="100"/>
        <c:noMultiLvlLbl val="0"/>
      </c:catAx>
      <c:valAx>
        <c:axId val="11545942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18542526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s-G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0" i="0" u="none" strike="noStrike" kern="1200" spc="0" baseline="0">
                <a:solidFill>
                  <a:schemeClr val="tx1">
                    <a:lumMod val="65000"/>
                    <a:lumOff val="35000"/>
                  </a:schemeClr>
                </a:solidFill>
                <a:latin typeface="+mn-lt"/>
                <a:ea typeface="+mn-ea"/>
                <a:cs typeface="+mn-cs"/>
              </a:defRPr>
            </a:pPr>
            <a:r>
              <a:rPr lang="es-GT" sz="900"/>
              <a:t>EJECUCIÓN POR GRUPO DE GASTO</a:t>
            </a:r>
          </a:p>
        </c:rich>
      </c:tx>
      <c:layout>
        <c:manualLayout>
          <c:xMode val="edge"/>
          <c:yMode val="edge"/>
          <c:x val="0.34465640175544859"/>
          <c:y val="2.7777777777777776E-2"/>
        </c:manualLayout>
      </c:layout>
      <c:overlay val="0"/>
      <c:spPr>
        <a:noFill/>
        <a:ln>
          <a:noFill/>
        </a:ln>
        <a:effectLst/>
      </c:spPr>
      <c:txPr>
        <a:bodyPr rot="0" spcFirstLastPara="1" vertOverflow="ellipsis" vert="horz" wrap="square" anchor="ctr" anchorCtr="1"/>
        <a:lstStyle/>
        <a:p>
          <a:pPr>
            <a:defRPr sz="900" b="0" i="0" u="none" strike="noStrike" kern="1200" spc="0" baseline="0">
              <a:solidFill>
                <a:schemeClr val="tx1">
                  <a:lumMod val="65000"/>
                  <a:lumOff val="35000"/>
                </a:schemeClr>
              </a:solidFill>
              <a:latin typeface="+mn-lt"/>
              <a:ea typeface="+mn-ea"/>
              <a:cs typeface="+mn-cs"/>
            </a:defRPr>
          </a:pPr>
          <a:endParaRPr lang="es-GT"/>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spPr>
            <a:solidFill>
              <a:srgbClr val="233C62"/>
            </a:solidFill>
            <a:ln>
              <a:noFill/>
            </a:ln>
            <a:effectLst/>
            <a:sp3d/>
          </c:spPr>
          <c:invertIfNegative val="0"/>
          <c:dLbls>
            <c:delete val="1"/>
          </c:dLbls>
          <c:cat>
            <c:numRef>
              <c:f>'Grupo de Gasto'!$A$8:$A$13</c:f>
              <c:numCache>
                <c:formatCode>General</c:formatCode>
                <c:ptCount val="6"/>
                <c:pt idx="0">
                  <c:v>0</c:v>
                </c:pt>
                <c:pt idx="1">
                  <c:v>100</c:v>
                </c:pt>
                <c:pt idx="2">
                  <c:v>200</c:v>
                </c:pt>
                <c:pt idx="3">
                  <c:v>300</c:v>
                </c:pt>
                <c:pt idx="4">
                  <c:v>400</c:v>
                </c:pt>
                <c:pt idx="5">
                  <c:v>900</c:v>
                </c:pt>
              </c:numCache>
            </c:numRef>
          </c:cat>
          <c:val>
            <c:numRef>
              <c:f>'Grupo de Gasto'!$E$8:$E$13</c:f>
              <c:numCache>
                <c:formatCode>0%</c:formatCode>
                <c:ptCount val="6"/>
                <c:pt idx="0">
                  <c:v>0.99934731507101271</c:v>
                </c:pt>
                <c:pt idx="1">
                  <c:v>0.94690229041719287</c:v>
                </c:pt>
                <c:pt idx="2">
                  <c:v>0.95364172321742335</c:v>
                </c:pt>
                <c:pt idx="3">
                  <c:v>0.99171512350037128</c:v>
                </c:pt>
                <c:pt idx="4">
                  <c:v>0.99879805043822822</c:v>
                </c:pt>
                <c:pt idx="5">
                  <c:v>0.92223644239998515</c:v>
                </c:pt>
              </c:numCache>
            </c:numRef>
          </c:val>
          <c:extLst>
            <c:ext xmlns:c16="http://schemas.microsoft.com/office/drawing/2014/chart" uri="{C3380CC4-5D6E-409C-BE32-E72D297353CC}">
              <c16:uniqueId val="{00000000-4E9E-410D-BD10-425D801D1B1A}"/>
            </c:ext>
          </c:extLst>
        </c:ser>
        <c:dLbls>
          <c:showLegendKey val="0"/>
          <c:showVal val="1"/>
          <c:showCatName val="0"/>
          <c:showSerName val="0"/>
          <c:showPercent val="0"/>
          <c:showBubbleSize val="0"/>
        </c:dLbls>
        <c:gapWidth val="150"/>
        <c:shape val="box"/>
        <c:axId val="30494400"/>
        <c:axId val="2108094352"/>
        <c:axId val="0"/>
      </c:bar3DChart>
      <c:catAx>
        <c:axId val="3049440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2108094352"/>
        <c:crosses val="autoZero"/>
        <c:auto val="1"/>
        <c:lblAlgn val="ctr"/>
        <c:lblOffset val="100"/>
        <c:noMultiLvlLbl val="0"/>
      </c:catAx>
      <c:valAx>
        <c:axId val="21080943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30494400"/>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s-G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0" i="0" u="none" strike="noStrike" kern="1200" spc="0" baseline="0">
                <a:solidFill>
                  <a:schemeClr val="tx1">
                    <a:lumMod val="65000"/>
                    <a:lumOff val="35000"/>
                  </a:schemeClr>
                </a:solidFill>
                <a:latin typeface="+mn-lt"/>
                <a:ea typeface="+mn-ea"/>
                <a:cs typeface="+mn-cs"/>
              </a:defRPr>
            </a:pPr>
            <a:r>
              <a:rPr lang="es-GT" sz="900"/>
              <a:t>GRÁFICA DE EJECUCIÓN POR FINALIDAD</a:t>
            </a:r>
          </a:p>
        </c:rich>
      </c:tx>
      <c:layout>
        <c:manualLayout>
          <c:xMode val="edge"/>
          <c:yMode val="edge"/>
          <c:x val="0.32734772715528682"/>
          <c:y val="4.1194644696189497E-2"/>
        </c:manualLayout>
      </c:layout>
      <c:overlay val="0"/>
      <c:spPr>
        <a:noFill/>
        <a:ln>
          <a:noFill/>
        </a:ln>
        <a:effectLst/>
      </c:spPr>
      <c:txPr>
        <a:bodyPr rot="0" spcFirstLastPara="1" vertOverflow="ellipsis" vert="horz" wrap="square" anchor="ctr" anchorCtr="1"/>
        <a:lstStyle/>
        <a:p>
          <a:pPr>
            <a:defRPr sz="900" b="0" i="0" u="none" strike="noStrike" kern="1200" spc="0" baseline="0">
              <a:solidFill>
                <a:schemeClr val="tx1">
                  <a:lumMod val="65000"/>
                  <a:lumOff val="35000"/>
                </a:schemeClr>
              </a:solidFill>
              <a:latin typeface="+mn-lt"/>
              <a:ea typeface="+mn-ea"/>
              <a:cs typeface="+mn-cs"/>
            </a:defRPr>
          </a:pPr>
          <a:endParaRPr lang="es-GT"/>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3333119510773967E-2"/>
          <c:y val="0.12546472370665301"/>
          <c:w val="0.87688178011691098"/>
          <c:h val="0.66812974287883542"/>
        </c:manualLayout>
      </c:layout>
      <c:bar3DChart>
        <c:barDir val="col"/>
        <c:grouping val="stacked"/>
        <c:varyColors val="0"/>
        <c:ser>
          <c:idx val="0"/>
          <c:order val="0"/>
          <c:tx>
            <c:v>PORCENTAJE</c:v>
          </c:tx>
          <c:spPr>
            <a:solidFill>
              <a:srgbClr val="233C62"/>
            </a:solidFill>
            <a:ln>
              <a:noFill/>
            </a:ln>
            <a:effectLst/>
            <a:sp3d/>
          </c:spPr>
          <c:invertIfNegative val="0"/>
          <c:dLbls>
            <c:dLbl>
              <c:idx val="1"/>
              <c:layout>
                <c:manualLayout>
                  <c:x val="1.9493177387914229E-3"/>
                  <c:y val="-8.12361917941712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05D-43D8-97EA-C10C136FF9C4}"/>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FINALIDAD!$B$9:$B$11</c:f>
              <c:strCache>
                <c:ptCount val="3"/>
                <c:pt idx="0">
                  <c:v>SERVICIOS PÚBLICOS GENERALES</c:v>
                </c:pt>
                <c:pt idx="1">
                  <c:v>ASUNTOS ECONÓMICOS</c:v>
                </c:pt>
                <c:pt idx="2">
                  <c:v>PROTECCIÓN AMBIENTAL</c:v>
                </c:pt>
              </c:strCache>
            </c:strRef>
          </c:cat>
          <c:val>
            <c:numRef>
              <c:f>FINALIDAD!$F$9:$F$11</c:f>
              <c:numCache>
                <c:formatCode>0%</c:formatCode>
                <c:ptCount val="3"/>
                <c:pt idx="0">
                  <c:v>0.97591172756700095</c:v>
                </c:pt>
                <c:pt idx="1">
                  <c:v>0.99471614726650104</c:v>
                </c:pt>
                <c:pt idx="2">
                  <c:v>0.99313183644546699</c:v>
                </c:pt>
              </c:numCache>
            </c:numRef>
          </c:val>
          <c:extLst>
            <c:ext xmlns:c16="http://schemas.microsoft.com/office/drawing/2014/chart" uri="{C3380CC4-5D6E-409C-BE32-E72D297353CC}">
              <c16:uniqueId val="{00000001-C05D-43D8-97EA-C10C136FF9C4}"/>
            </c:ext>
          </c:extLst>
        </c:ser>
        <c:dLbls>
          <c:showLegendKey val="0"/>
          <c:showVal val="1"/>
          <c:showCatName val="0"/>
          <c:showSerName val="0"/>
          <c:showPercent val="0"/>
          <c:showBubbleSize val="0"/>
        </c:dLbls>
        <c:gapWidth val="150"/>
        <c:shape val="box"/>
        <c:axId val="150218248"/>
        <c:axId val="150219032"/>
        <c:axId val="0"/>
      </c:bar3DChart>
      <c:catAx>
        <c:axId val="15021824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150219032"/>
        <c:crosses val="autoZero"/>
        <c:auto val="1"/>
        <c:lblAlgn val="ctr"/>
        <c:lblOffset val="100"/>
        <c:noMultiLvlLbl val="0"/>
      </c:catAx>
      <c:valAx>
        <c:axId val="1502190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150218248"/>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s-G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BC1B1D-B4CF-44A1-8DCF-66E44B37987A}"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GT"/>
        </a:p>
      </dgm:t>
    </dgm:pt>
    <dgm:pt modelId="{D55E9DA7-C3C4-4B49-82BE-76FE584DF148}">
      <dgm:prSet phldrT="[Texto]" custT="1"/>
      <dgm:spPr>
        <a:solidFill>
          <a:srgbClr val="00BEFE"/>
        </a:solidFill>
      </dgm:spPr>
      <dgm:t>
        <a:bodyPr/>
        <a:lstStyle/>
        <a:p>
          <a:r>
            <a:rPr lang="es-MX" sz="2400" dirty="0"/>
            <a:t>Renglón 011</a:t>
          </a:r>
          <a:endParaRPr lang="es-GT" sz="2400" dirty="0"/>
        </a:p>
      </dgm:t>
    </dgm:pt>
    <dgm:pt modelId="{8C25184F-222B-4F65-9BE6-88FA78B492E8}" type="parTrans" cxnId="{87AFA8F4-3F1B-4466-A2FE-3FA3E4C7C707}">
      <dgm:prSet/>
      <dgm:spPr/>
      <dgm:t>
        <a:bodyPr/>
        <a:lstStyle/>
        <a:p>
          <a:endParaRPr lang="es-GT"/>
        </a:p>
      </dgm:t>
    </dgm:pt>
    <dgm:pt modelId="{0BB245B5-9354-40B4-9821-7DD7E34CAD0F}" type="sibTrans" cxnId="{87AFA8F4-3F1B-4466-A2FE-3FA3E4C7C707}">
      <dgm:prSet/>
      <dgm:spPr/>
      <dgm:t>
        <a:bodyPr/>
        <a:lstStyle/>
        <a:p>
          <a:endParaRPr lang="es-GT"/>
        </a:p>
      </dgm:t>
    </dgm:pt>
    <dgm:pt modelId="{7E29DD80-3B35-4838-B6DE-7B9FE82C4208}">
      <dgm:prSet phldrT="[Texto]"/>
      <dgm:spPr/>
      <dgm:t>
        <a:bodyPr/>
        <a:lstStyle/>
        <a:p>
          <a:r>
            <a:rPr lang="es-GT" dirty="0">
              <a:solidFill>
                <a:srgbClr val="5C6779"/>
              </a:solidFill>
              <a:effectLst/>
              <a:latin typeface="Arial" panose="020B0604020202020204" pitchFamily="34" charset="0"/>
              <a:ea typeface="Calibri" panose="020F0502020204030204" pitchFamily="34" charset="0"/>
              <a:cs typeface="Times New Roman" panose="02020603050405020304" pitchFamily="18" charset="0"/>
            </a:rPr>
            <a:t>“Personal Permanente” 291 funcionarios y servidores públicos.</a:t>
          </a:r>
          <a:endParaRPr lang="es-GT" dirty="0"/>
        </a:p>
      </dgm:t>
    </dgm:pt>
    <dgm:pt modelId="{B65103A7-804C-4CA7-A7EB-97F7EA79E365}" type="parTrans" cxnId="{681402D4-9513-473A-B2F1-47D6DA34CBCC}">
      <dgm:prSet/>
      <dgm:spPr/>
      <dgm:t>
        <a:bodyPr/>
        <a:lstStyle/>
        <a:p>
          <a:endParaRPr lang="es-GT"/>
        </a:p>
      </dgm:t>
    </dgm:pt>
    <dgm:pt modelId="{41059777-F008-4F4B-8AA6-C082F79650A5}" type="sibTrans" cxnId="{681402D4-9513-473A-B2F1-47D6DA34CBCC}">
      <dgm:prSet/>
      <dgm:spPr/>
      <dgm:t>
        <a:bodyPr/>
        <a:lstStyle/>
        <a:p>
          <a:endParaRPr lang="es-GT"/>
        </a:p>
      </dgm:t>
    </dgm:pt>
    <dgm:pt modelId="{06CF397F-24DA-49E2-AE6A-4D4F0721FF5D}">
      <dgm:prSet phldrT="[Texto]" custT="1"/>
      <dgm:spPr/>
      <dgm:t>
        <a:bodyPr/>
        <a:lstStyle/>
        <a:p>
          <a:pPr marL="0" lvl="0" indent="0" algn="ctr" defTabSz="1066800">
            <a:lnSpc>
              <a:spcPct val="90000"/>
            </a:lnSpc>
            <a:spcBef>
              <a:spcPct val="0"/>
            </a:spcBef>
            <a:spcAft>
              <a:spcPct val="35000"/>
            </a:spcAft>
            <a:buNone/>
          </a:pPr>
          <a:r>
            <a:rPr lang="es-MX" sz="2400" kern="1200" dirty="0">
              <a:solidFill>
                <a:srgbClr val="FFFFFF"/>
              </a:solidFill>
              <a:latin typeface="Arial"/>
              <a:ea typeface="+mn-ea"/>
              <a:cs typeface="+mn-cs"/>
            </a:rPr>
            <a:t>Renglón 022</a:t>
          </a:r>
          <a:endParaRPr lang="es-GT" sz="2400" kern="1200" dirty="0">
            <a:solidFill>
              <a:srgbClr val="FFFFFF"/>
            </a:solidFill>
            <a:latin typeface="Arial"/>
            <a:ea typeface="+mn-ea"/>
            <a:cs typeface="+mn-cs"/>
          </a:endParaRPr>
        </a:p>
      </dgm:t>
    </dgm:pt>
    <dgm:pt modelId="{EC98158B-9ECF-4FF7-9449-08F175D25CDB}" type="parTrans" cxnId="{FE778395-CD4E-4B63-AA83-4AE0E40DD5BD}">
      <dgm:prSet/>
      <dgm:spPr/>
      <dgm:t>
        <a:bodyPr/>
        <a:lstStyle/>
        <a:p>
          <a:endParaRPr lang="es-GT"/>
        </a:p>
      </dgm:t>
    </dgm:pt>
    <dgm:pt modelId="{536EBBC5-3A5E-4A7E-9A95-5CD2A5849FA1}" type="sibTrans" cxnId="{FE778395-CD4E-4B63-AA83-4AE0E40DD5BD}">
      <dgm:prSet/>
      <dgm:spPr/>
      <dgm:t>
        <a:bodyPr/>
        <a:lstStyle/>
        <a:p>
          <a:endParaRPr lang="es-GT"/>
        </a:p>
      </dgm:t>
    </dgm:pt>
    <dgm:pt modelId="{CAD8917A-0DDE-4350-B011-90D39FE82207}">
      <dgm:prSet phldrT="[Texto]" custT="1"/>
      <dgm:spPr/>
      <dgm:t>
        <a:bodyPr/>
        <a:lstStyle/>
        <a:p>
          <a:pPr>
            <a:buClr>
              <a:srgbClr val="002B94"/>
            </a:buClr>
            <a:buFont typeface="Arial" panose="020B0604020202020204" pitchFamily="34" charset="0"/>
            <a:buChar char="•"/>
          </a:pPr>
          <a:r>
            <a:rPr lang="es-GT" sz="1300" kern="1200" dirty="0">
              <a:solidFill>
                <a:srgbClr val="5C6779"/>
              </a:solidFill>
              <a:effectLst/>
              <a:latin typeface="Arial" panose="020B0604020202020204" pitchFamily="34" charset="0"/>
              <a:ea typeface="Calibri" panose="020F0502020204030204" pitchFamily="34" charset="0"/>
              <a:cs typeface="Times New Roman" panose="02020603050405020304" pitchFamily="18" charset="0"/>
            </a:rPr>
            <a:t> “Personal por Contrato” 04 servidores con puestos directivos.</a:t>
          </a:r>
          <a:endParaRPr lang="es-GT" sz="1300" kern="1200" dirty="0"/>
        </a:p>
      </dgm:t>
    </dgm:pt>
    <dgm:pt modelId="{0AC5BAD6-610A-488C-8F2F-03FE72E29A3F}" type="parTrans" cxnId="{55634705-6650-4A35-8338-31C1D935D371}">
      <dgm:prSet/>
      <dgm:spPr/>
      <dgm:t>
        <a:bodyPr/>
        <a:lstStyle/>
        <a:p>
          <a:endParaRPr lang="es-GT"/>
        </a:p>
      </dgm:t>
    </dgm:pt>
    <dgm:pt modelId="{57D72795-2918-4128-97DE-706FA0EBFFFE}" type="sibTrans" cxnId="{55634705-6650-4A35-8338-31C1D935D371}">
      <dgm:prSet/>
      <dgm:spPr/>
      <dgm:t>
        <a:bodyPr/>
        <a:lstStyle/>
        <a:p>
          <a:endParaRPr lang="es-GT"/>
        </a:p>
      </dgm:t>
    </dgm:pt>
    <dgm:pt modelId="{5EB6D6E5-F070-4A65-9843-FF6A562F2C3E}">
      <dgm:prSet phldrT="[Texto]" custT="1"/>
      <dgm:spPr>
        <a:solidFill>
          <a:srgbClr val="033964"/>
        </a:solidFill>
      </dgm:spPr>
      <dgm:t>
        <a:bodyPr/>
        <a:lstStyle/>
        <a:p>
          <a:pPr marL="0" lvl="0" indent="0" algn="ctr" defTabSz="1066800">
            <a:lnSpc>
              <a:spcPct val="90000"/>
            </a:lnSpc>
            <a:spcBef>
              <a:spcPct val="0"/>
            </a:spcBef>
            <a:spcAft>
              <a:spcPct val="35000"/>
            </a:spcAft>
            <a:buNone/>
          </a:pPr>
          <a:r>
            <a:rPr lang="es-MX" sz="2400" kern="1200" dirty="0">
              <a:solidFill>
                <a:srgbClr val="FFFFFF"/>
              </a:solidFill>
              <a:latin typeface="Arial"/>
              <a:ea typeface="+mn-ea"/>
              <a:cs typeface="+mn-cs"/>
            </a:rPr>
            <a:t>Renglón 029</a:t>
          </a:r>
          <a:endParaRPr lang="es-GT" sz="2400" kern="1200" dirty="0">
            <a:solidFill>
              <a:srgbClr val="FFFFFF"/>
            </a:solidFill>
            <a:latin typeface="Arial"/>
            <a:ea typeface="+mn-ea"/>
            <a:cs typeface="+mn-cs"/>
          </a:endParaRPr>
        </a:p>
      </dgm:t>
    </dgm:pt>
    <dgm:pt modelId="{A4AD2B88-DC25-4942-84FC-5837AD7DB316}" type="parTrans" cxnId="{427D7116-48BA-4832-AE6D-54DB4B47D2D4}">
      <dgm:prSet/>
      <dgm:spPr/>
      <dgm:t>
        <a:bodyPr/>
        <a:lstStyle/>
        <a:p>
          <a:endParaRPr lang="es-GT"/>
        </a:p>
      </dgm:t>
    </dgm:pt>
    <dgm:pt modelId="{5E836281-A93E-4450-9A0A-C482DEEC24B4}" type="sibTrans" cxnId="{427D7116-48BA-4832-AE6D-54DB4B47D2D4}">
      <dgm:prSet/>
      <dgm:spPr/>
      <dgm:t>
        <a:bodyPr/>
        <a:lstStyle/>
        <a:p>
          <a:endParaRPr lang="es-GT"/>
        </a:p>
      </dgm:t>
    </dgm:pt>
    <dgm:pt modelId="{14992FA0-4576-4FFE-9BFE-A382CA2874DC}">
      <dgm:prSet phldrT="[Texto]"/>
      <dgm:spPr/>
      <dgm:t>
        <a:bodyPr/>
        <a:lstStyle/>
        <a:p>
          <a:r>
            <a:rPr lang="es-GT" dirty="0">
              <a:solidFill>
                <a:srgbClr val="5C6779"/>
              </a:solidFill>
              <a:effectLst/>
              <a:latin typeface="Arial" panose="020B0604020202020204" pitchFamily="34" charset="0"/>
              <a:ea typeface="Calibri" panose="020F0502020204030204" pitchFamily="34" charset="0"/>
              <a:cs typeface="Times New Roman" panose="02020603050405020304" pitchFamily="18" charset="0"/>
            </a:rPr>
            <a:t>“Otras remuneraciones de personal temporal” 225 contratistas que prestan servicios técnicos y profesionales de carácter temporal.</a:t>
          </a:r>
          <a:endParaRPr lang="es-GT" dirty="0"/>
        </a:p>
      </dgm:t>
    </dgm:pt>
    <dgm:pt modelId="{F7606E69-1399-4F01-B2F7-8E26803A42BE}" type="parTrans" cxnId="{D8158361-7FED-4073-90A6-4C8CCD9E860C}">
      <dgm:prSet/>
      <dgm:spPr/>
      <dgm:t>
        <a:bodyPr/>
        <a:lstStyle/>
        <a:p>
          <a:endParaRPr lang="es-GT"/>
        </a:p>
      </dgm:t>
    </dgm:pt>
    <dgm:pt modelId="{86C57468-2755-4855-AD04-59F277592511}" type="sibTrans" cxnId="{D8158361-7FED-4073-90A6-4C8CCD9E860C}">
      <dgm:prSet/>
      <dgm:spPr/>
      <dgm:t>
        <a:bodyPr/>
        <a:lstStyle/>
        <a:p>
          <a:endParaRPr lang="es-GT"/>
        </a:p>
      </dgm:t>
    </dgm:pt>
    <dgm:pt modelId="{EA5163E1-377A-492D-9D57-08CDE29C524C}" type="pres">
      <dgm:prSet presAssocID="{76BC1B1D-B4CF-44A1-8DCF-66E44B37987A}" presName="Name0" presStyleCnt="0">
        <dgm:presLayoutVars>
          <dgm:dir/>
          <dgm:animLvl val="lvl"/>
          <dgm:resizeHandles val="exact"/>
        </dgm:presLayoutVars>
      </dgm:prSet>
      <dgm:spPr/>
    </dgm:pt>
    <dgm:pt modelId="{5038BBC3-FF69-4358-BE09-7C42F39A410C}" type="pres">
      <dgm:prSet presAssocID="{D55E9DA7-C3C4-4B49-82BE-76FE584DF148}" presName="linNode" presStyleCnt="0"/>
      <dgm:spPr/>
    </dgm:pt>
    <dgm:pt modelId="{810D3AA5-9ED5-4CA5-AD12-9B988ED1182E}" type="pres">
      <dgm:prSet presAssocID="{D55E9DA7-C3C4-4B49-82BE-76FE584DF148}" presName="parentText" presStyleLbl="node1" presStyleIdx="0" presStyleCnt="3">
        <dgm:presLayoutVars>
          <dgm:chMax val="1"/>
          <dgm:bulletEnabled val="1"/>
        </dgm:presLayoutVars>
      </dgm:prSet>
      <dgm:spPr/>
    </dgm:pt>
    <dgm:pt modelId="{021C687C-46D9-43A1-874D-2E1DFB7C023C}" type="pres">
      <dgm:prSet presAssocID="{D55E9DA7-C3C4-4B49-82BE-76FE584DF148}" presName="descendantText" presStyleLbl="alignAccFollowNode1" presStyleIdx="0" presStyleCnt="3">
        <dgm:presLayoutVars>
          <dgm:bulletEnabled val="1"/>
        </dgm:presLayoutVars>
      </dgm:prSet>
      <dgm:spPr/>
    </dgm:pt>
    <dgm:pt modelId="{A427ABBA-5E9D-475D-93A7-1148A32695A0}" type="pres">
      <dgm:prSet presAssocID="{0BB245B5-9354-40B4-9821-7DD7E34CAD0F}" presName="sp" presStyleCnt="0"/>
      <dgm:spPr/>
    </dgm:pt>
    <dgm:pt modelId="{4B89D528-A1BB-4899-B8D6-241D9CD8AE02}" type="pres">
      <dgm:prSet presAssocID="{06CF397F-24DA-49E2-AE6A-4D4F0721FF5D}" presName="linNode" presStyleCnt="0"/>
      <dgm:spPr/>
    </dgm:pt>
    <dgm:pt modelId="{5D4C0D6F-3C8A-456C-8363-72DF93813C32}" type="pres">
      <dgm:prSet presAssocID="{06CF397F-24DA-49E2-AE6A-4D4F0721FF5D}" presName="parentText" presStyleLbl="node1" presStyleIdx="1" presStyleCnt="3">
        <dgm:presLayoutVars>
          <dgm:chMax val="1"/>
          <dgm:bulletEnabled val="1"/>
        </dgm:presLayoutVars>
      </dgm:prSet>
      <dgm:spPr/>
    </dgm:pt>
    <dgm:pt modelId="{2BB02F8E-2973-405C-B82A-2E3B49FF2CF8}" type="pres">
      <dgm:prSet presAssocID="{06CF397F-24DA-49E2-AE6A-4D4F0721FF5D}" presName="descendantText" presStyleLbl="alignAccFollowNode1" presStyleIdx="1" presStyleCnt="3">
        <dgm:presLayoutVars>
          <dgm:bulletEnabled val="1"/>
        </dgm:presLayoutVars>
      </dgm:prSet>
      <dgm:spPr/>
    </dgm:pt>
    <dgm:pt modelId="{2052A2C5-6CF1-49C4-A2BA-19C5F27E93A8}" type="pres">
      <dgm:prSet presAssocID="{536EBBC5-3A5E-4A7E-9A95-5CD2A5849FA1}" presName="sp" presStyleCnt="0"/>
      <dgm:spPr/>
    </dgm:pt>
    <dgm:pt modelId="{872B0334-4180-4327-BF52-CF749080484E}" type="pres">
      <dgm:prSet presAssocID="{5EB6D6E5-F070-4A65-9843-FF6A562F2C3E}" presName="linNode" presStyleCnt="0"/>
      <dgm:spPr/>
    </dgm:pt>
    <dgm:pt modelId="{DB4A1CB8-2448-4198-838F-1D2FCBEAD9FA}" type="pres">
      <dgm:prSet presAssocID="{5EB6D6E5-F070-4A65-9843-FF6A562F2C3E}" presName="parentText" presStyleLbl="node1" presStyleIdx="2" presStyleCnt="3">
        <dgm:presLayoutVars>
          <dgm:chMax val="1"/>
          <dgm:bulletEnabled val="1"/>
        </dgm:presLayoutVars>
      </dgm:prSet>
      <dgm:spPr/>
    </dgm:pt>
    <dgm:pt modelId="{4C409EC0-2A6F-4894-9DDF-23A0BE601A1C}" type="pres">
      <dgm:prSet presAssocID="{5EB6D6E5-F070-4A65-9843-FF6A562F2C3E}" presName="descendantText" presStyleLbl="alignAccFollowNode1" presStyleIdx="2" presStyleCnt="3">
        <dgm:presLayoutVars>
          <dgm:bulletEnabled val="1"/>
        </dgm:presLayoutVars>
      </dgm:prSet>
      <dgm:spPr/>
    </dgm:pt>
  </dgm:ptLst>
  <dgm:cxnLst>
    <dgm:cxn modelId="{55634705-6650-4A35-8338-31C1D935D371}" srcId="{06CF397F-24DA-49E2-AE6A-4D4F0721FF5D}" destId="{CAD8917A-0DDE-4350-B011-90D39FE82207}" srcOrd="0" destOrd="0" parTransId="{0AC5BAD6-610A-488C-8F2F-03FE72E29A3F}" sibTransId="{57D72795-2918-4128-97DE-706FA0EBFFFE}"/>
    <dgm:cxn modelId="{02BE3D15-8D33-499F-8B18-43B596D47EBA}" type="presOf" srcId="{5EB6D6E5-F070-4A65-9843-FF6A562F2C3E}" destId="{DB4A1CB8-2448-4198-838F-1D2FCBEAD9FA}" srcOrd="0" destOrd="0" presId="urn:microsoft.com/office/officeart/2005/8/layout/vList5"/>
    <dgm:cxn modelId="{427D7116-48BA-4832-AE6D-54DB4B47D2D4}" srcId="{76BC1B1D-B4CF-44A1-8DCF-66E44B37987A}" destId="{5EB6D6E5-F070-4A65-9843-FF6A562F2C3E}" srcOrd="2" destOrd="0" parTransId="{A4AD2B88-DC25-4942-84FC-5837AD7DB316}" sibTransId="{5E836281-A93E-4450-9A0A-C482DEEC24B4}"/>
    <dgm:cxn modelId="{1F58131F-7C0F-4154-B187-7E3793FA3C5C}" type="presOf" srcId="{06CF397F-24DA-49E2-AE6A-4D4F0721FF5D}" destId="{5D4C0D6F-3C8A-456C-8363-72DF93813C32}" srcOrd="0" destOrd="0" presId="urn:microsoft.com/office/officeart/2005/8/layout/vList5"/>
    <dgm:cxn modelId="{5A47CE24-447A-416D-B266-E09F63B1C980}" type="presOf" srcId="{D55E9DA7-C3C4-4B49-82BE-76FE584DF148}" destId="{810D3AA5-9ED5-4CA5-AD12-9B988ED1182E}" srcOrd="0" destOrd="0" presId="urn:microsoft.com/office/officeart/2005/8/layout/vList5"/>
    <dgm:cxn modelId="{D8158361-7FED-4073-90A6-4C8CCD9E860C}" srcId="{5EB6D6E5-F070-4A65-9843-FF6A562F2C3E}" destId="{14992FA0-4576-4FFE-9BFE-A382CA2874DC}" srcOrd="0" destOrd="0" parTransId="{F7606E69-1399-4F01-B2F7-8E26803A42BE}" sibTransId="{86C57468-2755-4855-AD04-59F277592511}"/>
    <dgm:cxn modelId="{61BCFB70-3FAF-457A-BA82-85A2B1FC6F13}" type="presOf" srcId="{76BC1B1D-B4CF-44A1-8DCF-66E44B37987A}" destId="{EA5163E1-377A-492D-9D57-08CDE29C524C}" srcOrd="0" destOrd="0" presId="urn:microsoft.com/office/officeart/2005/8/layout/vList5"/>
    <dgm:cxn modelId="{FE778395-CD4E-4B63-AA83-4AE0E40DD5BD}" srcId="{76BC1B1D-B4CF-44A1-8DCF-66E44B37987A}" destId="{06CF397F-24DA-49E2-AE6A-4D4F0721FF5D}" srcOrd="1" destOrd="0" parTransId="{EC98158B-9ECF-4FF7-9449-08F175D25CDB}" sibTransId="{536EBBC5-3A5E-4A7E-9A95-5CD2A5849FA1}"/>
    <dgm:cxn modelId="{44C92AA7-F3F3-413C-887B-2296D0541B10}" type="presOf" srcId="{14992FA0-4576-4FFE-9BFE-A382CA2874DC}" destId="{4C409EC0-2A6F-4894-9DDF-23A0BE601A1C}" srcOrd="0" destOrd="0" presId="urn:microsoft.com/office/officeart/2005/8/layout/vList5"/>
    <dgm:cxn modelId="{7737F7C1-ABEF-41A6-94A3-F7DCE9B110A1}" type="presOf" srcId="{7E29DD80-3B35-4838-B6DE-7B9FE82C4208}" destId="{021C687C-46D9-43A1-874D-2E1DFB7C023C}" srcOrd="0" destOrd="0" presId="urn:microsoft.com/office/officeart/2005/8/layout/vList5"/>
    <dgm:cxn modelId="{A0CFB4CC-01BD-454F-9D91-B57274F335C3}" type="presOf" srcId="{CAD8917A-0DDE-4350-B011-90D39FE82207}" destId="{2BB02F8E-2973-405C-B82A-2E3B49FF2CF8}" srcOrd="0" destOrd="0" presId="urn:microsoft.com/office/officeart/2005/8/layout/vList5"/>
    <dgm:cxn modelId="{681402D4-9513-473A-B2F1-47D6DA34CBCC}" srcId="{D55E9DA7-C3C4-4B49-82BE-76FE584DF148}" destId="{7E29DD80-3B35-4838-B6DE-7B9FE82C4208}" srcOrd="0" destOrd="0" parTransId="{B65103A7-804C-4CA7-A7EB-97F7EA79E365}" sibTransId="{41059777-F008-4F4B-8AA6-C082F79650A5}"/>
    <dgm:cxn modelId="{87AFA8F4-3F1B-4466-A2FE-3FA3E4C7C707}" srcId="{76BC1B1D-B4CF-44A1-8DCF-66E44B37987A}" destId="{D55E9DA7-C3C4-4B49-82BE-76FE584DF148}" srcOrd="0" destOrd="0" parTransId="{8C25184F-222B-4F65-9BE6-88FA78B492E8}" sibTransId="{0BB245B5-9354-40B4-9821-7DD7E34CAD0F}"/>
    <dgm:cxn modelId="{94B76304-52DA-461D-9A68-E48A8B4A5FEA}" type="presParOf" srcId="{EA5163E1-377A-492D-9D57-08CDE29C524C}" destId="{5038BBC3-FF69-4358-BE09-7C42F39A410C}" srcOrd="0" destOrd="0" presId="urn:microsoft.com/office/officeart/2005/8/layout/vList5"/>
    <dgm:cxn modelId="{CC2E9127-E9E6-4772-86AF-CA7CDB8B6535}" type="presParOf" srcId="{5038BBC3-FF69-4358-BE09-7C42F39A410C}" destId="{810D3AA5-9ED5-4CA5-AD12-9B988ED1182E}" srcOrd="0" destOrd="0" presId="urn:microsoft.com/office/officeart/2005/8/layout/vList5"/>
    <dgm:cxn modelId="{8B29AE0F-ACD9-4679-9B9C-B492E55B8245}" type="presParOf" srcId="{5038BBC3-FF69-4358-BE09-7C42F39A410C}" destId="{021C687C-46D9-43A1-874D-2E1DFB7C023C}" srcOrd="1" destOrd="0" presId="urn:microsoft.com/office/officeart/2005/8/layout/vList5"/>
    <dgm:cxn modelId="{9C96935D-401C-4A82-A997-9597B283CEAF}" type="presParOf" srcId="{EA5163E1-377A-492D-9D57-08CDE29C524C}" destId="{A427ABBA-5E9D-475D-93A7-1148A32695A0}" srcOrd="1" destOrd="0" presId="urn:microsoft.com/office/officeart/2005/8/layout/vList5"/>
    <dgm:cxn modelId="{0195BF6A-B724-4CDF-8AB2-E32812445713}" type="presParOf" srcId="{EA5163E1-377A-492D-9D57-08CDE29C524C}" destId="{4B89D528-A1BB-4899-B8D6-241D9CD8AE02}" srcOrd="2" destOrd="0" presId="urn:microsoft.com/office/officeart/2005/8/layout/vList5"/>
    <dgm:cxn modelId="{F8E3805C-3DE2-4239-936A-F7AA25C260FA}" type="presParOf" srcId="{4B89D528-A1BB-4899-B8D6-241D9CD8AE02}" destId="{5D4C0D6F-3C8A-456C-8363-72DF93813C32}" srcOrd="0" destOrd="0" presId="urn:microsoft.com/office/officeart/2005/8/layout/vList5"/>
    <dgm:cxn modelId="{102A8AC5-0277-41C6-A45E-F9B6E0D0E509}" type="presParOf" srcId="{4B89D528-A1BB-4899-B8D6-241D9CD8AE02}" destId="{2BB02F8E-2973-405C-B82A-2E3B49FF2CF8}" srcOrd="1" destOrd="0" presId="urn:microsoft.com/office/officeart/2005/8/layout/vList5"/>
    <dgm:cxn modelId="{F5BD8343-8DB7-44B2-AAD7-8923BBF15AD3}" type="presParOf" srcId="{EA5163E1-377A-492D-9D57-08CDE29C524C}" destId="{2052A2C5-6CF1-49C4-A2BA-19C5F27E93A8}" srcOrd="3" destOrd="0" presId="urn:microsoft.com/office/officeart/2005/8/layout/vList5"/>
    <dgm:cxn modelId="{4EE2EE60-BCAA-4B30-B6E7-0A8BD2B1BDA2}" type="presParOf" srcId="{EA5163E1-377A-492D-9D57-08CDE29C524C}" destId="{872B0334-4180-4327-BF52-CF749080484E}" srcOrd="4" destOrd="0" presId="urn:microsoft.com/office/officeart/2005/8/layout/vList5"/>
    <dgm:cxn modelId="{3C5BFE13-0E67-4D86-867D-53F2088C148B}" type="presParOf" srcId="{872B0334-4180-4327-BF52-CF749080484E}" destId="{DB4A1CB8-2448-4198-838F-1D2FCBEAD9FA}" srcOrd="0" destOrd="0" presId="urn:microsoft.com/office/officeart/2005/8/layout/vList5"/>
    <dgm:cxn modelId="{CF037617-0C9D-42B1-993E-967823F44C51}" type="presParOf" srcId="{872B0334-4180-4327-BF52-CF749080484E}" destId="{4C409EC0-2A6F-4894-9DDF-23A0BE601A1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1C687C-46D9-43A1-874D-2E1DFB7C023C}">
      <dsp:nvSpPr>
        <dsp:cNvPr id="0" name=""/>
        <dsp:cNvSpPr/>
      </dsp:nvSpPr>
      <dsp:spPr>
        <a:xfrm rot="5400000">
          <a:off x="6121504" y="-2699353"/>
          <a:ext cx="463110" cy="5979349"/>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s-GT" sz="1300" kern="1200" dirty="0">
              <a:solidFill>
                <a:srgbClr val="5C6779"/>
              </a:solidFill>
              <a:effectLst/>
              <a:latin typeface="Arial" panose="020B0604020202020204" pitchFamily="34" charset="0"/>
              <a:ea typeface="Calibri" panose="020F0502020204030204" pitchFamily="34" charset="0"/>
              <a:cs typeface="Times New Roman" panose="02020603050405020304" pitchFamily="18" charset="0"/>
            </a:rPr>
            <a:t>“Personal Permanente” 291 funcionarios y servidores públicos.</a:t>
          </a:r>
          <a:endParaRPr lang="es-GT" sz="1300" kern="1200" dirty="0"/>
        </a:p>
      </dsp:txBody>
      <dsp:txXfrm rot="-5400000">
        <a:off x="3363385" y="81373"/>
        <a:ext cx="5956742" cy="417896"/>
      </dsp:txXfrm>
    </dsp:sp>
    <dsp:sp modelId="{810D3AA5-9ED5-4CA5-AD12-9B988ED1182E}">
      <dsp:nvSpPr>
        <dsp:cNvPr id="0" name=""/>
        <dsp:cNvSpPr/>
      </dsp:nvSpPr>
      <dsp:spPr>
        <a:xfrm>
          <a:off x="0" y="877"/>
          <a:ext cx="3363384" cy="578887"/>
        </a:xfrm>
        <a:prstGeom prst="roundRect">
          <a:avLst/>
        </a:prstGeom>
        <a:solidFill>
          <a:srgbClr val="00BEF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s-MX" sz="2400" kern="1200" dirty="0"/>
            <a:t>Renglón 011</a:t>
          </a:r>
          <a:endParaRPr lang="es-GT" sz="2400" kern="1200" dirty="0"/>
        </a:p>
      </dsp:txBody>
      <dsp:txXfrm>
        <a:off x="28259" y="29136"/>
        <a:ext cx="3306866" cy="522369"/>
      </dsp:txXfrm>
    </dsp:sp>
    <dsp:sp modelId="{2BB02F8E-2973-405C-B82A-2E3B49FF2CF8}">
      <dsp:nvSpPr>
        <dsp:cNvPr id="0" name=""/>
        <dsp:cNvSpPr/>
      </dsp:nvSpPr>
      <dsp:spPr>
        <a:xfrm rot="5400000">
          <a:off x="6121504" y="-2091521"/>
          <a:ext cx="463110" cy="5979349"/>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14300" lvl="1" indent="-114300" algn="l" defTabSz="577850">
            <a:lnSpc>
              <a:spcPct val="90000"/>
            </a:lnSpc>
            <a:spcBef>
              <a:spcPct val="0"/>
            </a:spcBef>
            <a:spcAft>
              <a:spcPct val="15000"/>
            </a:spcAft>
            <a:buClr>
              <a:srgbClr val="002B94"/>
            </a:buClr>
            <a:buFont typeface="Arial" panose="020B0604020202020204" pitchFamily="34" charset="0"/>
            <a:buChar char="•"/>
          </a:pPr>
          <a:r>
            <a:rPr lang="es-GT" sz="1300" kern="1200" dirty="0">
              <a:solidFill>
                <a:srgbClr val="5C6779"/>
              </a:solidFill>
              <a:effectLst/>
              <a:latin typeface="Arial" panose="020B0604020202020204" pitchFamily="34" charset="0"/>
              <a:ea typeface="Calibri" panose="020F0502020204030204" pitchFamily="34" charset="0"/>
              <a:cs typeface="Times New Roman" panose="02020603050405020304" pitchFamily="18" charset="0"/>
            </a:rPr>
            <a:t> “Personal por Contrato” 04 servidores con puestos directivos.</a:t>
          </a:r>
          <a:endParaRPr lang="es-GT" sz="1300" kern="1200" dirty="0"/>
        </a:p>
      </dsp:txBody>
      <dsp:txXfrm rot="-5400000">
        <a:off x="3363385" y="689205"/>
        <a:ext cx="5956742" cy="417896"/>
      </dsp:txXfrm>
    </dsp:sp>
    <dsp:sp modelId="{5D4C0D6F-3C8A-456C-8363-72DF93813C32}">
      <dsp:nvSpPr>
        <dsp:cNvPr id="0" name=""/>
        <dsp:cNvSpPr/>
      </dsp:nvSpPr>
      <dsp:spPr>
        <a:xfrm>
          <a:off x="0" y="608709"/>
          <a:ext cx="3363384" cy="57888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s-MX" sz="2400" kern="1200" dirty="0">
              <a:solidFill>
                <a:srgbClr val="FFFFFF"/>
              </a:solidFill>
              <a:latin typeface="Arial"/>
              <a:ea typeface="+mn-ea"/>
              <a:cs typeface="+mn-cs"/>
            </a:rPr>
            <a:t>Renglón 022</a:t>
          </a:r>
          <a:endParaRPr lang="es-GT" sz="2400" kern="1200" dirty="0">
            <a:solidFill>
              <a:srgbClr val="FFFFFF"/>
            </a:solidFill>
            <a:latin typeface="Arial"/>
            <a:ea typeface="+mn-ea"/>
            <a:cs typeface="+mn-cs"/>
          </a:endParaRPr>
        </a:p>
      </dsp:txBody>
      <dsp:txXfrm>
        <a:off x="28259" y="636968"/>
        <a:ext cx="3306866" cy="522369"/>
      </dsp:txXfrm>
    </dsp:sp>
    <dsp:sp modelId="{4C409EC0-2A6F-4894-9DDF-23A0BE601A1C}">
      <dsp:nvSpPr>
        <dsp:cNvPr id="0" name=""/>
        <dsp:cNvSpPr/>
      </dsp:nvSpPr>
      <dsp:spPr>
        <a:xfrm rot="5400000">
          <a:off x="6121504" y="-1483689"/>
          <a:ext cx="463110" cy="5979349"/>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s-GT" sz="1300" kern="1200" dirty="0">
              <a:solidFill>
                <a:srgbClr val="5C6779"/>
              </a:solidFill>
              <a:effectLst/>
              <a:latin typeface="Arial" panose="020B0604020202020204" pitchFamily="34" charset="0"/>
              <a:ea typeface="Calibri" panose="020F0502020204030204" pitchFamily="34" charset="0"/>
              <a:cs typeface="Times New Roman" panose="02020603050405020304" pitchFamily="18" charset="0"/>
            </a:rPr>
            <a:t>“Otras remuneraciones de personal temporal” 225 contratistas que prestan servicios técnicos y profesionales de carácter temporal.</a:t>
          </a:r>
          <a:endParaRPr lang="es-GT" sz="1300" kern="1200" dirty="0"/>
        </a:p>
      </dsp:txBody>
      <dsp:txXfrm rot="-5400000">
        <a:off x="3363385" y="1297037"/>
        <a:ext cx="5956742" cy="417896"/>
      </dsp:txXfrm>
    </dsp:sp>
    <dsp:sp modelId="{DB4A1CB8-2448-4198-838F-1D2FCBEAD9FA}">
      <dsp:nvSpPr>
        <dsp:cNvPr id="0" name=""/>
        <dsp:cNvSpPr/>
      </dsp:nvSpPr>
      <dsp:spPr>
        <a:xfrm>
          <a:off x="0" y="1216541"/>
          <a:ext cx="3363384" cy="578887"/>
        </a:xfrm>
        <a:prstGeom prst="roundRect">
          <a:avLst/>
        </a:prstGeom>
        <a:solidFill>
          <a:srgbClr val="0339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s-MX" sz="2400" kern="1200" dirty="0">
              <a:solidFill>
                <a:srgbClr val="FFFFFF"/>
              </a:solidFill>
              <a:latin typeface="Arial"/>
              <a:ea typeface="+mn-ea"/>
              <a:cs typeface="+mn-cs"/>
            </a:rPr>
            <a:t>Renglón 029</a:t>
          </a:r>
          <a:endParaRPr lang="es-GT" sz="2400" kern="1200" dirty="0">
            <a:solidFill>
              <a:srgbClr val="FFFFFF"/>
            </a:solidFill>
            <a:latin typeface="Arial"/>
            <a:ea typeface="+mn-ea"/>
            <a:cs typeface="+mn-cs"/>
          </a:endParaRPr>
        </a:p>
      </dsp:txBody>
      <dsp:txXfrm>
        <a:off x="28259" y="1244800"/>
        <a:ext cx="3306866" cy="52236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3224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126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3929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33914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878643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97029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73928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162670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0515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2152119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208605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22992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302900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32040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6485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95094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31242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2191680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2811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73118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55519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32167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27632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59740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9673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665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46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2812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4414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1"/>
        <p:cNvGrpSpPr/>
        <p:nvPr/>
      </p:nvGrpSpPr>
      <p:grpSpPr>
        <a:xfrm>
          <a:off x="0" y="0"/>
          <a:ext cx="0" cy="0"/>
          <a:chOff x="0" y="0"/>
          <a:chExt cx="0" cy="0"/>
        </a:xfrm>
      </p:grpSpPr>
      <p:sp>
        <p:nvSpPr>
          <p:cNvPr id="12" name="Google Shape;12;p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F5B887-7A07-1D14-9A1D-FF171C4112A5}"/>
              </a:ext>
            </a:extLst>
          </p:cNvPr>
          <p:cNvSpPr>
            <a:spLocks noGrp="1"/>
          </p:cNvSpPr>
          <p:nvPr>
            <p:ph type="title"/>
          </p:nvPr>
        </p:nvSpPr>
        <p:spPr/>
        <p:txBody>
          <a:bodyPr/>
          <a:lstStyle/>
          <a:p>
            <a:r>
              <a:rPr lang="es-MX"/>
              <a:t>Haz clic para modificar el estilo de título del patrón</a:t>
            </a:r>
            <a:endParaRPr lang="es-GT"/>
          </a:p>
        </p:txBody>
      </p:sp>
      <p:sp>
        <p:nvSpPr>
          <p:cNvPr id="3" name="Marcador de contenido 2">
            <a:extLst>
              <a:ext uri="{FF2B5EF4-FFF2-40B4-BE49-F238E27FC236}">
                <a16:creationId xmlns:a16="http://schemas.microsoft.com/office/drawing/2014/main" id="{D77F09F1-D789-368B-B69D-B5172743B00D}"/>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fecha 3">
            <a:extLst>
              <a:ext uri="{FF2B5EF4-FFF2-40B4-BE49-F238E27FC236}">
                <a16:creationId xmlns:a16="http://schemas.microsoft.com/office/drawing/2014/main" id="{6119DD49-DF70-8D7F-6CB4-33620CA122CB}"/>
              </a:ext>
            </a:extLst>
          </p:cNvPr>
          <p:cNvSpPr>
            <a:spLocks noGrp="1"/>
          </p:cNvSpPr>
          <p:nvPr>
            <p:ph type="dt" sz="half" idx="10"/>
          </p:nvPr>
        </p:nvSpPr>
        <p:spPr/>
        <p:txBody>
          <a:bodyPr/>
          <a:lstStyle/>
          <a:p>
            <a:fld id="{10B08C3D-020A-7F47-81CB-131F2992A84C}" type="datetimeFigureOut">
              <a:rPr lang="es-GT" smtClean="0"/>
              <a:t>3/01/2024</a:t>
            </a:fld>
            <a:endParaRPr lang="es-GT"/>
          </a:p>
        </p:txBody>
      </p:sp>
      <p:sp>
        <p:nvSpPr>
          <p:cNvPr id="5" name="Marcador de pie de página 4">
            <a:extLst>
              <a:ext uri="{FF2B5EF4-FFF2-40B4-BE49-F238E27FC236}">
                <a16:creationId xmlns:a16="http://schemas.microsoft.com/office/drawing/2014/main" id="{55AE07B0-BB2E-491B-BC66-E3C995E5F7CB}"/>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F888E28E-C2AE-E393-BE5A-0A3B57C83770}"/>
              </a:ext>
            </a:extLst>
          </p:cNvPr>
          <p:cNvSpPr>
            <a:spLocks noGrp="1"/>
          </p:cNvSpPr>
          <p:nvPr>
            <p:ph type="sldNum" sz="quarter" idx="12"/>
          </p:nvPr>
        </p:nvSpPr>
        <p:spPr/>
        <p:txBody>
          <a:bodyPr/>
          <a:lstStyle/>
          <a:p>
            <a:fld id="{AC1786D2-DB81-A449-B4DB-38FB3FA40359}" type="slidenum">
              <a:rPr lang="es-GT" smtClean="0"/>
              <a:t>‹Nº›</a:t>
            </a:fld>
            <a:endParaRPr lang="es-GT"/>
          </a:p>
        </p:txBody>
      </p:sp>
    </p:spTree>
    <p:extLst>
      <p:ext uri="{BB962C8B-B14F-4D97-AF65-F5344CB8AC3E}">
        <p14:creationId xmlns:p14="http://schemas.microsoft.com/office/powerpoint/2010/main" val="3319297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49DA51-1C91-9034-04B9-3CA3140B68A1}"/>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GT"/>
          </a:p>
        </p:txBody>
      </p:sp>
      <p:sp>
        <p:nvSpPr>
          <p:cNvPr id="3" name="Marcador de texto 2">
            <a:extLst>
              <a:ext uri="{FF2B5EF4-FFF2-40B4-BE49-F238E27FC236}">
                <a16:creationId xmlns:a16="http://schemas.microsoft.com/office/drawing/2014/main" id="{F51AA208-6D2E-1BCA-8A47-77D25688C3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3EF4FB0D-0E15-E83B-2CA0-BF7155EACB3C}"/>
              </a:ext>
            </a:extLst>
          </p:cNvPr>
          <p:cNvSpPr>
            <a:spLocks noGrp="1"/>
          </p:cNvSpPr>
          <p:nvPr>
            <p:ph type="dt" sz="half" idx="10"/>
          </p:nvPr>
        </p:nvSpPr>
        <p:spPr/>
        <p:txBody>
          <a:bodyPr/>
          <a:lstStyle/>
          <a:p>
            <a:fld id="{10B08C3D-020A-7F47-81CB-131F2992A84C}" type="datetimeFigureOut">
              <a:rPr lang="es-GT" smtClean="0"/>
              <a:t>3/01/2024</a:t>
            </a:fld>
            <a:endParaRPr lang="es-GT"/>
          </a:p>
        </p:txBody>
      </p:sp>
      <p:sp>
        <p:nvSpPr>
          <p:cNvPr id="5" name="Marcador de pie de página 4">
            <a:extLst>
              <a:ext uri="{FF2B5EF4-FFF2-40B4-BE49-F238E27FC236}">
                <a16:creationId xmlns:a16="http://schemas.microsoft.com/office/drawing/2014/main" id="{39EC1C08-17B9-50E5-A670-3519B0EA01E9}"/>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10A5F2FB-832A-C3BA-2E6F-A298DDD287F6}"/>
              </a:ext>
            </a:extLst>
          </p:cNvPr>
          <p:cNvSpPr>
            <a:spLocks noGrp="1"/>
          </p:cNvSpPr>
          <p:nvPr>
            <p:ph type="sldNum" sz="quarter" idx="12"/>
          </p:nvPr>
        </p:nvSpPr>
        <p:spPr/>
        <p:txBody>
          <a:bodyPr/>
          <a:lstStyle/>
          <a:p>
            <a:fld id="{AC1786D2-DB81-A449-B4DB-38FB3FA40359}" type="slidenum">
              <a:rPr lang="es-GT" smtClean="0"/>
              <a:t>‹Nº›</a:t>
            </a:fld>
            <a:endParaRPr lang="es-GT"/>
          </a:p>
        </p:txBody>
      </p:sp>
    </p:spTree>
    <p:extLst>
      <p:ext uri="{BB962C8B-B14F-4D97-AF65-F5344CB8AC3E}">
        <p14:creationId xmlns:p14="http://schemas.microsoft.com/office/powerpoint/2010/main" val="39339528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C9EBB8-B8F5-C634-A297-48EFBED38081}"/>
              </a:ext>
            </a:extLst>
          </p:cNvPr>
          <p:cNvSpPr>
            <a:spLocks noGrp="1"/>
          </p:cNvSpPr>
          <p:nvPr>
            <p:ph type="title"/>
          </p:nvPr>
        </p:nvSpPr>
        <p:spPr/>
        <p:txBody>
          <a:bodyPr/>
          <a:lstStyle/>
          <a:p>
            <a:r>
              <a:rPr lang="es-MX"/>
              <a:t>Haz clic para modificar el estilo de título del patrón</a:t>
            </a:r>
            <a:endParaRPr lang="es-GT"/>
          </a:p>
        </p:txBody>
      </p:sp>
      <p:sp>
        <p:nvSpPr>
          <p:cNvPr id="3" name="Marcador de contenido 2">
            <a:extLst>
              <a:ext uri="{FF2B5EF4-FFF2-40B4-BE49-F238E27FC236}">
                <a16:creationId xmlns:a16="http://schemas.microsoft.com/office/drawing/2014/main" id="{0B16D02D-9FA8-2255-181E-B3E68EAD7217}"/>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contenido 3">
            <a:extLst>
              <a:ext uri="{FF2B5EF4-FFF2-40B4-BE49-F238E27FC236}">
                <a16:creationId xmlns:a16="http://schemas.microsoft.com/office/drawing/2014/main" id="{5F7F715E-FA7E-049E-AB51-7376D1C1AC13}"/>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5" name="Marcador de fecha 4">
            <a:extLst>
              <a:ext uri="{FF2B5EF4-FFF2-40B4-BE49-F238E27FC236}">
                <a16:creationId xmlns:a16="http://schemas.microsoft.com/office/drawing/2014/main" id="{A964A5B6-6306-94B8-3F2F-01CE1802B9F4}"/>
              </a:ext>
            </a:extLst>
          </p:cNvPr>
          <p:cNvSpPr>
            <a:spLocks noGrp="1"/>
          </p:cNvSpPr>
          <p:nvPr>
            <p:ph type="dt" sz="half" idx="10"/>
          </p:nvPr>
        </p:nvSpPr>
        <p:spPr/>
        <p:txBody>
          <a:bodyPr/>
          <a:lstStyle/>
          <a:p>
            <a:fld id="{10B08C3D-020A-7F47-81CB-131F2992A84C}" type="datetimeFigureOut">
              <a:rPr lang="es-GT" smtClean="0"/>
              <a:t>3/01/2024</a:t>
            </a:fld>
            <a:endParaRPr lang="es-GT"/>
          </a:p>
        </p:txBody>
      </p:sp>
      <p:sp>
        <p:nvSpPr>
          <p:cNvPr id="6" name="Marcador de pie de página 5">
            <a:extLst>
              <a:ext uri="{FF2B5EF4-FFF2-40B4-BE49-F238E27FC236}">
                <a16:creationId xmlns:a16="http://schemas.microsoft.com/office/drawing/2014/main" id="{FF6448B4-1E29-05DB-730A-595DCD6A2D26}"/>
              </a:ext>
            </a:extLst>
          </p:cNvPr>
          <p:cNvSpPr>
            <a:spLocks noGrp="1"/>
          </p:cNvSpPr>
          <p:nvPr>
            <p:ph type="ftr" sz="quarter" idx="11"/>
          </p:nvPr>
        </p:nvSpPr>
        <p:spPr/>
        <p:txBody>
          <a:bodyPr/>
          <a:lstStyle/>
          <a:p>
            <a:endParaRPr lang="es-GT"/>
          </a:p>
        </p:txBody>
      </p:sp>
      <p:sp>
        <p:nvSpPr>
          <p:cNvPr id="7" name="Marcador de número de diapositiva 6">
            <a:extLst>
              <a:ext uri="{FF2B5EF4-FFF2-40B4-BE49-F238E27FC236}">
                <a16:creationId xmlns:a16="http://schemas.microsoft.com/office/drawing/2014/main" id="{591E0ADE-A914-C7C9-6262-43797E7F0E1C}"/>
              </a:ext>
            </a:extLst>
          </p:cNvPr>
          <p:cNvSpPr>
            <a:spLocks noGrp="1"/>
          </p:cNvSpPr>
          <p:nvPr>
            <p:ph type="sldNum" sz="quarter" idx="12"/>
          </p:nvPr>
        </p:nvSpPr>
        <p:spPr/>
        <p:txBody>
          <a:bodyPr/>
          <a:lstStyle/>
          <a:p>
            <a:fld id="{AC1786D2-DB81-A449-B4DB-38FB3FA40359}" type="slidenum">
              <a:rPr lang="es-GT" smtClean="0"/>
              <a:t>‹Nº›</a:t>
            </a:fld>
            <a:endParaRPr lang="es-GT"/>
          </a:p>
        </p:txBody>
      </p:sp>
    </p:spTree>
    <p:extLst>
      <p:ext uri="{BB962C8B-B14F-4D97-AF65-F5344CB8AC3E}">
        <p14:creationId xmlns:p14="http://schemas.microsoft.com/office/powerpoint/2010/main" val="29738394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15BD00-3F39-9E49-0EDB-8879A0B35704}"/>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GT"/>
          </a:p>
        </p:txBody>
      </p:sp>
      <p:sp>
        <p:nvSpPr>
          <p:cNvPr id="3" name="Marcador de texto 2">
            <a:extLst>
              <a:ext uri="{FF2B5EF4-FFF2-40B4-BE49-F238E27FC236}">
                <a16:creationId xmlns:a16="http://schemas.microsoft.com/office/drawing/2014/main" id="{F162EEFD-32E5-D16B-E10A-B4B0A7F81D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EE4553F8-3DC9-958B-F087-04502C67D253}"/>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5" name="Marcador de texto 4">
            <a:extLst>
              <a:ext uri="{FF2B5EF4-FFF2-40B4-BE49-F238E27FC236}">
                <a16:creationId xmlns:a16="http://schemas.microsoft.com/office/drawing/2014/main" id="{FF53CFE4-2862-7EC1-C843-AD345CA82D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F7025975-F2B5-DF45-D34D-0658A9A41FF2}"/>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7" name="Marcador de fecha 6">
            <a:extLst>
              <a:ext uri="{FF2B5EF4-FFF2-40B4-BE49-F238E27FC236}">
                <a16:creationId xmlns:a16="http://schemas.microsoft.com/office/drawing/2014/main" id="{964140D1-71F0-8A1B-1B40-04827D730725}"/>
              </a:ext>
            </a:extLst>
          </p:cNvPr>
          <p:cNvSpPr>
            <a:spLocks noGrp="1"/>
          </p:cNvSpPr>
          <p:nvPr>
            <p:ph type="dt" sz="half" idx="10"/>
          </p:nvPr>
        </p:nvSpPr>
        <p:spPr/>
        <p:txBody>
          <a:bodyPr/>
          <a:lstStyle/>
          <a:p>
            <a:fld id="{10B08C3D-020A-7F47-81CB-131F2992A84C}" type="datetimeFigureOut">
              <a:rPr lang="es-GT" smtClean="0"/>
              <a:t>3/01/2024</a:t>
            </a:fld>
            <a:endParaRPr lang="es-GT"/>
          </a:p>
        </p:txBody>
      </p:sp>
      <p:sp>
        <p:nvSpPr>
          <p:cNvPr id="8" name="Marcador de pie de página 7">
            <a:extLst>
              <a:ext uri="{FF2B5EF4-FFF2-40B4-BE49-F238E27FC236}">
                <a16:creationId xmlns:a16="http://schemas.microsoft.com/office/drawing/2014/main" id="{63DF0889-C922-5314-D2A9-35D93A7A7B3C}"/>
              </a:ext>
            </a:extLst>
          </p:cNvPr>
          <p:cNvSpPr>
            <a:spLocks noGrp="1"/>
          </p:cNvSpPr>
          <p:nvPr>
            <p:ph type="ftr" sz="quarter" idx="11"/>
          </p:nvPr>
        </p:nvSpPr>
        <p:spPr/>
        <p:txBody>
          <a:bodyPr/>
          <a:lstStyle/>
          <a:p>
            <a:endParaRPr lang="es-GT"/>
          </a:p>
        </p:txBody>
      </p:sp>
      <p:sp>
        <p:nvSpPr>
          <p:cNvPr id="9" name="Marcador de número de diapositiva 8">
            <a:extLst>
              <a:ext uri="{FF2B5EF4-FFF2-40B4-BE49-F238E27FC236}">
                <a16:creationId xmlns:a16="http://schemas.microsoft.com/office/drawing/2014/main" id="{B4707845-09CE-E8A0-A277-F3CB4F316A12}"/>
              </a:ext>
            </a:extLst>
          </p:cNvPr>
          <p:cNvSpPr>
            <a:spLocks noGrp="1"/>
          </p:cNvSpPr>
          <p:nvPr>
            <p:ph type="sldNum" sz="quarter" idx="12"/>
          </p:nvPr>
        </p:nvSpPr>
        <p:spPr/>
        <p:txBody>
          <a:bodyPr/>
          <a:lstStyle/>
          <a:p>
            <a:fld id="{AC1786D2-DB81-A449-B4DB-38FB3FA40359}" type="slidenum">
              <a:rPr lang="es-GT" smtClean="0"/>
              <a:t>‹Nº›</a:t>
            </a:fld>
            <a:endParaRPr lang="es-GT"/>
          </a:p>
        </p:txBody>
      </p:sp>
    </p:spTree>
    <p:extLst>
      <p:ext uri="{BB962C8B-B14F-4D97-AF65-F5344CB8AC3E}">
        <p14:creationId xmlns:p14="http://schemas.microsoft.com/office/powerpoint/2010/main" val="37430909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7EC10F-DB4E-5333-83E2-B214396F4E76}"/>
              </a:ext>
            </a:extLst>
          </p:cNvPr>
          <p:cNvSpPr>
            <a:spLocks noGrp="1"/>
          </p:cNvSpPr>
          <p:nvPr>
            <p:ph type="title"/>
          </p:nvPr>
        </p:nvSpPr>
        <p:spPr/>
        <p:txBody>
          <a:bodyPr/>
          <a:lstStyle/>
          <a:p>
            <a:r>
              <a:rPr lang="es-MX"/>
              <a:t>Haz clic para modificar el estilo de título del patrón</a:t>
            </a:r>
            <a:endParaRPr lang="es-GT"/>
          </a:p>
        </p:txBody>
      </p:sp>
      <p:sp>
        <p:nvSpPr>
          <p:cNvPr id="3" name="Marcador de fecha 2">
            <a:extLst>
              <a:ext uri="{FF2B5EF4-FFF2-40B4-BE49-F238E27FC236}">
                <a16:creationId xmlns:a16="http://schemas.microsoft.com/office/drawing/2014/main" id="{5AD2A034-66DA-0807-B328-52D0C8E1C154}"/>
              </a:ext>
            </a:extLst>
          </p:cNvPr>
          <p:cNvSpPr>
            <a:spLocks noGrp="1"/>
          </p:cNvSpPr>
          <p:nvPr>
            <p:ph type="dt" sz="half" idx="10"/>
          </p:nvPr>
        </p:nvSpPr>
        <p:spPr/>
        <p:txBody>
          <a:bodyPr/>
          <a:lstStyle/>
          <a:p>
            <a:fld id="{10B08C3D-020A-7F47-81CB-131F2992A84C}" type="datetimeFigureOut">
              <a:rPr lang="es-GT" smtClean="0"/>
              <a:t>3/01/2024</a:t>
            </a:fld>
            <a:endParaRPr lang="es-GT"/>
          </a:p>
        </p:txBody>
      </p:sp>
      <p:sp>
        <p:nvSpPr>
          <p:cNvPr id="4" name="Marcador de pie de página 3">
            <a:extLst>
              <a:ext uri="{FF2B5EF4-FFF2-40B4-BE49-F238E27FC236}">
                <a16:creationId xmlns:a16="http://schemas.microsoft.com/office/drawing/2014/main" id="{D30BD2D7-7F42-6300-EEAC-8975CE9C6AFE}"/>
              </a:ext>
            </a:extLst>
          </p:cNvPr>
          <p:cNvSpPr>
            <a:spLocks noGrp="1"/>
          </p:cNvSpPr>
          <p:nvPr>
            <p:ph type="ftr" sz="quarter" idx="11"/>
          </p:nvPr>
        </p:nvSpPr>
        <p:spPr/>
        <p:txBody>
          <a:bodyPr/>
          <a:lstStyle/>
          <a:p>
            <a:endParaRPr lang="es-GT"/>
          </a:p>
        </p:txBody>
      </p:sp>
      <p:sp>
        <p:nvSpPr>
          <p:cNvPr id="5" name="Marcador de número de diapositiva 4">
            <a:extLst>
              <a:ext uri="{FF2B5EF4-FFF2-40B4-BE49-F238E27FC236}">
                <a16:creationId xmlns:a16="http://schemas.microsoft.com/office/drawing/2014/main" id="{8664DA9C-B285-DD4C-BF1F-63335CCC61C9}"/>
              </a:ext>
            </a:extLst>
          </p:cNvPr>
          <p:cNvSpPr>
            <a:spLocks noGrp="1"/>
          </p:cNvSpPr>
          <p:nvPr>
            <p:ph type="sldNum" sz="quarter" idx="12"/>
          </p:nvPr>
        </p:nvSpPr>
        <p:spPr/>
        <p:txBody>
          <a:bodyPr/>
          <a:lstStyle/>
          <a:p>
            <a:fld id="{AC1786D2-DB81-A449-B4DB-38FB3FA40359}" type="slidenum">
              <a:rPr lang="es-GT" smtClean="0"/>
              <a:t>‹Nº›</a:t>
            </a:fld>
            <a:endParaRPr lang="es-GT"/>
          </a:p>
        </p:txBody>
      </p:sp>
    </p:spTree>
    <p:extLst>
      <p:ext uri="{BB962C8B-B14F-4D97-AF65-F5344CB8AC3E}">
        <p14:creationId xmlns:p14="http://schemas.microsoft.com/office/powerpoint/2010/main" val="26185153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324CDBC-C3C0-8062-28BE-7AD0B20E67F3}"/>
              </a:ext>
            </a:extLst>
          </p:cNvPr>
          <p:cNvSpPr>
            <a:spLocks noGrp="1"/>
          </p:cNvSpPr>
          <p:nvPr>
            <p:ph type="dt" sz="half" idx="10"/>
          </p:nvPr>
        </p:nvSpPr>
        <p:spPr/>
        <p:txBody>
          <a:bodyPr/>
          <a:lstStyle/>
          <a:p>
            <a:fld id="{10B08C3D-020A-7F47-81CB-131F2992A84C}" type="datetimeFigureOut">
              <a:rPr lang="es-GT" smtClean="0"/>
              <a:t>3/01/2024</a:t>
            </a:fld>
            <a:endParaRPr lang="es-GT"/>
          </a:p>
        </p:txBody>
      </p:sp>
      <p:sp>
        <p:nvSpPr>
          <p:cNvPr id="3" name="Marcador de pie de página 2">
            <a:extLst>
              <a:ext uri="{FF2B5EF4-FFF2-40B4-BE49-F238E27FC236}">
                <a16:creationId xmlns:a16="http://schemas.microsoft.com/office/drawing/2014/main" id="{F5C594BB-B7CD-5B72-DE1A-13957B301B86}"/>
              </a:ext>
            </a:extLst>
          </p:cNvPr>
          <p:cNvSpPr>
            <a:spLocks noGrp="1"/>
          </p:cNvSpPr>
          <p:nvPr>
            <p:ph type="ftr" sz="quarter" idx="11"/>
          </p:nvPr>
        </p:nvSpPr>
        <p:spPr/>
        <p:txBody>
          <a:bodyPr/>
          <a:lstStyle/>
          <a:p>
            <a:endParaRPr lang="es-GT"/>
          </a:p>
        </p:txBody>
      </p:sp>
      <p:sp>
        <p:nvSpPr>
          <p:cNvPr id="4" name="Marcador de número de diapositiva 3">
            <a:extLst>
              <a:ext uri="{FF2B5EF4-FFF2-40B4-BE49-F238E27FC236}">
                <a16:creationId xmlns:a16="http://schemas.microsoft.com/office/drawing/2014/main" id="{09D001A9-CD81-7E28-C377-2B4D43A572DA}"/>
              </a:ext>
            </a:extLst>
          </p:cNvPr>
          <p:cNvSpPr>
            <a:spLocks noGrp="1"/>
          </p:cNvSpPr>
          <p:nvPr>
            <p:ph type="sldNum" sz="quarter" idx="12"/>
          </p:nvPr>
        </p:nvSpPr>
        <p:spPr/>
        <p:txBody>
          <a:bodyPr/>
          <a:lstStyle/>
          <a:p>
            <a:fld id="{AC1786D2-DB81-A449-B4DB-38FB3FA40359}" type="slidenum">
              <a:rPr lang="es-GT" smtClean="0"/>
              <a:t>‹Nº›</a:t>
            </a:fld>
            <a:endParaRPr lang="es-GT"/>
          </a:p>
        </p:txBody>
      </p:sp>
    </p:spTree>
    <p:extLst>
      <p:ext uri="{BB962C8B-B14F-4D97-AF65-F5344CB8AC3E}">
        <p14:creationId xmlns:p14="http://schemas.microsoft.com/office/powerpoint/2010/main" val="24364631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C53F63-FDE9-70A0-5161-0B3056018DBD}"/>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GT"/>
          </a:p>
        </p:txBody>
      </p:sp>
      <p:sp>
        <p:nvSpPr>
          <p:cNvPr id="3" name="Marcador de contenido 2">
            <a:extLst>
              <a:ext uri="{FF2B5EF4-FFF2-40B4-BE49-F238E27FC236}">
                <a16:creationId xmlns:a16="http://schemas.microsoft.com/office/drawing/2014/main" id="{85FD2D5B-8397-D72E-38BE-A873286843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texto 3">
            <a:extLst>
              <a:ext uri="{FF2B5EF4-FFF2-40B4-BE49-F238E27FC236}">
                <a16:creationId xmlns:a16="http://schemas.microsoft.com/office/drawing/2014/main" id="{EA64E0FE-8E07-CB03-6667-16C06CB33F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EBE13CB0-CC4F-8CD3-28F3-2F1C4CFE3937}"/>
              </a:ext>
            </a:extLst>
          </p:cNvPr>
          <p:cNvSpPr>
            <a:spLocks noGrp="1"/>
          </p:cNvSpPr>
          <p:nvPr>
            <p:ph type="dt" sz="half" idx="10"/>
          </p:nvPr>
        </p:nvSpPr>
        <p:spPr/>
        <p:txBody>
          <a:bodyPr/>
          <a:lstStyle/>
          <a:p>
            <a:fld id="{10B08C3D-020A-7F47-81CB-131F2992A84C}" type="datetimeFigureOut">
              <a:rPr lang="es-GT" smtClean="0"/>
              <a:t>3/01/2024</a:t>
            </a:fld>
            <a:endParaRPr lang="es-GT"/>
          </a:p>
        </p:txBody>
      </p:sp>
      <p:sp>
        <p:nvSpPr>
          <p:cNvPr id="6" name="Marcador de pie de página 5">
            <a:extLst>
              <a:ext uri="{FF2B5EF4-FFF2-40B4-BE49-F238E27FC236}">
                <a16:creationId xmlns:a16="http://schemas.microsoft.com/office/drawing/2014/main" id="{8769DBC3-B1B5-82E1-F86A-52E8CBC411AC}"/>
              </a:ext>
            </a:extLst>
          </p:cNvPr>
          <p:cNvSpPr>
            <a:spLocks noGrp="1"/>
          </p:cNvSpPr>
          <p:nvPr>
            <p:ph type="ftr" sz="quarter" idx="11"/>
          </p:nvPr>
        </p:nvSpPr>
        <p:spPr/>
        <p:txBody>
          <a:bodyPr/>
          <a:lstStyle/>
          <a:p>
            <a:endParaRPr lang="es-GT"/>
          </a:p>
        </p:txBody>
      </p:sp>
      <p:sp>
        <p:nvSpPr>
          <p:cNvPr id="7" name="Marcador de número de diapositiva 6">
            <a:extLst>
              <a:ext uri="{FF2B5EF4-FFF2-40B4-BE49-F238E27FC236}">
                <a16:creationId xmlns:a16="http://schemas.microsoft.com/office/drawing/2014/main" id="{9FC0A5E1-C545-E1C7-242E-1E117743997A}"/>
              </a:ext>
            </a:extLst>
          </p:cNvPr>
          <p:cNvSpPr>
            <a:spLocks noGrp="1"/>
          </p:cNvSpPr>
          <p:nvPr>
            <p:ph type="sldNum" sz="quarter" idx="12"/>
          </p:nvPr>
        </p:nvSpPr>
        <p:spPr/>
        <p:txBody>
          <a:bodyPr/>
          <a:lstStyle/>
          <a:p>
            <a:fld id="{AC1786D2-DB81-A449-B4DB-38FB3FA40359}" type="slidenum">
              <a:rPr lang="es-GT" smtClean="0"/>
              <a:t>‹Nº›</a:t>
            </a:fld>
            <a:endParaRPr lang="es-GT"/>
          </a:p>
        </p:txBody>
      </p:sp>
    </p:spTree>
    <p:extLst>
      <p:ext uri="{BB962C8B-B14F-4D97-AF65-F5344CB8AC3E}">
        <p14:creationId xmlns:p14="http://schemas.microsoft.com/office/powerpoint/2010/main" val="6658522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E271D6-6ED9-A468-1BC0-E3B938F9A1D1}"/>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GT"/>
          </a:p>
        </p:txBody>
      </p:sp>
      <p:sp>
        <p:nvSpPr>
          <p:cNvPr id="3" name="Marcador de posición de imagen 2">
            <a:extLst>
              <a:ext uri="{FF2B5EF4-FFF2-40B4-BE49-F238E27FC236}">
                <a16:creationId xmlns:a16="http://schemas.microsoft.com/office/drawing/2014/main" id="{F077FE2D-2E70-438C-0DF0-EB974AC896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GT"/>
          </a:p>
        </p:txBody>
      </p:sp>
      <p:sp>
        <p:nvSpPr>
          <p:cNvPr id="4" name="Marcador de texto 3">
            <a:extLst>
              <a:ext uri="{FF2B5EF4-FFF2-40B4-BE49-F238E27FC236}">
                <a16:creationId xmlns:a16="http://schemas.microsoft.com/office/drawing/2014/main" id="{83A1E1FB-73A0-1F43-3713-3A36EFACBB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73B4E77B-CD14-8926-1CF3-CE450383F9DA}"/>
              </a:ext>
            </a:extLst>
          </p:cNvPr>
          <p:cNvSpPr>
            <a:spLocks noGrp="1"/>
          </p:cNvSpPr>
          <p:nvPr>
            <p:ph type="dt" sz="half" idx="10"/>
          </p:nvPr>
        </p:nvSpPr>
        <p:spPr/>
        <p:txBody>
          <a:bodyPr/>
          <a:lstStyle/>
          <a:p>
            <a:fld id="{10B08C3D-020A-7F47-81CB-131F2992A84C}" type="datetimeFigureOut">
              <a:rPr lang="es-GT" smtClean="0"/>
              <a:t>3/01/2024</a:t>
            </a:fld>
            <a:endParaRPr lang="es-GT"/>
          </a:p>
        </p:txBody>
      </p:sp>
      <p:sp>
        <p:nvSpPr>
          <p:cNvPr id="6" name="Marcador de pie de página 5">
            <a:extLst>
              <a:ext uri="{FF2B5EF4-FFF2-40B4-BE49-F238E27FC236}">
                <a16:creationId xmlns:a16="http://schemas.microsoft.com/office/drawing/2014/main" id="{00BCFC13-0540-BE0D-E6DC-84D0E63F85A6}"/>
              </a:ext>
            </a:extLst>
          </p:cNvPr>
          <p:cNvSpPr>
            <a:spLocks noGrp="1"/>
          </p:cNvSpPr>
          <p:nvPr>
            <p:ph type="ftr" sz="quarter" idx="11"/>
          </p:nvPr>
        </p:nvSpPr>
        <p:spPr/>
        <p:txBody>
          <a:bodyPr/>
          <a:lstStyle/>
          <a:p>
            <a:endParaRPr lang="es-GT"/>
          </a:p>
        </p:txBody>
      </p:sp>
      <p:sp>
        <p:nvSpPr>
          <p:cNvPr id="7" name="Marcador de número de diapositiva 6">
            <a:extLst>
              <a:ext uri="{FF2B5EF4-FFF2-40B4-BE49-F238E27FC236}">
                <a16:creationId xmlns:a16="http://schemas.microsoft.com/office/drawing/2014/main" id="{74BE98B5-6BFE-9B8A-8926-A0E036CA629D}"/>
              </a:ext>
            </a:extLst>
          </p:cNvPr>
          <p:cNvSpPr>
            <a:spLocks noGrp="1"/>
          </p:cNvSpPr>
          <p:nvPr>
            <p:ph type="sldNum" sz="quarter" idx="12"/>
          </p:nvPr>
        </p:nvSpPr>
        <p:spPr/>
        <p:txBody>
          <a:bodyPr/>
          <a:lstStyle/>
          <a:p>
            <a:fld id="{AC1786D2-DB81-A449-B4DB-38FB3FA40359}" type="slidenum">
              <a:rPr lang="es-GT" smtClean="0"/>
              <a:t>‹Nº›</a:t>
            </a:fld>
            <a:endParaRPr lang="es-GT"/>
          </a:p>
        </p:txBody>
      </p:sp>
    </p:spTree>
    <p:extLst>
      <p:ext uri="{BB962C8B-B14F-4D97-AF65-F5344CB8AC3E}">
        <p14:creationId xmlns:p14="http://schemas.microsoft.com/office/powerpoint/2010/main" val="35175308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B02DC9-333D-709D-344D-1876CBBB910A}"/>
              </a:ext>
            </a:extLst>
          </p:cNvPr>
          <p:cNvSpPr>
            <a:spLocks noGrp="1"/>
          </p:cNvSpPr>
          <p:nvPr>
            <p:ph type="title"/>
          </p:nvPr>
        </p:nvSpPr>
        <p:spPr/>
        <p:txBody>
          <a:bodyPr/>
          <a:lstStyle/>
          <a:p>
            <a:r>
              <a:rPr lang="es-MX"/>
              <a:t>Haz clic para modificar el estilo de título del patrón</a:t>
            </a:r>
            <a:endParaRPr lang="es-GT"/>
          </a:p>
        </p:txBody>
      </p:sp>
      <p:sp>
        <p:nvSpPr>
          <p:cNvPr id="3" name="Marcador de texto vertical 2">
            <a:extLst>
              <a:ext uri="{FF2B5EF4-FFF2-40B4-BE49-F238E27FC236}">
                <a16:creationId xmlns:a16="http://schemas.microsoft.com/office/drawing/2014/main" id="{B6567B98-2389-FD95-51B5-24D84DA54EF0}"/>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fecha 3">
            <a:extLst>
              <a:ext uri="{FF2B5EF4-FFF2-40B4-BE49-F238E27FC236}">
                <a16:creationId xmlns:a16="http://schemas.microsoft.com/office/drawing/2014/main" id="{15B62571-D4CB-AA8A-FA6A-E121C04BB557}"/>
              </a:ext>
            </a:extLst>
          </p:cNvPr>
          <p:cNvSpPr>
            <a:spLocks noGrp="1"/>
          </p:cNvSpPr>
          <p:nvPr>
            <p:ph type="dt" sz="half" idx="10"/>
          </p:nvPr>
        </p:nvSpPr>
        <p:spPr/>
        <p:txBody>
          <a:bodyPr/>
          <a:lstStyle/>
          <a:p>
            <a:fld id="{10B08C3D-020A-7F47-81CB-131F2992A84C}" type="datetimeFigureOut">
              <a:rPr lang="es-GT" smtClean="0"/>
              <a:t>3/01/2024</a:t>
            </a:fld>
            <a:endParaRPr lang="es-GT"/>
          </a:p>
        </p:txBody>
      </p:sp>
      <p:sp>
        <p:nvSpPr>
          <p:cNvPr id="5" name="Marcador de pie de página 4">
            <a:extLst>
              <a:ext uri="{FF2B5EF4-FFF2-40B4-BE49-F238E27FC236}">
                <a16:creationId xmlns:a16="http://schemas.microsoft.com/office/drawing/2014/main" id="{57E8E875-C7C1-EB23-4408-85932299FEB6}"/>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B3C3AFF6-3FFD-FD97-1382-661463935B6E}"/>
              </a:ext>
            </a:extLst>
          </p:cNvPr>
          <p:cNvSpPr>
            <a:spLocks noGrp="1"/>
          </p:cNvSpPr>
          <p:nvPr>
            <p:ph type="sldNum" sz="quarter" idx="12"/>
          </p:nvPr>
        </p:nvSpPr>
        <p:spPr/>
        <p:txBody>
          <a:bodyPr/>
          <a:lstStyle/>
          <a:p>
            <a:fld id="{AC1786D2-DB81-A449-B4DB-38FB3FA40359}" type="slidenum">
              <a:rPr lang="es-GT" smtClean="0"/>
              <a:t>‹Nº›</a:t>
            </a:fld>
            <a:endParaRPr lang="es-GT"/>
          </a:p>
        </p:txBody>
      </p:sp>
    </p:spTree>
    <p:extLst>
      <p:ext uri="{BB962C8B-B14F-4D97-AF65-F5344CB8AC3E}">
        <p14:creationId xmlns:p14="http://schemas.microsoft.com/office/powerpoint/2010/main" val="1587448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13C118F-5865-F9C1-8088-458447B8DCAF}"/>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GT"/>
          </a:p>
        </p:txBody>
      </p:sp>
      <p:sp>
        <p:nvSpPr>
          <p:cNvPr id="3" name="Marcador de texto vertical 2">
            <a:extLst>
              <a:ext uri="{FF2B5EF4-FFF2-40B4-BE49-F238E27FC236}">
                <a16:creationId xmlns:a16="http://schemas.microsoft.com/office/drawing/2014/main" id="{419AFB02-EF9F-29EA-2103-2A41002D4B06}"/>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fecha 3">
            <a:extLst>
              <a:ext uri="{FF2B5EF4-FFF2-40B4-BE49-F238E27FC236}">
                <a16:creationId xmlns:a16="http://schemas.microsoft.com/office/drawing/2014/main" id="{517453AD-B43C-EF3C-7BF7-08AA36E23941}"/>
              </a:ext>
            </a:extLst>
          </p:cNvPr>
          <p:cNvSpPr>
            <a:spLocks noGrp="1"/>
          </p:cNvSpPr>
          <p:nvPr>
            <p:ph type="dt" sz="half" idx="10"/>
          </p:nvPr>
        </p:nvSpPr>
        <p:spPr/>
        <p:txBody>
          <a:bodyPr/>
          <a:lstStyle/>
          <a:p>
            <a:fld id="{10B08C3D-020A-7F47-81CB-131F2992A84C}" type="datetimeFigureOut">
              <a:rPr lang="es-GT" smtClean="0"/>
              <a:t>3/01/2024</a:t>
            </a:fld>
            <a:endParaRPr lang="es-GT"/>
          </a:p>
        </p:txBody>
      </p:sp>
      <p:sp>
        <p:nvSpPr>
          <p:cNvPr id="5" name="Marcador de pie de página 4">
            <a:extLst>
              <a:ext uri="{FF2B5EF4-FFF2-40B4-BE49-F238E27FC236}">
                <a16:creationId xmlns:a16="http://schemas.microsoft.com/office/drawing/2014/main" id="{01519F61-2DD2-C988-551C-E6538615CBB0}"/>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CB9109F8-23CD-5F96-383E-686A071E7CFA}"/>
              </a:ext>
            </a:extLst>
          </p:cNvPr>
          <p:cNvSpPr>
            <a:spLocks noGrp="1"/>
          </p:cNvSpPr>
          <p:nvPr>
            <p:ph type="sldNum" sz="quarter" idx="12"/>
          </p:nvPr>
        </p:nvSpPr>
        <p:spPr/>
        <p:txBody>
          <a:bodyPr/>
          <a:lstStyle/>
          <a:p>
            <a:fld id="{AC1786D2-DB81-A449-B4DB-38FB3FA40359}" type="slidenum">
              <a:rPr lang="es-GT" smtClean="0"/>
              <a:t>‹Nº›</a:t>
            </a:fld>
            <a:endParaRPr lang="es-GT"/>
          </a:p>
        </p:txBody>
      </p:sp>
    </p:spTree>
    <p:extLst>
      <p:ext uri="{BB962C8B-B14F-4D97-AF65-F5344CB8AC3E}">
        <p14:creationId xmlns:p14="http://schemas.microsoft.com/office/powerpoint/2010/main" val="1006964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36"/>
        <p:cNvGrpSpPr/>
        <p:nvPr/>
      </p:nvGrpSpPr>
      <p:grpSpPr>
        <a:xfrm>
          <a:off x="0" y="0"/>
          <a:ext cx="0" cy="0"/>
          <a:chOff x="0" y="0"/>
          <a:chExt cx="0" cy="0"/>
        </a:xfrm>
      </p:grpSpPr>
      <p:sp>
        <p:nvSpPr>
          <p:cNvPr id="37" name="Google Shape;37;p1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45"/>
        <p:cNvGrpSpPr/>
        <p:nvPr/>
      </p:nvGrpSpPr>
      <p:grpSpPr>
        <a:xfrm>
          <a:off x="0" y="0"/>
          <a:ext cx="0" cy="0"/>
          <a:chOff x="0" y="0"/>
          <a:chExt cx="0" cy="0"/>
        </a:xfrm>
      </p:grpSpPr>
      <p:sp>
        <p:nvSpPr>
          <p:cNvPr id="46" name="Google Shape;46;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50"/>
        <p:cNvGrpSpPr/>
        <p:nvPr/>
      </p:nvGrpSpPr>
      <p:grpSpPr>
        <a:xfrm>
          <a:off x="0" y="0"/>
          <a:ext cx="0" cy="0"/>
          <a:chOff x="0" y="0"/>
          <a:chExt cx="0" cy="0"/>
        </a:xfrm>
      </p:grpSpPr>
      <p:sp>
        <p:nvSpPr>
          <p:cNvPr id="51" name="Google Shape;51;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4"/>
        <p:cNvGrpSpPr/>
        <p:nvPr/>
      </p:nvGrpSpPr>
      <p:grpSpPr>
        <a:xfrm>
          <a:off x="0" y="0"/>
          <a:ext cx="0" cy="0"/>
          <a:chOff x="0" y="0"/>
          <a:chExt cx="0" cy="0"/>
        </a:xfrm>
      </p:grpSpPr>
      <p:sp>
        <p:nvSpPr>
          <p:cNvPr id="55" name="Google Shape;55;p1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1"/>
        <p:cNvGrpSpPr/>
        <p:nvPr/>
      </p:nvGrpSpPr>
      <p:grpSpPr>
        <a:xfrm>
          <a:off x="0" y="0"/>
          <a:ext cx="0" cy="0"/>
          <a:chOff x="0" y="0"/>
          <a:chExt cx="0" cy="0"/>
        </a:xfrm>
      </p:grpSpPr>
      <p:sp>
        <p:nvSpPr>
          <p:cNvPr id="62" name="Google Shape;62;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7"/>
          <p:cNvSpPr>
            <a:spLocks noGrp="1"/>
          </p:cNvSpPr>
          <p:nvPr>
            <p:ph type="pic" idx="2"/>
          </p:nvPr>
        </p:nvSpPr>
        <p:spPr>
          <a:xfrm>
            <a:off x="5183188" y="987425"/>
            <a:ext cx="6172200" cy="4873625"/>
          </a:xfrm>
          <a:prstGeom prst="rect">
            <a:avLst/>
          </a:prstGeom>
          <a:noFill/>
          <a:ln>
            <a:noFill/>
          </a:ln>
        </p:spPr>
      </p:sp>
      <p:sp>
        <p:nvSpPr>
          <p:cNvPr id="64" name="Google Shape;64;p1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68"/>
        <p:cNvGrpSpPr/>
        <p:nvPr/>
      </p:nvGrpSpPr>
      <p:grpSpPr>
        <a:xfrm>
          <a:off x="0" y="0"/>
          <a:ext cx="0" cy="0"/>
          <a:chOff x="0" y="0"/>
          <a:chExt cx="0" cy="0"/>
        </a:xfrm>
      </p:grpSpPr>
      <p:sp>
        <p:nvSpPr>
          <p:cNvPr id="69" name="Google Shape;69;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4"/>
        <p:cNvGrpSpPr/>
        <p:nvPr/>
      </p:nvGrpSpPr>
      <p:grpSpPr>
        <a:xfrm>
          <a:off x="0" y="0"/>
          <a:ext cx="0" cy="0"/>
          <a:chOff x="0" y="0"/>
          <a:chExt cx="0" cy="0"/>
        </a:xfrm>
      </p:grpSpPr>
      <p:sp>
        <p:nvSpPr>
          <p:cNvPr id="75" name="Google Shape;75;p1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AA0B55-AEC0-9BE2-4B0A-8CD14847179D}"/>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GT"/>
          </a:p>
        </p:txBody>
      </p:sp>
      <p:sp>
        <p:nvSpPr>
          <p:cNvPr id="3" name="Subtítulo 2">
            <a:extLst>
              <a:ext uri="{FF2B5EF4-FFF2-40B4-BE49-F238E27FC236}">
                <a16:creationId xmlns:a16="http://schemas.microsoft.com/office/drawing/2014/main" id="{CD3C4C87-882E-F7C1-77BC-E174C7D8B9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GT"/>
          </a:p>
        </p:txBody>
      </p:sp>
      <p:sp>
        <p:nvSpPr>
          <p:cNvPr id="4" name="Marcador de fecha 3">
            <a:extLst>
              <a:ext uri="{FF2B5EF4-FFF2-40B4-BE49-F238E27FC236}">
                <a16:creationId xmlns:a16="http://schemas.microsoft.com/office/drawing/2014/main" id="{AF3BED06-66DC-1C97-22D5-9C44B8FCF910}"/>
              </a:ext>
            </a:extLst>
          </p:cNvPr>
          <p:cNvSpPr>
            <a:spLocks noGrp="1"/>
          </p:cNvSpPr>
          <p:nvPr>
            <p:ph type="dt" sz="half" idx="10"/>
          </p:nvPr>
        </p:nvSpPr>
        <p:spPr/>
        <p:txBody>
          <a:bodyPr/>
          <a:lstStyle/>
          <a:p>
            <a:fld id="{10B08C3D-020A-7F47-81CB-131F2992A84C}" type="datetimeFigureOut">
              <a:rPr lang="es-GT" smtClean="0"/>
              <a:t>3/01/2024</a:t>
            </a:fld>
            <a:endParaRPr lang="es-GT"/>
          </a:p>
        </p:txBody>
      </p:sp>
      <p:sp>
        <p:nvSpPr>
          <p:cNvPr id="5" name="Marcador de pie de página 4">
            <a:extLst>
              <a:ext uri="{FF2B5EF4-FFF2-40B4-BE49-F238E27FC236}">
                <a16:creationId xmlns:a16="http://schemas.microsoft.com/office/drawing/2014/main" id="{BF1485CE-C39C-9AEA-8672-D2A73FE5F5C1}"/>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B7378D45-2C0B-782E-C9F9-F2C9F9E61A60}"/>
              </a:ext>
            </a:extLst>
          </p:cNvPr>
          <p:cNvSpPr>
            <a:spLocks noGrp="1"/>
          </p:cNvSpPr>
          <p:nvPr>
            <p:ph type="sldNum" sz="quarter" idx="12"/>
          </p:nvPr>
        </p:nvSpPr>
        <p:spPr/>
        <p:txBody>
          <a:bodyPr/>
          <a:lstStyle/>
          <a:p>
            <a:fld id="{AC1786D2-DB81-A449-B4DB-38FB3FA40359}" type="slidenum">
              <a:rPr lang="es-GT" smtClean="0"/>
              <a:t>‹Nº›</a:t>
            </a:fld>
            <a:endParaRPr lang="es-GT"/>
          </a:p>
        </p:txBody>
      </p:sp>
    </p:spTree>
    <p:extLst>
      <p:ext uri="{BB962C8B-B14F-4D97-AF65-F5344CB8AC3E}">
        <p14:creationId xmlns:p14="http://schemas.microsoft.com/office/powerpoint/2010/main" val="4294040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Shape 5"/>
        <p:cNvGrpSpPr/>
        <p:nvPr/>
      </p:nvGrpSpPr>
      <p:grpSpPr>
        <a:xfrm>
          <a:off x="0" y="0"/>
          <a:ext cx="0" cy="0"/>
          <a:chOff x="0" y="0"/>
          <a:chExt cx="0" cy="0"/>
        </a:xfrm>
      </p:grpSpPr>
      <p:sp>
        <p:nvSpPr>
          <p:cNvPr id="6" name="Google Shape;6;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GT"/>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3" r:id="rId2"/>
    <p:sldLayoutId id="2147483654" r:id="rId3"/>
    <p:sldLayoutId id="2147483655" r:id="rId4"/>
    <p:sldLayoutId id="2147483656" r:id="rId5"/>
    <p:sldLayoutId id="2147483657" r:id="rId6"/>
    <p:sldLayoutId id="2147483658" r:id="rId7"/>
    <p:sldLayoutId id="214748365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4593E17-AA09-270B-D7DA-E615C42008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GT"/>
          </a:p>
        </p:txBody>
      </p:sp>
      <p:sp>
        <p:nvSpPr>
          <p:cNvPr id="3" name="Marcador de texto 2">
            <a:extLst>
              <a:ext uri="{FF2B5EF4-FFF2-40B4-BE49-F238E27FC236}">
                <a16:creationId xmlns:a16="http://schemas.microsoft.com/office/drawing/2014/main" id="{F8620A1C-184E-40AC-DFF2-193B8252A9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fecha 3">
            <a:extLst>
              <a:ext uri="{FF2B5EF4-FFF2-40B4-BE49-F238E27FC236}">
                <a16:creationId xmlns:a16="http://schemas.microsoft.com/office/drawing/2014/main" id="{D781E96D-6D04-2B55-312E-88A6CBCECA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B08C3D-020A-7F47-81CB-131F2992A84C}" type="datetimeFigureOut">
              <a:rPr lang="es-GT" smtClean="0"/>
              <a:t>3/01/2024</a:t>
            </a:fld>
            <a:endParaRPr lang="es-GT"/>
          </a:p>
        </p:txBody>
      </p:sp>
      <p:sp>
        <p:nvSpPr>
          <p:cNvPr id="5" name="Marcador de pie de página 4">
            <a:extLst>
              <a:ext uri="{FF2B5EF4-FFF2-40B4-BE49-F238E27FC236}">
                <a16:creationId xmlns:a16="http://schemas.microsoft.com/office/drawing/2014/main" id="{BBF5B215-EE8D-187C-3A75-4C84E64FA1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GT"/>
          </a:p>
        </p:txBody>
      </p:sp>
      <p:sp>
        <p:nvSpPr>
          <p:cNvPr id="6" name="Marcador de número de diapositiva 5">
            <a:extLst>
              <a:ext uri="{FF2B5EF4-FFF2-40B4-BE49-F238E27FC236}">
                <a16:creationId xmlns:a16="http://schemas.microsoft.com/office/drawing/2014/main" id="{055D70B8-39A2-74DD-9DEF-62E76BC826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1786D2-DB81-A449-B4DB-38FB3FA40359}" type="slidenum">
              <a:rPr lang="es-GT" smtClean="0"/>
              <a:t>‹Nº›</a:t>
            </a:fld>
            <a:endParaRPr lang="es-GT"/>
          </a:p>
        </p:txBody>
      </p:sp>
    </p:spTree>
    <p:extLst>
      <p:ext uri="{BB962C8B-B14F-4D97-AF65-F5344CB8AC3E}">
        <p14:creationId xmlns:p14="http://schemas.microsoft.com/office/powerpoint/2010/main" val="36376180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chart" Target="../charts/chart3.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3"/>
        <p:cNvGrpSpPr/>
        <p:nvPr/>
      </p:nvGrpSpPr>
      <p:grpSpPr>
        <a:xfrm>
          <a:off x="0" y="0"/>
          <a:ext cx="0" cy="0"/>
          <a:chOff x="0" y="0"/>
          <a:chExt cx="0" cy="0"/>
        </a:xfrm>
      </p:grpSpPr>
      <p:sp>
        <p:nvSpPr>
          <p:cNvPr id="84" name="Google Shape;84;p1"/>
          <p:cNvSpPr/>
          <p:nvPr/>
        </p:nvSpPr>
        <p:spPr>
          <a:xfrm>
            <a:off x="5573907" y="6228920"/>
            <a:ext cx="1044186" cy="449150"/>
          </a:xfrm>
          <a:prstGeom prst="roundRect">
            <a:avLst>
              <a:gd name="adj" fmla="val 8556"/>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85" name="Google Shape;85;p1"/>
          <p:cNvPicPr preferRelativeResize="0"/>
          <p:nvPr/>
        </p:nvPicPr>
        <p:blipFill rotWithShape="1">
          <a:blip r:embed="rId4">
            <a:alphaModFix/>
          </a:blip>
          <a:srcRect t="248" b="238"/>
          <a:stretch/>
        </p:blipFill>
        <p:spPr>
          <a:xfrm>
            <a:off x="5726838" y="6284612"/>
            <a:ext cx="746674" cy="32941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Google Shape;90;p2">
            <a:extLst>
              <a:ext uri="{FF2B5EF4-FFF2-40B4-BE49-F238E27FC236}">
                <a16:creationId xmlns:a16="http://schemas.microsoft.com/office/drawing/2014/main" id="{12788EAE-2F12-7D81-8420-2FBC48D8D96D}"/>
              </a:ext>
            </a:extLst>
          </p:cNvPr>
          <p:cNvSpPr txBox="1"/>
          <p:nvPr/>
        </p:nvSpPr>
        <p:spPr>
          <a:xfrm>
            <a:off x="727890" y="685390"/>
            <a:ext cx="9692460"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400" b="1" u="none" strike="noStrike" cap="none" dirty="0">
                <a:solidFill>
                  <a:srgbClr val="033964"/>
                </a:solidFill>
                <a:latin typeface="Arial" panose="020B0604020202020204" pitchFamily="34" charset="0"/>
                <a:ea typeface="Bebas Neue"/>
                <a:cs typeface="Arial" panose="020B0604020202020204" pitchFamily="34" charset="0"/>
                <a:sym typeface="Bebas Neue"/>
              </a:rPr>
              <a:t>PAGO DE SALARIOS A SERVIDORES PÚBLICOS</a:t>
            </a:r>
          </a:p>
          <a:p>
            <a:pPr marL="0" marR="0" lvl="0" indent="0" algn="l" rtl="0">
              <a:spcBef>
                <a:spcPts val="0"/>
              </a:spcBef>
              <a:spcAft>
                <a:spcPts val="0"/>
              </a:spcAft>
              <a:buNone/>
            </a:pPr>
            <a:endParaRPr lang="es-GT" sz="1200" b="1" u="none" strike="noStrike" cap="none" dirty="0">
              <a:solidFill>
                <a:srgbClr val="033964"/>
              </a:solidFill>
              <a:latin typeface="Arial" panose="020B0604020202020204" pitchFamily="34" charset="0"/>
              <a:ea typeface="Bebas Neue"/>
              <a:cs typeface="Arial" panose="020B0604020202020204" pitchFamily="34" charset="0"/>
              <a:sym typeface="Bebas Neue"/>
            </a:endParaRPr>
          </a:p>
          <a:p>
            <a:pPr marL="0" marR="0" lvl="0" indent="0" algn="l" rtl="0">
              <a:spcBef>
                <a:spcPts val="0"/>
              </a:spcBef>
              <a:spcAft>
                <a:spcPts val="0"/>
              </a:spcAft>
              <a:buNone/>
            </a:pPr>
            <a:r>
              <a:rPr lang="es-GT" sz="1200" u="none" strike="noStrike" cap="none" dirty="0">
                <a:solidFill>
                  <a:srgbClr val="033964"/>
                </a:solidFill>
                <a:latin typeface="Arial" panose="020B0604020202020204" pitchFamily="34" charset="0"/>
                <a:ea typeface="Bebas Neue"/>
                <a:cs typeface="Arial" panose="020B0604020202020204" pitchFamily="34" charset="0"/>
                <a:sym typeface="Bebas Neue"/>
              </a:rPr>
              <a:t>Al tercer cuatrimestre</a:t>
            </a:r>
          </a:p>
          <a:p>
            <a:pPr marL="0" marR="0" lvl="0" indent="0" algn="l" rtl="0">
              <a:spcBef>
                <a:spcPts val="0"/>
              </a:spcBef>
              <a:spcAft>
                <a:spcPts val="0"/>
              </a:spcAft>
              <a:buNone/>
            </a:pPr>
            <a:r>
              <a:rPr lang="es-GT" sz="1200" b="1" u="none" strike="noStrike" cap="none" dirty="0">
                <a:solidFill>
                  <a:srgbClr val="033964"/>
                </a:solidFill>
                <a:latin typeface="Arial" panose="020B0604020202020204" pitchFamily="34" charset="0"/>
                <a:ea typeface="Bebas Neue"/>
                <a:cs typeface="Arial" panose="020B0604020202020204" pitchFamily="34" charset="0"/>
                <a:sym typeface="Bebas Neue"/>
              </a:rPr>
              <a:t>Ejercicio Fiscal 2023</a:t>
            </a:r>
          </a:p>
        </p:txBody>
      </p:sp>
      <p:sp>
        <p:nvSpPr>
          <p:cNvPr id="11" name="CuadroTexto 10">
            <a:extLst>
              <a:ext uri="{FF2B5EF4-FFF2-40B4-BE49-F238E27FC236}">
                <a16:creationId xmlns:a16="http://schemas.microsoft.com/office/drawing/2014/main" id="{9ECFBAC3-9FC2-4DE7-B81D-A9CC5391137F}"/>
              </a:ext>
            </a:extLst>
          </p:cNvPr>
          <p:cNvSpPr txBox="1"/>
          <p:nvPr/>
        </p:nvSpPr>
        <p:spPr>
          <a:xfrm>
            <a:off x="998157" y="2763439"/>
            <a:ext cx="7008778" cy="1994200"/>
          </a:xfrm>
          <a:prstGeom prst="rect">
            <a:avLst/>
          </a:prstGeom>
          <a:noFill/>
        </p:spPr>
        <p:txBody>
          <a:bodyPr wrap="square">
            <a:spAutoFit/>
          </a:bodyPr>
          <a:lstStyle/>
          <a:p>
            <a:pPr algn="just">
              <a:lnSpc>
                <a:spcPct val="150000"/>
              </a:lnSpc>
            </a:pPr>
            <a:r>
              <a:rPr lang="es-GT" kern="1200" dirty="0">
                <a:solidFill>
                  <a:srgbClr val="004C83"/>
                </a:solidFill>
                <a:latin typeface="+mj-lt"/>
                <a:cs typeface="Arial" panose="020B0604020202020204" pitchFamily="34" charset="0"/>
              </a:rPr>
              <a:t>Presupuesto vigente total para el pago de servidores públicos: </a:t>
            </a:r>
            <a:r>
              <a:rPr lang="es-GT" b="1" kern="1200" dirty="0">
                <a:solidFill>
                  <a:srgbClr val="004C83"/>
                </a:solidFill>
                <a:latin typeface="+mj-lt"/>
                <a:cs typeface="Arial" panose="020B0604020202020204" pitchFamily="34" charset="0"/>
              </a:rPr>
              <a:t>Q65,725,840</a:t>
            </a:r>
          </a:p>
          <a:p>
            <a:pPr algn="just">
              <a:lnSpc>
                <a:spcPct val="150000"/>
              </a:lnSpc>
            </a:pPr>
            <a:endParaRPr lang="es-ES" sz="1400" dirty="0">
              <a:latin typeface="Montserrat" panose="00000500000000000000" pitchFamily="2" charset="0"/>
              <a:cs typeface="Arial" panose="020B0604020202020204" pitchFamily="34" charset="0"/>
            </a:endParaRPr>
          </a:p>
          <a:p>
            <a:pPr algn="just">
              <a:lnSpc>
                <a:spcPct val="150000"/>
              </a:lnSpc>
            </a:pPr>
            <a:r>
              <a:rPr lang="es-GT" kern="1200" dirty="0">
                <a:solidFill>
                  <a:srgbClr val="004C83"/>
                </a:solidFill>
                <a:latin typeface="+mj-lt"/>
                <a:cs typeface="Arial" panose="020B0604020202020204" pitchFamily="34" charset="0"/>
              </a:rPr>
              <a:t>Presupuesto utilizado al </a:t>
            </a:r>
            <a:r>
              <a:rPr lang="es-GT" u="sng" kern="1200" dirty="0">
                <a:solidFill>
                  <a:srgbClr val="004C83"/>
                </a:solidFill>
                <a:latin typeface="+mj-lt"/>
                <a:cs typeface="Arial" panose="020B0604020202020204" pitchFamily="34" charset="0"/>
              </a:rPr>
              <a:t>tercer cuatrimestre 2023 </a:t>
            </a:r>
            <a:r>
              <a:rPr lang="es-GT" kern="1200" dirty="0">
                <a:solidFill>
                  <a:srgbClr val="004C83"/>
                </a:solidFill>
                <a:latin typeface="+mj-lt"/>
                <a:cs typeface="Arial" panose="020B0604020202020204" pitchFamily="34" charset="0"/>
              </a:rPr>
              <a:t>para el pago de</a:t>
            </a:r>
          </a:p>
          <a:p>
            <a:pPr algn="just">
              <a:lnSpc>
                <a:spcPct val="150000"/>
              </a:lnSpc>
            </a:pPr>
            <a:r>
              <a:rPr lang="es-GT" kern="1200" dirty="0">
                <a:solidFill>
                  <a:srgbClr val="004C83"/>
                </a:solidFill>
                <a:latin typeface="+mj-lt"/>
                <a:cs typeface="Arial" panose="020B0604020202020204" pitchFamily="34" charset="0"/>
              </a:rPr>
              <a:t>servidores públicos: </a:t>
            </a:r>
            <a:r>
              <a:rPr lang="es-GT" b="1" kern="1200" dirty="0">
                <a:solidFill>
                  <a:srgbClr val="004C83"/>
                </a:solidFill>
                <a:latin typeface="+mj-lt"/>
                <a:cs typeface="Arial" panose="020B0604020202020204" pitchFamily="34" charset="0"/>
              </a:rPr>
              <a:t>Q68,680,984</a:t>
            </a:r>
          </a:p>
          <a:p>
            <a:pPr algn="just">
              <a:lnSpc>
                <a:spcPct val="150000"/>
              </a:lnSpc>
            </a:pPr>
            <a:endParaRPr lang="es-GT" sz="1400" dirty="0">
              <a:latin typeface="Montserrat" panose="00000500000000000000" pitchFamily="2" charset="0"/>
              <a:cs typeface="Arial" panose="020B0604020202020204" pitchFamily="34" charset="0"/>
            </a:endParaRPr>
          </a:p>
          <a:p>
            <a:pPr algn="just">
              <a:lnSpc>
                <a:spcPct val="150000"/>
              </a:lnSpc>
            </a:pPr>
            <a:r>
              <a:rPr lang="es-GT" kern="1200" dirty="0">
                <a:solidFill>
                  <a:srgbClr val="004C83"/>
                </a:solidFill>
                <a:latin typeface="+mj-lt"/>
                <a:cs typeface="Arial" panose="020B0604020202020204" pitchFamily="34" charset="0"/>
              </a:rPr>
              <a:t>Saldo para el pago de servidores públicos: </a:t>
            </a:r>
            <a:r>
              <a:rPr lang="es-GT" b="1" kern="1200" dirty="0">
                <a:solidFill>
                  <a:srgbClr val="004C83"/>
                </a:solidFill>
                <a:latin typeface="+mj-lt"/>
                <a:cs typeface="Arial" panose="020B0604020202020204" pitchFamily="34" charset="0"/>
              </a:rPr>
              <a:t>Q44,856</a:t>
            </a:r>
          </a:p>
        </p:txBody>
      </p:sp>
      <p:pic>
        <p:nvPicPr>
          <p:cNvPr id="12" name="Imagen 11" descr="Forma&#10;&#10;Descripción generada automáticamente">
            <a:extLst>
              <a:ext uri="{FF2B5EF4-FFF2-40B4-BE49-F238E27FC236}">
                <a16:creationId xmlns:a16="http://schemas.microsoft.com/office/drawing/2014/main" id="{D4E873DA-D231-48DE-BF98-FF23A8037F1A}"/>
              </a:ext>
            </a:extLst>
          </p:cNvPr>
          <p:cNvPicPr>
            <a:picLocks noChangeAspect="1"/>
          </p:cNvPicPr>
          <p:nvPr/>
        </p:nvPicPr>
        <p:blipFill>
          <a:blip r:embed="rId3"/>
          <a:stretch>
            <a:fillRect/>
          </a:stretch>
        </p:blipFill>
        <p:spPr>
          <a:xfrm>
            <a:off x="7899399" y="2385639"/>
            <a:ext cx="3294444" cy="2372000"/>
          </a:xfrm>
          <a:prstGeom prst="rect">
            <a:avLst/>
          </a:prstGeom>
        </p:spPr>
      </p:pic>
      <p:sp>
        <p:nvSpPr>
          <p:cNvPr id="13" name="CuadroTexto 12">
            <a:extLst>
              <a:ext uri="{FF2B5EF4-FFF2-40B4-BE49-F238E27FC236}">
                <a16:creationId xmlns:a16="http://schemas.microsoft.com/office/drawing/2014/main" id="{91895861-1E7D-4253-8FB0-2527E5D5022A}"/>
              </a:ext>
            </a:extLst>
          </p:cNvPr>
          <p:cNvSpPr txBox="1"/>
          <p:nvPr/>
        </p:nvSpPr>
        <p:spPr>
          <a:xfrm>
            <a:off x="8391353" y="3260699"/>
            <a:ext cx="2418071"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s-GT" sz="1800" kern="1200" dirty="0">
                <a:solidFill>
                  <a:srgbClr val="033964"/>
                </a:solidFill>
                <a:latin typeface="+mj-lt"/>
                <a:cs typeface="Arial" panose="020B0604020202020204" pitchFamily="34" charset="0"/>
              </a:rPr>
              <a:t>Este rubro representa el </a:t>
            </a:r>
            <a:r>
              <a:rPr lang="es-GT" sz="1800" b="1" kern="1200" dirty="0">
                <a:solidFill>
                  <a:srgbClr val="033964"/>
                </a:solidFill>
                <a:latin typeface="+mj-lt"/>
                <a:cs typeface="Arial" panose="020B0604020202020204" pitchFamily="34" charset="0"/>
              </a:rPr>
              <a:t>22%</a:t>
            </a:r>
            <a:r>
              <a:rPr lang="es-GT" sz="1800" kern="1200" dirty="0">
                <a:solidFill>
                  <a:srgbClr val="033964"/>
                </a:solidFill>
                <a:latin typeface="+mj-lt"/>
                <a:cs typeface="Arial" panose="020B0604020202020204" pitchFamily="34" charset="0"/>
              </a:rPr>
              <a:t> del presupuesto vigente.</a:t>
            </a:r>
            <a:endParaRPr kumimoji="0" lang="es-GT" sz="1800" b="0" i="0" u="none" strike="noStrike" kern="1200" cap="none" spc="0" normalizeH="0" baseline="0" noProof="0" dirty="0">
              <a:ln>
                <a:noFill/>
              </a:ln>
              <a:solidFill>
                <a:srgbClr val="033964"/>
              </a:solidFill>
              <a:effectLst/>
              <a:uLnTx/>
              <a:uFillTx/>
              <a:latin typeface="+mj-lt"/>
              <a:cs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Google Shape;90;p2">
            <a:extLst>
              <a:ext uri="{FF2B5EF4-FFF2-40B4-BE49-F238E27FC236}">
                <a16:creationId xmlns:a16="http://schemas.microsoft.com/office/drawing/2014/main" id="{12788EAE-2F12-7D81-8420-2FBC48D8D96D}"/>
              </a:ext>
            </a:extLst>
          </p:cNvPr>
          <p:cNvSpPr txBox="1"/>
          <p:nvPr/>
        </p:nvSpPr>
        <p:spPr>
          <a:xfrm>
            <a:off x="727890" y="685390"/>
            <a:ext cx="9692460"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400" b="1" dirty="0">
                <a:solidFill>
                  <a:srgbClr val="033964"/>
                </a:solidFill>
                <a:latin typeface="Arial" panose="020B0604020202020204" pitchFamily="34" charset="0"/>
                <a:ea typeface="Bebas Neue"/>
                <a:cs typeface="Arial" panose="020B0604020202020204" pitchFamily="34" charset="0"/>
                <a:sym typeface="Bebas Neue"/>
              </a:rPr>
              <a:t>¿EN QUÉ INVIERTE EL MEM?</a:t>
            </a:r>
            <a:endParaRPr lang="es-GT" sz="2400" b="1" u="none" strike="noStrike" cap="none" dirty="0">
              <a:solidFill>
                <a:srgbClr val="033964"/>
              </a:solidFill>
              <a:latin typeface="Arial" panose="020B0604020202020204" pitchFamily="34" charset="0"/>
              <a:ea typeface="Bebas Neue"/>
              <a:cs typeface="Arial" panose="020B0604020202020204" pitchFamily="34" charset="0"/>
              <a:sym typeface="Bebas Neue"/>
            </a:endParaRPr>
          </a:p>
          <a:p>
            <a:pPr marL="0" marR="0" lvl="0" indent="0" algn="l" rtl="0">
              <a:spcBef>
                <a:spcPts val="0"/>
              </a:spcBef>
              <a:spcAft>
                <a:spcPts val="0"/>
              </a:spcAft>
              <a:buNone/>
            </a:pPr>
            <a:endParaRPr lang="es-GT" sz="1200" b="1" u="none" strike="noStrike" cap="none" dirty="0">
              <a:solidFill>
                <a:srgbClr val="033964"/>
              </a:solidFill>
              <a:latin typeface="Arial" panose="020B0604020202020204" pitchFamily="34" charset="0"/>
              <a:ea typeface="Bebas Neue"/>
              <a:cs typeface="Arial" panose="020B0604020202020204" pitchFamily="34" charset="0"/>
              <a:sym typeface="Bebas Neue"/>
            </a:endParaRPr>
          </a:p>
          <a:p>
            <a:pPr marL="0" marR="0" lvl="0" indent="0" algn="l" rtl="0">
              <a:spcBef>
                <a:spcPts val="0"/>
              </a:spcBef>
              <a:spcAft>
                <a:spcPts val="0"/>
              </a:spcAft>
              <a:buNone/>
            </a:pPr>
            <a:r>
              <a:rPr lang="es-GT" sz="1200" u="none" strike="noStrike" cap="none" dirty="0">
                <a:solidFill>
                  <a:srgbClr val="033964"/>
                </a:solidFill>
                <a:latin typeface="Arial" panose="020B0604020202020204" pitchFamily="34" charset="0"/>
                <a:ea typeface="Bebas Neue"/>
                <a:cs typeface="Arial" panose="020B0604020202020204" pitchFamily="34" charset="0"/>
                <a:sym typeface="Bebas Neue"/>
              </a:rPr>
              <a:t>Al tercer cuatrimestre</a:t>
            </a:r>
          </a:p>
          <a:p>
            <a:pPr marL="0" marR="0" lvl="0" indent="0" algn="l" rtl="0">
              <a:spcBef>
                <a:spcPts val="0"/>
              </a:spcBef>
              <a:spcAft>
                <a:spcPts val="0"/>
              </a:spcAft>
              <a:buNone/>
            </a:pPr>
            <a:r>
              <a:rPr lang="es-GT" sz="1200" b="1" u="none" strike="noStrike" cap="none" dirty="0">
                <a:solidFill>
                  <a:srgbClr val="033964"/>
                </a:solidFill>
                <a:latin typeface="Arial" panose="020B0604020202020204" pitchFamily="34" charset="0"/>
                <a:ea typeface="Bebas Neue"/>
                <a:cs typeface="Arial" panose="020B0604020202020204" pitchFamily="34" charset="0"/>
                <a:sym typeface="Bebas Neue"/>
              </a:rPr>
              <a:t>Ejercicio Fiscal 2023</a:t>
            </a:r>
          </a:p>
        </p:txBody>
      </p:sp>
      <p:sp>
        <p:nvSpPr>
          <p:cNvPr id="11" name="CuadroTexto 10">
            <a:extLst>
              <a:ext uri="{FF2B5EF4-FFF2-40B4-BE49-F238E27FC236}">
                <a16:creationId xmlns:a16="http://schemas.microsoft.com/office/drawing/2014/main" id="{9ECFBAC3-9FC2-4DE7-B81D-A9CC5391137F}"/>
              </a:ext>
            </a:extLst>
          </p:cNvPr>
          <p:cNvSpPr txBox="1"/>
          <p:nvPr/>
        </p:nvSpPr>
        <p:spPr>
          <a:xfrm>
            <a:off x="998157" y="2431900"/>
            <a:ext cx="6180856" cy="2960875"/>
          </a:xfrm>
          <a:prstGeom prst="rect">
            <a:avLst/>
          </a:prstGeom>
          <a:noFill/>
        </p:spPr>
        <p:txBody>
          <a:bodyPr wrap="square">
            <a:spAutoFit/>
          </a:bodyPr>
          <a:lstStyle/>
          <a:p>
            <a:pPr algn="just">
              <a:lnSpc>
                <a:spcPct val="150000"/>
              </a:lnSpc>
            </a:pPr>
            <a:r>
              <a:rPr lang="es-MX" kern="1200" dirty="0">
                <a:solidFill>
                  <a:srgbClr val="004C83"/>
                </a:solidFill>
                <a:latin typeface="+mj-lt"/>
                <a:cs typeface="Arial" panose="020B0604020202020204" pitchFamily="34" charset="0"/>
              </a:rPr>
              <a:t>El MEM es una institución eminentemente normativa, por lo tanto, la inversión se reduce a la compra de equipos de oficina, equipo de cómputo,  equipos técnicos especializados que son necesarios y útiles para llevar a cabo las actividades inherentes a los programas de apoyo y sustantivos de este Ministerio, entre los que destaca la adquisición de equipos portátiles analizadores de combustibles y prensa hidráulica que será utilizada para la preparación de las muestras para análisis de minerales que requiera la Dirección General de Minería,  permitiendo con ello cumplir con los objetivos y metas institucionales.</a:t>
            </a:r>
            <a:endParaRPr lang="es-GT" kern="1200" dirty="0">
              <a:solidFill>
                <a:srgbClr val="004C83"/>
              </a:solidFill>
              <a:latin typeface="+mj-lt"/>
              <a:cs typeface="Arial" panose="020B0604020202020204" pitchFamily="34" charset="0"/>
            </a:endParaRPr>
          </a:p>
        </p:txBody>
      </p:sp>
      <p:pic>
        <p:nvPicPr>
          <p:cNvPr id="12" name="Imagen 11" descr="Forma&#10;&#10;Descripción generada automáticamente">
            <a:extLst>
              <a:ext uri="{FF2B5EF4-FFF2-40B4-BE49-F238E27FC236}">
                <a16:creationId xmlns:a16="http://schemas.microsoft.com/office/drawing/2014/main" id="{D4E873DA-D231-48DE-BF98-FF23A8037F1A}"/>
              </a:ext>
            </a:extLst>
          </p:cNvPr>
          <p:cNvPicPr>
            <a:picLocks noChangeAspect="1"/>
          </p:cNvPicPr>
          <p:nvPr/>
        </p:nvPicPr>
        <p:blipFill>
          <a:blip r:embed="rId3"/>
          <a:stretch>
            <a:fillRect/>
          </a:stretch>
        </p:blipFill>
        <p:spPr>
          <a:xfrm>
            <a:off x="7899399" y="2586605"/>
            <a:ext cx="3294444" cy="2372000"/>
          </a:xfrm>
          <a:prstGeom prst="rect">
            <a:avLst/>
          </a:prstGeom>
        </p:spPr>
      </p:pic>
      <p:sp>
        <p:nvSpPr>
          <p:cNvPr id="13" name="CuadroTexto 12">
            <a:extLst>
              <a:ext uri="{FF2B5EF4-FFF2-40B4-BE49-F238E27FC236}">
                <a16:creationId xmlns:a16="http://schemas.microsoft.com/office/drawing/2014/main" id="{91895861-1E7D-4253-8FB0-2527E5D5022A}"/>
              </a:ext>
            </a:extLst>
          </p:cNvPr>
          <p:cNvSpPr txBox="1"/>
          <p:nvPr/>
        </p:nvSpPr>
        <p:spPr>
          <a:xfrm>
            <a:off x="8337585" y="3471713"/>
            <a:ext cx="2418071"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s-GT" sz="1800" kern="1200" dirty="0">
                <a:solidFill>
                  <a:srgbClr val="033964"/>
                </a:solidFill>
                <a:latin typeface="+mj-lt"/>
                <a:cs typeface="Arial" panose="020B0604020202020204" pitchFamily="34" charset="0"/>
              </a:rPr>
              <a:t>Este rubro representa el </a:t>
            </a:r>
            <a:r>
              <a:rPr lang="es-GT" sz="1800" b="1" kern="1200" dirty="0">
                <a:solidFill>
                  <a:srgbClr val="033964"/>
                </a:solidFill>
                <a:latin typeface="+mj-lt"/>
                <a:cs typeface="Arial" panose="020B0604020202020204" pitchFamily="34" charset="0"/>
              </a:rPr>
              <a:t>1%</a:t>
            </a:r>
            <a:r>
              <a:rPr lang="es-GT" sz="1800" kern="1200" dirty="0">
                <a:solidFill>
                  <a:srgbClr val="033964"/>
                </a:solidFill>
                <a:latin typeface="+mj-lt"/>
                <a:cs typeface="Arial" panose="020B0604020202020204" pitchFamily="34" charset="0"/>
              </a:rPr>
              <a:t> del presupuesto vigente.</a:t>
            </a:r>
            <a:endParaRPr kumimoji="0" lang="es-GT" sz="1800" b="0" i="0" u="none" strike="noStrike" kern="1200" cap="none" spc="0" normalizeH="0" baseline="0" noProof="0" dirty="0">
              <a:ln>
                <a:noFill/>
              </a:ln>
              <a:solidFill>
                <a:srgbClr val="033964"/>
              </a:solidFill>
              <a:effectLst/>
              <a:uLnTx/>
              <a:uFillTx/>
              <a:latin typeface="+mj-lt"/>
              <a:cs typeface="Arial" panose="020B0604020202020204" pitchFamily="34" charset="0"/>
            </a:endParaRPr>
          </a:p>
        </p:txBody>
      </p:sp>
    </p:spTree>
    <p:extLst>
      <p:ext uri="{BB962C8B-B14F-4D97-AF65-F5344CB8AC3E}">
        <p14:creationId xmlns:p14="http://schemas.microsoft.com/office/powerpoint/2010/main" val="11200858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Google Shape;90;p2">
            <a:extLst>
              <a:ext uri="{FF2B5EF4-FFF2-40B4-BE49-F238E27FC236}">
                <a16:creationId xmlns:a16="http://schemas.microsoft.com/office/drawing/2014/main" id="{12788EAE-2F12-7D81-8420-2FBC48D8D96D}"/>
              </a:ext>
            </a:extLst>
          </p:cNvPr>
          <p:cNvSpPr txBox="1"/>
          <p:nvPr/>
        </p:nvSpPr>
        <p:spPr>
          <a:xfrm>
            <a:off x="727890" y="685390"/>
            <a:ext cx="9692460"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400" b="1" dirty="0">
                <a:solidFill>
                  <a:srgbClr val="033964"/>
                </a:solidFill>
                <a:latin typeface="Arial" panose="020B0604020202020204" pitchFamily="34" charset="0"/>
                <a:ea typeface="Bebas Neue"/>
                <a:cs typeface="Arial" panose="020B0604020202020204" pitchFamily="34" charset="0"/>
                <a:sym typeface="Bebas Neue"/>
              </a:rPr>
              <a:t>MONTO UTILIZADO DE LA INVERSIÓN A LA FECHA</a:t>
            </a:r>
            <a:endParaRPr lang="es-GT" sz="2400" b="1" u="none" strike="noStrike" cap="none" dirty="0">
              <a:solidFill>
                <a:srgbClr val="033964"/>
              </a:solidFill>
              <a:latin typeface="Arial" panose="020B0604020202020204" pitchFamily="34" charset="0"/>
              <a:ea typeface="Bebas Neue"/>
              <a:cs typeface="Arial" panose="020B0604020202020204" pitchFamily="34" charset="0"/>
              <a:sym typeface="Bebas Neue"/>
            </a:endParaRPr>
          </a:p>
          <a:p>
            <a:pPr marL="0" marR="0" lvl="0" indent="0" algn="l" rtl="0">
              <a:spcBef>
                <a:spcPts val="0"/>
              </a:spcBef>
              <a:spcAft>
                <a:spcPts val="0"/>
              </a:spcAft>
              <a:buNone/>
            </a:pPr>
            <a:endParaRPr lang="es-GT" sz="1200" b="1" u="none" strike="noStrike" cap="none" dirty="0">
              <a:solidFill>
                <a:srgbClr val="033964"/>
              </a:solidFill>
              <a:latin typeface="Arial" panose="020B0604020202020204" pitchFamily="34" charset="0"/>
              <a:ea typeface="Bebas Neue"/>
              <a:cs typeface="Arial" panose="020B0604020202020204" pitchFamily="34" charset="0"/>
              <a:sym typeface="Bebas Neue"/>
            </a:endParaRPr>
          </a:p>
          <a:p>
            <a:pPr marL="0" marR="0" lvl="0" indent="0" algn="l" rtl="0">
              <a:spcBef>
                <a:spcPts val="0"/>
              </a:spcBef>
              <a:spcAft>
                <a:spcPts val="0"/>
              </a:spcAft>
              <a:buNone/>
            </a:pPr>
            <a:r>
              <a:rPr lang="es-GT" sz="1200" u="none" strike="noStrike" cap="none" dirty="0">
                <a:solidFill>
                  <a:srgbClr val="033964"/>
                </a:solidFill>
                <a:latin typeface="Arial" panose="020B0604020202020204" pitchFamily="34" charset="0"/>
                <a:ea typeface="Bebas Neue"/>
                <a:cs typeface="Arial" panose="020B0604020202020204" pitchFamily="34" charset="0"/>
                <a:sym typeface="Bebas Neue"/>
              </a:rPr>
              <a:t>Al tercer cuatrimestre</a:t>
            </a:r>
          </a:p>
          <a:p>
            <a:pPr marL="0" marR="0" lvl="0" indent="0" algn="l" rtl="0">
              <a:spcBef>
                <a:spcPts val="0"/>
              </a:spcBef>
              <a:spcAft>
                <a:spcPts val="0"/>
              </a:spcAft>
              <a:buNone/>
            </a:pPr>
            <a:r>
              <a:rPr lang="es-GT" sz="1200" b="1" u="none" strike="noStrike" cap="none" dirty="0">
                <a:solidFill>
                  <a:srgbClr val="033964"/>
                </a:solidFill>
                <a:latin typeface="Arial" panose="020B0604020202020204" pitchFamily="34" charset="0"/>
                <a:ea typeface="Bebas Neue"/>
                <a:cs typeface="Arial" panose="020B0604020202020204" pitchFamily="34" charset="0"/>
                <a:sym typeface="Bebas Neue"/>
              </a:rPr>
              <a:t>Ejercicio Fiscal 2023</a:t>
            </a:r>
          </a:p>
        </p:txBody>
      </p:sp>
      <p:sp>
        <p:nvSpPr>
          <p:cNvPr id="11" name="CuadroTexto 10">
            <a:extLst>
              <a:ext uri="{FF2B5EF4-FFF2-40B4-BE49-F238E27FC236}">
                <a16:creationId xmlns:a16="http://schemas.microsoft.com/office/drawing/2014/main" id="{9ECFBAC3-9FC2-4DE7-B81D-A9CC5391137F}"/>
              </a:ext>
            </a:extLst>
          </p:cNvPr>
          <p:cNvSpPr txBox="1"/>
          <p:nvPr/>
        </p:nvSpPr>
        <p:spPr>
          <a:xfrm>
            <a:off x="727890" y="3004472"/>
            <a:ext cx="7008778" cy="1671035"/>
          </a:xfrm>
          <a:prstGeom prst="rect">
            <a:avLst/>
          </a:prstGeom>
          <a:noFill/>
        </p:spPr>
        <p:txBody>
          <a:bodyPr wrap="square">
            <a:spAutoFit/>
          </a:bodyPr>
          <a:lstStyle/>
          <a:p>
            <a:pPr algn="just">
              <a:lnSpc>
                <a:spcPct val="150000"/>
              </a:lnSpc>
            </a:pPr>
            <a:r>
              <a:rPr lang="es-GT" kern="1200" dirty="0">
                <a:solidFill>
                  <a:srgbClr val="004C83"/>
                </a:solidFill>
                <a:latin typeface="+mj-lt"/>
                <a:cs typeface="Arial" panose="020B0604020202020204" pitchFamily="34" charset="0"/>
              </a:rPr>
              <a:t>Presupuesto vigente total para inversión: </a:t>
            </a:r>
            <a:r>
              <a:rPr lang="es-GT" b="1" kern="1200" dirty="0">
                <a:solidFill>
                  <a:srgbClr val="004C83"/>
                </a:solidFill>
                <a:latin typeface="+mj-lt"/>
                <a:cs typeface="Arial" panose="020B0604020202020204" pitchFamily="34" charset="0"/>
              </a:rPr>
              <a:t>Q3,059,424</a:t>
            </a:r>
          </a:p>
          <a:p>
            <a:pPr algn="just">
              <a:lnSpc>
                <a:spcPct val="150000"/>
              </a:lnSpc>
            </a:pPr>
            <a:endParaRPr lang="es-ES" sz="1400" dirty="0">
              <a:latin typeface="Montserrat" panose="00000500000000000000" pitchFamily="2" charset="0"/>
              <a:cs typeface="Arial" panose="020B0604020202020204" pitchFamily="34" charset="0"/>
            </a:endParaRPr>
          </a:p>
          <a:p>
            <a:pPr algn="just">
              <a:lnSpc>
                <a:spcPct val="150000"/>
              </a:lnSpc>
            </a:pPr>
            <a:r>
              <a:rPr lang="es-GT" kern="1200" dirty="0">
                <a:solidFill>
                  <a:srgbClr val="004C83"/>
                </a:solidFill>
                <a:latin typeface="+mj-lt"/>
                <a:cs typeface="Arial" panose="020B0604020202020204" pitchFamily="34" charset="0"/>
              </a:rPr>
              <a:t>Presupuesto utilizado al </a:t>
            </a:r>
            <a:r>
              <a:rPr lang="es-GT" u="sng" kern="1200" dirty="0">
                <a:solidFill>
                  <a:srgbClr val="004C83"/>
                </a:solidFill>
                <a:latin typeface="+mj-lt"/>
                <a:cs typeface="Arial" panose="020B0604020202020204" pitchFamily="34" charset="0"/>
              </a:rPr>
              <a:t>tercer cuatrimestre 2023</a:t>
            </a:r>
            <a:r>
              <a:rPr lang="es-GT" kern="1200" dirty="0">
                <a:solidFill>
                  <a:srgbClr val="004C83"/>
                </a:solidFill>
                <a:latin typeface="+mj-lt"/>
                <a:cs typeface="Arial" panose="020B0604020202020204" pitchFamily="34" charset="0"/>
              </a:rPr>
              <a:t> para la inversión:  </a:t>
            </a:r>
            <a:r>
              <a:rPr lang="es-GT" b="1" kern="1200" dirty="0">
                <a:solidFill>
                  <a:srgbClr val="004C83"/>
                </a:solidFill>
                <a:latin typeface="+mj-lt"/>
                <a:cs typeface="Arial" panose="020B0604020202020204" pitchFamily="34" charset="0"/>
              </a:rPr>
              <a:t>Q3,034,077</a:t>
            </a:r>
          </a:p>
          <a:p>
            <a:pPr algn="just">
              <a:lnSpc>
                <a:spcPct val="150000"/>
              </a:lnSpc>
            </a:pPr>
            <a:endParaRPr lang="es-GT" sz="1400" dirty="0">
              <a:latin typeface="Montserrat" panose="00000500000000000000" pitchFamily="2" charset="0"/>
              <a:cs typeface="Arial" panose="020B0604020202020204" pitchFamily="34" charset="0"/>
            </a:endParaRPr>
          </a:p>
          <a:p>
            <a:pPr algn="just">
              <a:lnSpc>
                <a:spcPct val="150000"/>
              </a:lnSpc>
            </a:pPr>
            <a:r>
              <a:rPr lang="es-GT" kern="1200" dirty="0">
                <a:solidFill>
                  <a:srgbClr val="004C83"/>
                </a:solidFill>
                <a:latin typeface="+mj-lt"/>
                <a:cs typeface="Arial" panose="020B0604020202020204" pitchFamily="34" charset="0"/>
              </a:rPr>
              <a:t>Saldo para la inversión: </a:t>
            </a:r>
            <a:r>
              <a:rPr lang="es-GT" b="1" kern="1200" dirty="0">
                <a:solidFill>
                  <a:srgbClr val="004C83"/>
                </a:solidFill>
                <a:latin typeface="+mj-lt"/>
                <a:cs typeface="Arial" panose="020B0604020202020204" pitchFamily="34" charset="0"/>
              </a:rPr>
              <a:t>Q25,347</a:t>
            </a:r>
          </a:p>
        </p:txBody>
      </p:sp>
      <p:pic>
        <p:nvPicPr>
          <p:cNvPr id="12" name="Imagen 11" descr="Forma&#10;&#10;Descripción generada automáticamente">
            <a:extLst>
              <a:ext uri="{FF2B5EF4-FFF2-40B4-BE49-F238E27FC236}">
                <a16:creationId xmlns:a16="http://schemas.microsoft.com/office/drawing/2014/main" id="{D4E873DA-D231-48DE-BF98-FF23A8037F1A}"/>
              </a:ext>
            </a:extLst>
          </p:cNvPr>
          <p:cNvPicPr>
            <a:picLocks noChangeAspect="1"/>
          </p:cNvPicPr>
          <p:nvPr/>
        </p:nvPicPr>
        <p:blipFill>
          <a:blip r:embed="rId3"/>
          <a:stretch>
            <a:fillRect/>
          </a:stretch>
        </p:blipFill>
        <p:spPr>
          <a:xfrm>
            <a:off x="7826178" y="2524354"/>
            <a:ext cx="3294444" cy="2372000"/>
          </a:xfrm>
          <a:prstGeom prst="rect">
            <a:avLst/>
          </a:prstGeom>
        </p:spPr>
      </p:pic>
      <p:sp>
        <p:nvSpPr>
          <p:cNvPr id="13" name="CuadroTexto 12">
            <a:extLst>
              <a:ext uri="{FF2B5EF4-FFF2-40B4-BE49-F238E27FC236}">
                <a16:creationId xmlns:a16="http://schemas.microsoft.com/office/drawing/2014/main" id="{91895861-1E7D-4253-8FB0-2527E5D5022A}"/>
              </a:ext>
            </a:extLst>
          </p:cNvPr>
          <p:cNvSpPr txBox="1"/>
          <p:nvPr/>
        </p:nvSpPr>
        <p:spPr>
          <a:xfrm>
            <a:off x="8234219" y="3504815"/>
            <a:ext cx="2689398"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GT" sz="1800" b="0" i="0" u="none" strike="noStrike" kern="1200" cap="none" spc="0" normalizeH="0" baseline="0" noProof="0" dirty="0">
                <a:ln>
                  <a:noFill/>
                </a:ln>
                <a:solidFill>
                  <a:srgbClr val="033964"/>
                </a:solidFill>
                <a:effectLst/>
                <a:uLnTx/>
                <a:uFillTx/>
                <a:latin typeface="+mj-lt"/>
                <a:cs typeface="Arial" panose="020B0604020202020204" pitchFamily="34" charset="0"/>
              </a:rPr>
              <a:t>Se ejecutó el </a:t>
            </a:r>
            <a:r>
              <a:rPr kumimoji="0" lang="es-GT" sz="1800" b="1" i="0" u="none" strike="noStrike" kern="1200" cap="none" spc="0" normalizeH="0" baseline="0" noProof="0" dirty="0">
                <a:ln>
                  <a:noFill/>
                </a:ln>
                <a:solidFill>
                  <a:srgbClr val="033964"/>
                </a:solidFill>
                <a:effectLst/>
                <a:uLnTx/>
                <a:uFillTx/>
                <a:latin typeface="+mj-lt"/>
                <a:cs typeface="Arial" panose="020B0604020202020204" pitchFamily="34" charset="0"/>
              </a:rPr>
              <a:t>99.17</a:t>
            </a:r>
            <a:r>
              <a:rPr kumimoji="0" lang="es-GT" sz="1800" b="0" i="0" u="none" strike="noStrike" kern="1200" cap="none" spc="0" normalizeH="0" baseline="0" noProof="0" dirty="0">
                <a:ln>
                  <a:noFill/>
                </a:ln>
                <a:solidFill>
                  <a:srgbClr val="033964"/>
                </a:solidFill>
                <a:effectLst/>
                <a:uLnTx/>
                <a:uFillTx/>
                <a:latin typeface="+mj-lt"/>
                <a:cs typeface="Arial" panose="020B0604020202020204" pitchFamily="34" charset="0"/>
              </a:rPr>
              <a:t> del presupuesto vigente.</a:t>
            </a:r>
          </a:p>
        </p:txBody>
      </p:sp>
    </p:spTree>
    <p:extLst>
      <p:ext uri="{BB962C8B-B14F-4D97-AF65-F5344CB8AC3E}">
        <p14:creationId xmlns:p14="http://schemas.microsoft.com/office/powerpoint/2010/main" val="4024399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Google Shape;90;p2">
            <a:extLst>
              <a:ext uri="{FF2B5EF4-FFF2-40B4-BE49-F238E27FC236}">
                <a16:creationId xmlns:a16="http://schemas.microsoft.com/office/drawing/2014/main" id="{12788EAE-2F12-7D81-8420-2FBC48D8D96D}"/>
              </a:ext>
            </a:extLst>
          </p:cNvPr>
          <p:cNvSpPr txBox="1"/>
          <p:nvPr/>
        </p:nvSpPr>
        <p:spPr>
          <a:xfrm>
            <a:off x="727890" y="685390"/>
            <a:ext cx="9692460"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400" b="1" dirty="0">
                <a:solidFill>
                  <a:srgbClr val="033964"/>
                </a:solidFill>
                <a:latin typeface="Arial" panose="020B0604020202020204" pitchFamily="34" charset="0"/>
                <a:ea typeface="Bebas Neue"/>
                <a:cs typeface="Arial" panose="020B0604020202020204" pitchFamily="34" charset="0"/>
                <a:sym typeface="Bebas Neue"/>
              </a:rPr>
              <a:t>¿QUÉ FINALIDADES ATIENDE EL MEM?</a:t>
            </a:r>
            <a:endParaRPr lang="es-GT" sz="1200" b="1" u="none" strike="noStrike" cap="none" dirty="0">
              <a:solidFill>
                <a:srgbClr val="033964"/>
              </a:solidFill>
              <a:latin typeface="Arial" panose="020B0604020202020204" pitchFamily="34" charset="0"/>
              <a:ea typeface="Bebas Neue"/>
              <a:cs typeface="Arial" panose="020B0604020202020204" pitchFamily="34" charset="0"/>
              <a:sym typeface="Bebas Neue"/>
            </a:endParaRPr>
          </a:p>
          <a:p>
            <a:pPr marL="0" marR="0" lvl="0" indent="0" algn="l" rtl="0">
              <a:spcBef>
                <a:spcPts val="0"/>
              </a:spcBef>
              <a:spcAft>
                <a:spcPts val="0"/>
              </a:spcAft>
              <a:buNone/>
            </a:pPr>
            <a:endParaRPr lang="es-GT" sz="1200" u="none" strike="noStrike" cap="none" dirty="0">
              <a:solidFill>
                <a:srgbClr val="033964"/>
              </a:solidFill>
              <a:latin typeface="Arial" panose="020B0604020202020204" pitchFamily="34" charset="0"/>
              <a:ea typeface="Bebas Neue"/>
              <a:cs typeface="Arial" panose="020B0604020202020204" pitchFamily="34" charset="0"/>
              <a:sym typeface="Bebas Neue"/>
            </a:endParaRPr>
          </a:p>
          <a:p>
            <a:pPr marL="0" marR="0" lvl="0" indent="0" algn="l" rtl="0">
              <a:spcBef>
                <a:spcPts val="0"/>
              </a:spcBef>
              <a:spcAft>
                <a:spcPts val="0"/>
              </a:spcAft>
              <a:buNone/>
            </a:pPr>
            <a:r>
              <a:rPr lang="es-GT" sz="1200" u="none" strike="noStrike" cap="none" dirty="0">
                <a:solidFill>
                  <a:srgbClr val="033964"/>
                </a:solidFill>
                <a:latin typeface="Arial" panose="020B0604020202020204" pitchFamily="34" charset="0"/>
                <a:ea typeface="Bebas Neue"/>
                <a:cs typeface="Arial" panose="020B0604020202020204" pitchFamily="34" charset="0"/>
                <a:sym typeface="Bebas Neue"/>
              </a:rPr>
              <a:t>Al tercer cuatrimestre</a:t>
            </a:r>
          </a:p>
          <a:p>
            <a:pPr marL="0" marR="0" lvl="0" indent="0" algn="l" rtl="0">
              <a:spcBef>
                <a:spcPts val="0"/>
              </a:spcBef>
              <a:spcAft>
                <a:spcPts val="0"/>
              </a:spcAft>
              <a:buNone/>
            </a:pPr>
            <a:r>
              <a:rPr lang="es-GT" sz="1200" b="1" u="none" strike="noStrike" cap="none" dirty="0">
                <a:solidFill>
                  <a:srgbClr val="033964"/>
                </a:solidFill>
                <a:latin typeface="Arial" panose="020B0604020202020204" pitchFamily="34" charset="0"/>
                <a:ea typeface="Bebas Neue"/>
                <a:cs typeface="Arial" panose="020B0604020202020204" pitchFamily="34" charset="0"/>
                <a:sym typeface="Bebas Neue"/>
              </a:rPr>
              <a:t>Ejercicio Fiscal 2023</a:t>
            </a:r>
          </a:p>
        </p:txBody>
      </p:sp>
      <p:sp>
        <p:nvSpPr>
          <p:cNvPr id="3" name="CuadroTexto 2">
            <a:extLst>
              <a:ext uri="{FF2B5EF4-FFF2-40B4-BE49-F238E27FC236}">
                <a16:creationId xmlns:a16="http://schemas.microsoft.com/office/drawing/2014/main" id="{A6BD53F1-3013-4B32-8D2D-968B9C9D006E}"/>
              </a:ext>
            </a:extLst>
          </p:cNvPr>
          <p:cNvSpPr txBox="1"/>
          <p:nvPr/>
        </p:nvSpPr>
        <p:spPr>
          <a:xfrm>
            <a:off x="1621984" y="2080656"/>
            <a:ext cx="9692460" cy="3289811"/>
          </a:xfrm>
          <a:prstGeom prst="rect">
            <a:avLst/>
          </a:prstGeom>
          <a:noFill/>
        </p:spPr>
        <p:txBody>
          <a:bodyPr wrap="square" rtlCol="0">
            <a:spAutoFit/>
          </a:bodyPr>
          <a:lstStyle/>
          <a:p>
            <a:pPr algn="just">
              <a:lnSpc>
                <a:spcPct val="150000"/>
              </a:lnSpc>
            </a:pPr>
            <a:r>
              <a:rPr lang="es-ES" sz="1200" b="1" kern="1200" dirty="0">
                <a:solidFill>
                  <a:srgbClr val="004C83"/>
                </a:solidFill>
                <a:latin typeface="+mj-lt"/>
                <a:cs typeface="Arial" panose="020B0604020202020204" pitchFamily="34" charset="0"/>
              </a:rPr>
              <a:t>Servicios Públicos y Generales: </a:t>
            </a:r>
            <a:r>
              <a:rPr lang="es-ES" sz="1200" kern="1200" dirty="0">
                <a:solidFill>
                  <a:srgbClr val="004C83"/>
                </a:solidFill>
                <a:latin typeface="+mj-lt"/>
                <a:cs typeface="Arial" panose="020B0604020202020204" pitchFamily="34" charset="0"/>
              </a:rPr>
              <a:t>tiene un presupuesto vigente de Q.</a:t>
            </a:r>
            <a:r>
              <a:rPr lang="es-GT" sz="1200" kern="1200" dirty="0">
                <a:solidFill>
                  <a:srgbClr val="004C83"/>
                </a:solidFill>
                <a:latin typeface="+mj-lt"/>
                <a:cs typeface="Arial" panose="020B0604020202020204" pitchFamily="34" charset="0"/>
              </a:rPr>
              <a:t>3,403,758 </a:t>
            </a:r>
            <a:r>
              <a:rPr lang="es-ES" sz="1200" kern="1200" dirty="0">
                <a:solidFill>
                  <a:srgbClr val="004C83"/>
                </a:solidFill>
                <a:latin typeface="+mj-lt"/>
                <a:cs typeface="Arial" panose="020B0604020202020204" pitchFamily="34" charset="0"/>
              </a:rPr>
              <a:t>del cual se ha ejecutado Q.3,321,767</a:t>
            </a:r>
            <a:r>
              <a:rPr lang="es-GT" sz="1200" kern="1200" dirty="0">
                <a:solidFill>
                  <a:srgbClr val="004C83"/>
                </a:solidFill>
                <a:latin typeface="+mj-lt"/>
                <a:cs typeface="Arial" panose="020B0604020202020204" pitchFamily="34" charset="0"/>
              </a:rPr>
              <a:t>, (</a:t>
            </a:r>
            <a:r>
              <a:rPr lang="es-ES" sz="1200" kern="1200" dirty="0">
                <a:solidFill>
                  <a:srgbClr val="004C83"/>
                </a:solidFill>
                <a:latin typeface="+mj-lt"/>
                <a:cs typeface="Arial" panose="020B0604020202020204" pitchFamily="34" charset="0"/>
              </a:rPr>
              <a:t>98% del presupuesto vigente), orientado al cumplimiento de las funciones de la administración general del recurso humano, como las asignaciones para el pago a organismos internaciones a los cuales pertenece el Ministerio a través de diferentes convenios de cooperación internacional.</a:t>
            </a:r>
          </a:p>
          <a:p>
            <a:pPr algn="just">
              <a:lnSpc>
                <a:spcPct val="150000"/>
              </a:lnSpc>
            </a:pPr>
            <a:endParaRPr lang="es-GT" sz="1000" dirty="0">
              <a:solidFill>
                <a:srgbClr val="000000"/>
              </a:solidFill>
              <a:effectLst/>
              <a:latin typeface="AcuminConcept-SemiCondExtraLigh"/>
              <a:ea typeface="Calibri" panose="020F0502020204030204" pitchFamily="34" charset="0"/>
              <a:cs typeface="AcuminConcept-SemiCondExtraLigh"/>
            </a:endParaRPr>
          </a:p>
          <a:p>
            <a:pPr algn="just">
              <a:lnSpc>
                <a:spcPct val="150000"/>
              </a:lnSpc>
            </a:pPr>
            <a:r>
              <a:rPr lang="es-ES" sz="1200" b="1" kern="1200" dirty="0">
                <a:solidFill>
                  <a:srgbClr val="004C83"/>
                </a:solidFill>
                <a:latin typeface="+mj-lt"/>
                <a:cs typeface="Arial" panose="020B0604020202020204" pitchFamily="34" charset="0"/>
              </a:rPr>
              <a:t>Asuntos Económicos: </a:t>
            </a:r>
            <a:r>
              <a:rPr lang="es-ES" sz="1200" kern="1200" dirty="0">
                <a:solidFill>
                  <a:srgbClr val="004C83"/>
                </a:solidFill>
                <a:latin typeface="+mj-lt"/>
                <a:cs typeface="Arial" panose="020B0604020202020204" pitchFamily="34" charset="0"/>
              </a:rPr>
              <a:t>tiene un presupuesto asignado de Q.304,050,410 del cual se ha ejecutado el 99% del presupuesto vigente, para cumplir con actividades inherentes a hidrocarburos, minería y energía, que integran los programas sustantivos del Ministerio, principalmente el pago del apoyo social temporal a los consumidores de gas propano.</a:t>
            </a:r>
          </a:p>
          <a:p>
            <a:pPr algn="just">
              <a:lnSpc>
                <a:spcPct val="150000"/>
              </a:lnSpc>
            </a:pPr>
            <a:endParaRPr lang="es-GT" sz="1000" dirty="0">
              <a:solidFill>
                <a:srgbClr val="000000"/>
              </a:solidFill>
              <a:effectLst/>
              <a:latin typeface="AcuminConcept-SemiCondExtraLigh"/>
              <a:ea typeface="Calibri" panose="020F0502020204030204" pitchFamily="34" charset="0"/>
              <a:cs typeface="AcuminConcept-SemiCondExtraLigh"/>
            </a:endParaRPr>
          </a:p>
          <a:p>
            <a:pPr algn="just">
              <a:lnSpc>
                <a:spcPct val="150000"/>
              </a:lnSpc>
            </a:pPr>
            <a:r>
              <a:rPr lang="es-ES" sz="1200" b="1" kern="1200" dirty="0">
                <a:solidFill>
                  <a:srgbClr val="004C83"/>
                </a:solidFill>
                <a:latin typeface="+mj-lt"/>
                <a:cs typeface="Arial" panose="020B0604020202020204" pitchFamily="34" charset="0"/>
              </a:rPr>
              <a:t>Protección Ambiental: </a:t>
            </a:r>
            <a:r>
              <a:rPr lang="es-ES" sz="1200" kern="1200" dirty="0">
                <a:solidFill>
                  <a:srgbClr val="004C83"/>
                </a:solidFill>
                <a:latin typeface="+mj-lt"/>
                <a:cs typeface="Arial" panose="020B0604020202020204" pitchFamily="34" charset="0"/>
              </a:rPr>
              <a:t>tiene un presupuesto asignado Q.4,669,733 del cual se ha ejecutado un 99% del presupuesto vigente para el apoyo y control, protección y reducción de la contaminación, específicamente de las actividades de la exploración, explotación y comercialización petrolera; exploración y explotación minera; así como las relacionadas al incremento de la energía renovable en la matriz energética y seguridad radiológica.  </a:t>
            </a:r>
            <a:endParaRPr lang="es-GT" sz="1200" kern="1200" dirty="0">
              <a:solidFill>
                <a:srgbClr val="004C83"/>
              </a:solidFill>
              <a:latin typeface="+mj-lt"/>
              <a:cs typeface="Arial" panose="020B0604020202020204" pitchFamily="34" charset="0"/>
            </a:endParaRPr>
          </a:p>
        </p:txBody>
      </p:sp>
      <p:pic>
        <p:nvPicPr>
          <p:cNvPr id="5" name="Imagen 4">
            <a:extLst>
              <a:ext uri="{FF2B5EF4-FFF2-40B4-BE49-F238E27FC236}">
                <a16:creationId xmlns:a16="http://schemas.microsoft.com/office/drawing/2014/main" id="{F66E8DEF-BB57-CEAE-08F9-658B69FF7B72}"/>
              </a:ext>
            </a:extLst>
          </p:cNvPr>
          <p:cNvPicPr>
            <a:picLocks noChangeAspect="1"/>
          </p:cNvPicPr>
          <p:nvPr/>
        </p:nvPicPr>
        <p:blipFill>
          <a:blip r:embed="rId3"/>
          <a:stretch>
            <a:fillRect/>
          </a:stretch>
        </p:blipFill>
        <p:spPr>
          <a:xfrm>
            <a:off x="493953" y="2080656"/>
            <a:ext cx="1012117" cy="877168"/>
          </a:xfrm>
          <a:prstGeom prst="rect">
            <a:avLst/>
          </a:prstGeom>
        </p:spPr>
      </p:pic>
      <p:pic>
        <p:nvPicPr>
          <p:cNvPr id="6" name="Imagen 5">
            <a:extLst>
              <a:ext uri="{FF2B5EF4-FFF2-40B4-BE49-F238E27FC236}">
                <a16:creationId xmlns:a16="http://schemas.microsoft.com/office/drawing/2014/main" id="{C1622D19-7381-7A24-4294-B67D200E0DA1}"/>
              </a:ext>
            </a:extLst>
          </p:cNvPr>
          <p:cNvPicPr>
            <a:picLocks noChangeAspect="1"/>
          </p:cNvPicPr>
          <p:nvPr/>
        </p:nvPicPr>
        <p:blipFill>
          <a:blip r:embed="rId4"/>
          <a:stretch>
            <a:fillRect/>
          </a:stretch>
        </p:blipFill>
        <p:spPr>
          <a:xfrm>
            <a:off x="411027" y="3102104"/>
            <a:ext cx="1095043" cy="949037"/>
          </a:xfrm>
          <a:prstGeom prst="rect">
            <a:avLst/>
          </a:prstGeom>
        </p:spPr>
      </p:pic>
      <p:pic>
        <p:nvPicPr>
          <p:cNvPr id="8" name="Imagen 7">
            <a:extLst>
              <a:ext uri="{FF2B5EF4-FFF2-40B4-BE49-F238E27FC236}">
                <a16:creationId xmlns:a16="http://schemas.microsoft.com/office/drawing/2014/main" id="{58A1381B-F5B0-D9AB-0394-E001F8A045A0}"/>
              </a:ext>
            </a:extLst>
          </p:cNvPr>
          <p:cNvPicPr>
            <a:picLocks noChangeAspect="1"/>
          </p:cNvPicPr>
          <p:nvPr/>
        </p:nvPicPr>
        <p:blipFill>
          <a:blip r:embed="rId5"/>
          <a:stretch>
            <a:fillRect/>
          </a:stretch>
        </p:blipFill>
        <p:spPr>
          <a:xfrm>
            <a:off x="361006" y="4195421"/>
            <a:ext cx="1191861" cy="1032946"/>
          </a:xfrm>
          <a:prstGeom prst="rect">
            <a:avLst/>
          </a:prstGeom>
        </p:spPr>
      </p:pic>
    </p:spTree>
    <p:extLst>
      <p:ext uri="{BB962C8B-B14F-4D97-AF65-F5344CB8AC3E}">
        <p14:creationId xmlns:p14="http://schemas.microsoft.com/office/powerpoint/2010/main" val="21934036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Google Shape;90;p2">
            <a:extLst>
              <a:ext uri="{FF2B5EF4-FFF2-40B4-BE49-F238E27FC236}">
                <a16:creationId xmlns:a16="http://schemas.microsoft.com/office/drawing/2014/main" id="{12788EAE-2F12-7D81-8420-2FBC48D8D96D}"/>
              </a:ext>
            </a:extLst>
          </p:cNvPr>
          <p:cNvSpPr txBox="1"/>
          <p:nvPr/>
        </p:nvSpPr>
        <p:spPr>
          <a:xfrm>
            <a:off x="727889" y="685390"/>
            <a:ext cx="10335345"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400" b="1" u="none" strike="noStrike" cap="none" dirty="0">
                <a:solidFill>
                  <a:srgbClr val="033964"/>
                </a:solidFill>
                <a:latin typeface="Arial" panose="020B0604020202020204" pitchFamily="34" charset="0"/>
                <a:ea typeface="Bebas Neue"/>
                <a:cs typeface="Arial" panose="020B0604020202020204" pitchFamily="34" charset="0"/>
                <a:sym typeface="Bebas Neue"/>
              </a:rPr>
              <a:t>PRESUPUESTO VIGENTE, EJECUTADO Y SALDO POR FINALIDAD</a:t>
            </a:r>
            <a:endParaRPr lang="es-GT" sz="1200" b="1" u="none" strike="noStrike" cap="none" dirty="0">
              <a:solidFill>
                <a:srgbClr val="033964"/>
              </a:solidFill>
              <a:latin typeface="Arial" panose="020B0604020202020204" pitchFamily="34" charset="0"/>
              <a:ea typeface="Bebas Neue"/>
              <a:cs typeface="Arial" panose="020B0604020202020204" pitchFamily="34" charset="0"/>
              <a:sym typeface="Bebas Neue"/>
            </a:endParaRPr>
          </a:p>
          <a:p>
            <a:pPr marL="0" marR="0" lvl="0" indent="0" algn="l" rtl="0">
              <a:spcBef>
                <a:spcPts val="0"/>
              </a:spcBef>
              <a:spcAft>
                <a:spcPts val="0"/>
              </a:spcAft>
              <a:buNone/>
            </a:pPr>
            <a:r>
              <a:rPr lang="es-GT" sz="1200" u="none" strike="noStrike" cap="none" dirty="0">
                <a:solidFill>
                  <a:srgbClr val="033964"/>
                </a:solidFill>
                <a:latin typeface="Arial" panose="020B0604020202020204" pitchFamily="34" charset="0"/>
                <a:ea typeface="Bebas Neue"/>
                <a:cs typeface="Arial" panose="020B0604020202020204" pitchFamily="34" charset="0"/>
                <a:sym typeface="Bebas Neue"/>
              </a:rPr>
              <a:t>Al tercer cuatrimestre</a:t>
            </a:r>
          </a:p>
          <a:p>
            <a:pPr marL="0" marR="0" lvl="0" indent="0" algn="l" rtl="0">
              <a:spcBef>
                <a:spcPts val="0"/>
              </a:spcBef>
              <a:spcAft>
                <a:spcPts val="0"/>
              </a:spcAft>
              <a:buNone/>
            </a:pPr>
            <a:r>
              <a:rPr lang="es-GT" sz="1200" b="1" u="none" strike="noStrike" cap="none" dirty="0">
                <a:solidFill>
                  <a:srgbClr val="033964"/>
                </a:solidFill>
                <a:latin typeface="Arial" panose="020B0604020202020204" pitchFamily="34" charset="0"/>
                <a:ea typeface="Bebas Neue"/>
                <a:cs typeface="Arial" panose="020B0604020202020204" pitchFamily="34" charset="0"/>
                <a:sym typeface="Bebas Neue"/>
              </a:rPr>
              <a:t>Ejercicio Fiscal 2023</a:t>
            </a:r>
          </a:p>
        </p:txBody>
      </p:sp>
      <p:pic>
        <p:nvPicPr>
          <p:cNvPr id="11" name="Imagen 10" descr="Forma&#10;&#10;Descripción generada automáticamente">
            <a:extLst>
              <a:ext uri="{FF2B5EF4-FFF2-40B4-BE49-F238E27FC236}">
                <a16:creationId xmlns:a16="http://schemas.microsoft.com/office/drawing/2014/main" id="{816D818A-D174-4E94-B2DF-EDBC4EA71EF2}"/>
              </a:ext>
            </a:extLst>
          </p:cNvPr>
          <p:cNvPicPr>
            <a:picLocks noChangeAspect="1"/>
          </p:cNvPicPr>
          <p:nvPr/>
        </p:nvPicPr>
        <p:blipFill>
          <a:blip r:embed="rId3"/>
          <a:stretch>
            <a:fillRect/>
          </a:stretch>
        </p:blipFill>
        <p:spPr>
          <a:xfrm>
            <a:off x="8179173" y="1840126"/>
            <a:ext cx="3571315" cy="3177747"/>
          </a:xfrm>
          <a:prstGeom prst="rect">
            <a:avLst/>
          </a:prstGeom>
        </p:spPr>
      </p:pic>
      <p:graphicFrame>
        <p:nvGraphicFramePr>
          <p:cNvPr id="2" name="Tabla 1">
            <a:extLst>
              <a:ext uri="{FF2B5EF4-FFF2-40B4-BE49-F238E27FC236}">
                <a16:creationId xmlns:a16="http://schemas.microsoft.com/office/drawing/2014/main" id="{8FFBDF05-6A15-4D02-A444-829EFAA52005}"/>
              </a:ext>
            </a:extLst>
          </p:cNvPr>
          <p:cNvGraphicFramePr>
            <a:graphicFrameLocks noGrp="1"/>
          </p:cNvGraphicFramePr>
          <p:nvPr>
            <p:extLst>
              <p:ext uri="{D42A27DB-BD31-4B8C-83A1-F6EECF244321}">
                <p14:modId xmlns:p14="http://schemas.microsoft.com/office/powerpoint/2010/main" val="2653239692"/>
              </p:ext>
            </p:extLst>
          </p:nvPr>
        </p:nvGraphicFramePr>
        <p:xfrm>
          <a:off x="727889" y="1883363"/>
          <a:ext cx="7134875" cy="2223135"/>
        </p:xfrm>
        <a:graphic>
          <a:graphicData uri="http://schemas.openxmlformats.org/drawingml/2006/table">
            <a:tbl>
              <a:tblPr firstRow="1" firstCol="1" bandRow="1">
                <a:tableStyleId>{5C22544A-7EE6-4342-B048-85BDC9FD1C3A}</a:tableStyleId>
              </a:tblPr>
              <a:tblGrid>
                <a:gridCol w="782287">
                  <a:extLst>
                    <a:ext uri="{9D8B030D-6E8A-4147-A177-3AD203B41FA5}">
                      <a16:colId xmlns:a16="http://schemas.microsoft.com/office/drawing/2014/main" val="2876963498"/>
                    </a:ext>
                  </a:extLst>
                </a:gridCol>
                <a:gridCol w="1429786">
                  <a:extLst>
                    <a:ext uri="{9D8B030D-6E8A-4147-A177-3AD203B41FA5}">
                      <a16:colId xmlns:a16="http://schemas.microsoft.com/office/drawing/2014/main" val="542497377"/>
                    </a:ext>
                  </a:extLst>
                </a:gridCol>
                <a:gridCol w="1022520">
                  <a:extLst>
                    <a:ext uri="{9D8B030D-6E8A-4147-A177-3AD203B41FA5}">
                      <a16:colId xmlns:a16="http://schemas.microsoft.com/office/drawing/2014/main" val="663183996"/>
                    </a:ext>
                  </a:extLst>
                </a:gridCol>
                <a:gridCol w="1087478">
                  <a:extLst>
                    <a:ext uri="{9D8B030D-6E8A-4147-A177-3AD203B41FA5}">
                      <a16:colId xmlns:a16="http://schemas.microsoft.com/office/drawing/2014/main" val="2069206610"/>
                    </a:ext>
                  </a:extLst>
                </a:gridCol>
                <a:gridCol w="826065">
                  <a:extLst>
                    <a:ext uri="{9D8B030D-6E8A-4147-A177-3AD203B41FA5}">
                      <a16:colId xmlns:a16="http://schemas.microsoft.com/office/drawing/2014/main" val="1336243287"/>
                    </a:ext>
                  </a:extLst>
                </a:gridCol>
                <a:gridCol w="1060822">
                  <a:extLst>
                    <a:ext uri="{9D8B030D-6E8A-4147-A177-3AD203B41FA5}">
                      <a16:colId xmlns:a16="http://schemas.microsoft.com/office/drawing/2014/main" val="2819169154"/>
                    </a:ext>
                  </a:extLst>
                </a:gridCol>
                <a:gridCol w="925917">
                  <a:extLst>
                    <a:ext uri="{9D8B030D-6E8A-4147-A177-3AD203B41FA5}">
                      <a16:colId xmlns:a16="http://schemas.microsoft.com/office/drawing/2014/main" val="2240298781"/>
                    </a:ext>
                  </a:extLst>
                </a:gridCol>
              </a:tblGrid>
              <a:tr h="266700">
                <a:tc gridSpan="7">
                  <a:txBody>
                    <a:bodyPr/>
                    <a:lstStyle/>
                    <a:p>
                      <a:pPr algn="ctr"/>
                      <a:r>
                        <a:rPr lang="es-GT" sz="900" kern="0" dirty="0">
                          <a:effectLst/>
                        </a:rPr>
                        <a:t>PRESUPUESTO EJECUTADO POR FINALIDAD AL MES DE DICIEMBRE 2023</a:t>
                      </a:r>
                      <a:endParaRPr lang="es-GT"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00BEFE"/>
                    </a:solidFill>
                  </a:tcPr>
                </a:tc>
                <a:tc hMerge="1">
                  <a:txBody>
                    <a:bodyPr/>
                    <a:lstStyle/>
                    <a:p>
                      <a:endParaRPr lang="es-GT"/>
                    </a:p>
                  </a:txBody>
                  <a:tcPr/>
                </a:tc>
                <a:tc hMerge="1">
                  <a:txBody>
                    <a:bodyPr/>
                    <a:lstStyle/>
                    <a:p>
                      <a:endParaRPr lang="es-GT"/>
                    </a:p>
                  </a:txBody>
                  <a:tcPr/>
                </a:tc>
                <a:tc hMerge="1">
                  <a:txBody>
                    <a:bodyPr/>
                    <a:lstStyle/>
                    <a:p>
                      <a:endParaRPr lang="es-GT"/>
                    </a:p>
                  </a:txBody>
                  <a:tcPr/>
                </a:tc>
                <a:tc hMerge="1">
                  <a:txBody>
                    <a:bodyPr/>
                    <a:lstStyle/>
                    <a:p>
                      <a:endParaRPr lang="es-GT"/>
                    </a:p>
                  </a:txBody>
                  <a:tcPr/>
                </a:tc>
                <a:tc hMerge="1">
                  <a:txBody>
                    <a:bodyPr/>
                    <a:lstStyle/>
                    <a:p>
                      <a:endParaRPr lang="es-GT"/>
                    </a:p>
                  </a:txBody>
                  <a:tcPr/>
                </a:tc>
                <a:tc hMerge="1">
                  <a:txBody>
                    <a:bodyPr/>
                    <a:lstStyle/>
                    <a:p>
                      <a:endParaRPr lang="es-GT"/>
                    </a:p>
                  </a:txBody>
                  <a:tcPr/>
                </a:tc>
                <a:extLst>
                  <a:ext uri="{0D108BD9-81ED-4DB2-BD59-A6C34878D82A}">
                    <a16:rowId xmlns:a16="http://schemas.microsoft.com/office/drawing/2014/main" val="2227697254"/>
                  </a:ext>
                </a:extLst>
              </a:tr>
              <a:tr h="409575">
                <a:tc>
                  <a:txBody>
                    <a:bodyPr/>
                    <a:lstStyle/>
                    <a:p>
                      <a:pPr algn="ctr"/>
                      <a:r>
                        <a:rPr lang="es-GT" sz="800" kern="0" dirty="0">
                          <a:effectLst/>
                        </a:rPr>
                        <a:t>CÓDIGO</a:t>
                      </a:r>
                      <a:endParaRPr lang="es-GT"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009BDB"/>
                    </a:solidFill>
                  </a:tcPr>
                </a:tc>
                <a:tc>
                  <a:txBody>
                    <a:bodyPr/>
                    <a:lstStyle/>
                    <a:p>
                      <a:pPr algn="ctr"/>
                      <a:r>
                        <a:rPr lang="es-GT" sz="1000" b="0" i="0" u="none" strike="noStrike" cap="none" dirty="0">
                          <a:solidFill>
                            <a:schemeClr val="bg1"/>
                          </a:solidFill>
                          <a:effectLst/>
                          <a:latin typeface="+mj-lt"/>
                          <a:ea typeface="+mn-ea"/>
                          <a:cs typeface="+mn-cs"/>
                          <a:sym typeface="Arial"/>
                        </a:rPr>
                        <a:t>NOMBRE DE LA FINALIDAD</a:t>
                      </a:r>
                    </a:p>
                  </a:txBody>
                  <a:tcPr marL="44450" marR="44450" marT="0" marB="0" anchor="ctr">
                    <a:lnB w="12700" cap="flat" cmpd="sng" algn="ctr">
                      <a:solidFill>
                        <a:schemeClr val="tx2">
                          <a:lumMod val="90000"/>
                        </a:schemeClr>
                      </a:solidFill>
                      <a:prstDash val="solid"/>
                      <a:round/>
                      <a:headEnd type="none" w="med" len="med"/>
                      <a:tailEnd type="none" w="med" len="med"/>
                    </a:lnB>
                    <a:solidFill>
                      <a:srgbClr val="00BEFE"/>
                    </a:solidFill>
                  </a:tcPr>
                </a:tc>
                <a:tc>
                  <a:txBody>
                    <a:bodyPr/>
                    <a:lstStyle/>
                    <a:p>
                      <a:pPr algn="ctr"/>
                      <a:r>
                        <a:rPr lang="es-GT" sz="1000" b="0" i="0" u="none" strike="noStrike" cap="none" dirty="0">
                          <a:solidFill>
                            <a:schemeClr val="bg1"/>
                          </a:solidFill>
                          <a:effectLst/>
                          <a:latin typeface="+mj-lt"/>
                          <a:ea typeface="+mn-ea"/>
                          <a:cs typeface="+mn-cs"/>
                          <a:sym typeface="Arial"/>
                        </a:rPr>
                        <a:t>VIGENTE</a:t>
                      </a:r>
                    </a:p>
                  </a:txBody>
                  <a:tcPr marL="44450" marR="44450" marT="0" marB="0" anchor="ctr">
                    <a:lnB w="12700" cap="flat" cmpd="sng" algn="ctr">
                      <a:solidFill>
                        <a:schemeClr val="tx2">
                          <a:lumMod val="90000"/>
                        </a:schemeClr>
                      </a:solidFill>
                      <a:prstDash val="solid"/>
                      <a:round/>
                      <a:headEnd type="none" w="med" len="med"/>
                      <a:tailEnd type="none" w="med" len="med"/>
                    </a:lnB>
                    <a:solidFill>
                      <a:srgbClr val="00BEFE"/>
                    </a:solidFill>
                  </a:tcPr>
                </a:tc>
                <a:tc>
                  <a:txBody>
                    <a:bodyPr/>
                    <a:lstStyle/>
                    <a:p>
                      <a:pPr algn="ctr"/>
                      <a:r>
                        <a:rPr lang="es-GT" sz="1000" b="0" i="0" u="none" strike="noStrike" cap="none" dirty="0">
                          <a:solidFill>
                            <a:schemeClr val="bg1"/>
                          </a:solidFill>
                          <a:effectLst/>
                          <a:latin typeface="+mj-lt"/>
                          <a:ea typeface="+mn-ea"/>
                          <a:cs typeface="+mn-cs"/>
                          <a:sym typeface="Arial"/>
                        </a:rPr>
                        <a:t>EJECUTADO</a:t>
                      </a:r>
                    </a:p>
                  </a:txBody>
                  <a:tcPr marL="44450" marR="44450" marT="0" marB="0" anchor="ctr">
                    <a:lnB w="12700" cap="flat" cmpd="sng" algn="ctr">
                      <a:solidFill>
                        <a:schemeClr val="tx2">
                          <a:lumMod val="90000"/>
                        </a:schemeClr>
                      </a:solidFill>
                      <a:prstDash val="solid"/>
                      <a:round/>
                      <a:headEnd type="none" w="med" len="med"/>
                      <a:tailEnd type="none" w="med" len="med"/>
                    </a:lnB>
                    <a:solidFill>
                      <a:srgbClr val="00BEFE"/>
                    </a:solidFill>
                  </a:tcPr>
                </a:tc>
                <a:tc>
                  <a:txBody>
                    <a:bodyPr/>
                    <a:lstStyle/>
                    <a:p>
                      <a:pPr algn="ctr"/>
                      <a:r>
                        <a:rPr lang="es-GT" sz="1000" b="0" i="0" u="none" strike="noStrike" cap="none" dirty="0">
                          <a:solidFill>
                            <a:schemeClr val="bg1"/>
                          </a:solidFill>
                          <a:effectLst/>
                          <a:latin typeface="+mj-lt"/>
                          <a:ea typeface="+mn-ea"/>
                          <a:cs typeface="+mn-cs"/>
                          <a:sym typeface="Arial"/>
                        </a:rPr>
                        <a:t>SALDO</a:t>
                      </a:r>
                    </a:p>
                  </a:txBody>
                  <a:tcPr marL="44450" marR="44450" marT="0" marB="0" anchor="ctr">
                    <a:lnB w="12700" cap="flat" cmpd="sng" algn="ctr">
                      <a:solidFill>
                        <a:schemeClr val="tx2">
                          <a:lumMod val="90000"/>
                        </a:schemeClr>
                      </a:solidFill>
                      <a:prstDash val="solid"/>
                      <a:round/>
                      <a:headEnd type="none" w="med" len="med"/>
                      <a:tailEnd type="none" w="med" len="med"/>
                    </a:lnB>
                    <a:solidFill>
                      <a:srgbClr val="00BEFE"/>
                    </a:solidFill>
                  </a:tcPr>
                </a:tc>
                <a:tc>
                  <a:txBody>
                    <a:bodyPr/>
                    <a:lstStyle/>
                    <a:p>
                      <a:pPr algn="ctr"/>
                      <a:r>
                        <a:rPr lang="es-GT" sz="1000" b="0" i="0" u="none" strike="noStrike" cap="none" dirty="0">
                          <a:solidFill>
                            <a:schemeClr val="bg1"/>
                          </a:solidFill>
                          <a:effectLst/>
                          <a:latin typeface="+mj-lt"/>
                          <a:ea typeface="+mn-ea"/>
                          <a:cs typeface="+mn-cs"/>
                          <a:sym typeface="Arial"/>
                        </a:rPr>
                        <a:t>% </a:t>
                      </a:r>
                      <a:br>
                        <a:rPr lang="es-GT" sz="1000" b="0" i="0" u="none" strike="noStrike" cap="none" dirty="0">
                          <a:solidFill>
                            <a:schemeClr val="bg1"/>
                          </a:solidFill>
                          <a:effectLst/>
                          <a:latin typeface="+mj-lt"/>
                          <a:ea typeface="+mn-ea"/>
                          <a:cs typeface="+mn-cs"/>
                          <a:sym typeface="Arial"/>
                        </a:rPr>
                      </a:br>
                      <a:r>
                        <a:rPr lang="es-GT" sz="1000" b="0" i="0" u="none" strike="noStrike" cap="none" dirty="0">
                          <a:solidFill>
                            <a:schemeClr val="bg1"/>
                          </a:solidFill>
                          <a:effectLst/>
                          <a:latin typeface="+mj-lt"/>
                          <a:ea typeface="+mn-ea"/>
                          <a:cs typeface="+mn-cs"/>
                          <a:sym typeface="Arial"/>
                        </a:rPr>
                        <a:t>EJECUTADO</a:t>
                      </a:r>
                    </a:p>
                  </a:txBody>
                  <a:tcPr marL="44450" marR="44450" marT="0" marB="0" anchor="ctr">
                    <a:lnB w="12700" cap="flat" cmpd="sng" algn="ctr">
                      <a:solidFill>
                        <a:schemeClr val="tx2">
                          <a:lumMod val="90000"/>
                        </a:schemeClr>
                      </a:solidFill>
                      <a:prstDash val="solid"/>
                      <a:round/>
                      <a:headEnd type="none" w="med" len="med"/>
                      <a:tailEnd type="none" w="med" len="med"/>
                    </a:lnB>
                    <a:solidFill>
                      <a:srgbClr val="00BEFE"/>
                    </a:solidFill>
                  </a:tcPr>
                </a:tc>
                <a:tc>
                  <a:txBody>
                    <a:bodyPr/>
                    <a:lstStyle/>
                    <a:p>
                      <a:pPr algn="ctr"/>
                      <a:r>
                        <a:rPr lang="es-GT" sz="1000" b="0" i="0" u="none" strike="noStrike" cap="none" dirty="0">
                          <a:solidFill>
                            <a:schemeClr val="bg1"/>
                          </a:solidFill>
                          <a:effectLst/>
                          <a:latin typeface="+mj-lt"/>
                          <a:ea typeface="+mn-ea"/>
                          <a:cs typeface="+mn-cs"/>
                          <a:sym typeface="Arial"/>
                        </a:rPr>
                        <a:t>%</a:t>
                      </a:r>
                      <a:br>
                        <a:rPr lang="es-GT" sz="1000" b="0" i="0" u="none" strike="noStrike" cap="none" dirty="0">
                          <a:solidFill>
                            <a:schemeClr val="bg1"/>
                          </a:solidFill>
                          <a:effectLst/>
                          <a:latin typeface="+mj-lt"/>
                          <a:ea typeface="+mn-ea"/>
                          <a:cs typeface="+mn-cs"/>
                          <a:sym typeface="Arial"/>
                        </a:rPr>
                      </a:br>
                      <a:r>
                        <a:rPr lang="es-GT" sz="1000" b="0" i="0" u="none" strike="noStrike" cap="none" dirty="0">
                          <a:solidFill>
                            <a:schemeClr val="bg1"/>
                          </a:solidFill>
                          <a:effectLst/>
                          <a:latin typeface="+mj-lt"/>
                          <a:ea typeface="+mn-ea"/>
                          <a:cs typeface="+mn-cs"/>
                          <a:sym typeface="Arial"/>
                        </a:rPr>
                        <a:t>SALDO</a:t>
                      </a:r>
                    </a:p>
                  </a:txBody>
                  <a:tcPr marL="44450" marR="44450" marT="0" marB="0" anchor="ctr">
                    <a:lnB w="12700" cap="flat" cmpd="sng" algn="ctr">
                      <a:solidFill>
                        <a:schemeClr val="tx2">
                          <a:lumMod val="90000"/>
                        </a:schemeClr>
                      </a:solidFill>
                      <a:prstDash val="solid"/>
                      <a:round/>
                      <a:headEnd type="none" w="med" len="med"/>
                      <a:tailEnd type="none" w="med" len="med"/>
                    </a:lnB>
                    <a:solidFill>
                      <a:srgbClr val="00BEFE"/>
                    </a:solidFill>
                  </a:tcPr>
                </a:tc>
                <a:extLst>
                  <a:ext uri="{0D108BD9-81ED-4DB2-BD59-A6C34878D82A}">
                    <a16:rowId xmlns:a16="http://schemas.microsoft.com/office/drawing/2014/main" val="3268376883"/>
                  </a:ext>
                </a:extLst>
              </a:tr>
              <a:tr h="323850">
                <a:tc>
                  <a:txBody>
                    <a:bodyPr/>
                    <a:lstStyle/>
                    <a:p>
                      <a:pPr algn="r"/>
                      <a:r>
                        <a:rPr lang="es-GT" sz="800" kern="100" dirty="0">
                          <a:effectLst/>
                        </a:rPr>
                        <a:t>10000</a:t>
                      </a:r>
                      <a:endParaRPr lang="es-GT"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R w="12700" cap="flat" cmpd="sng" algn="ctr">
                      <a:solidFill>
                        <a:schemeClr val="tx2">
                          <a:lumMod val="90000"/>
                        </a:schemeClr>
                      </a:solidFill>
                      <a:prstDash val="solid"/>
                      <a:round/>
                      <a:headEnd type="none" w="med" len="med"/>
                      <a:tailEnd type="none" w="med" len="med"/>
                    </a:lnR>
                    <a:solidFill>
                      <a:srgbClr val="009BDB"/>
                    </a:solidFill>
                  </a:tcPr>
                </a:tc>
                <a:tc>
                  <a:txBody>
                    <a:bodyPr/>
                    <a:lstStyle/>
                    <a:p>
                      <a:pPr algn="l"/>
                      <a:r>
                        <a:rPr lang="es-GT" sz="1050" b="0" i="0" u="none" strike="noStrike" cap="none" dirty="0">
                          <a:solidFill>
                            <a:srgbClr val="004C83"/>
                          </a:solidFill>
                          <a:effectLst/>
                          <a:latin typeface="+mj-lt"/>
                          <a:ea typeface="+mn-ea"/>
                          <a:cs typeface="+mn-cs"/>
                          <a:sym typeface="Arial"/>
                        </a:rPr>
                        <a:t>SERVICIOS PÚBLICOS GENERALES</a:t>
                      </a:r>
                    </a:p>
                  </a:txBody>
                  <a:tcPr marL="44450" marR="44450" marT="0" marB="0" anchor="ctr">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solidFill>
                      <a:srgbClr val="F3F3F3"/>
                    </a:solidFill>
                  </a:tcPr>
                </a:tc>
                <a:tc>
                  <a:txBody>
                    <a:bodyPr/>
                    <a:lstStyle/>
                    <a:p>
                      <a:pPr algn="r"/>
                      <a:r>
                        <a:rPr lang="es-GT" sz="1050" b="0" i="0" u="none" strike="noStrike" cap="none" dirty="0">
                          <a:solidFill>
                            <a:srgbClr val="004C83"/>
                          </a:solidFill>
                          <a:effectLst/>
                          <a:latin typeface="+mj-lt"/>
                          <a:ea typeface="+mn-ea"/>
                          <a:cs typeface="+mn-cs"/>
                          <a:sym typeface="Arial"/>
                        </a:rPr>
                        <a:t>3,403,758</a:t>
                      </a:r>
                    </a:p>
                  </a:txBody>
                  <a:tcPr marL="44450" marR="44450" marT="0" marB="0" anchor="ctr">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solidFill>
                      <a:srgbClr val="F3F3F3"/>
                    </a:solidFill>
                  </a:tcPr>
                </a:tc>
                <a:tc>
                  <a:txBody>
                    <a:bodyPr/>
                    <a:lstStyle/>
                    <a:p>
                      <a:pPr algn="r"/>
                      <a:r>
                        <a:rPr lang="es-GT" sz="1050" b="0" i="0" u="none" strike="noStrike" cap="none" dirty="0">
                          <a:solidFill>
                            <a:srgbClr val="004C83"/>
                          </a:solidFill>
                          <a:effectLst/>
                          <a:latin typeface="+mj-lt"/>
                          <a:ea typeface="+mn-ea"/>
                          <a:cs typeface="+mn-cs"/>
                          <a:sym typeface="Arial"/>
                        </a:rPr>
                        <a:t>3,321,767</a:t>
                      </a:r>
                    </a:p>
                  </a:txBody>
                  <a:tcPr marL="44450" marR="44450" marT="0" marB="0" anchor="ctr">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solidFill>
                      <a:srgbClr val="F3F3F3"/>
                    </a:solidFill>
                  </a:tcPr>
                </a:tc>
                <a:tc>
                  <a:txBody>
                    <a:bodyPr/>
                    <a:lstStyle/>
                    <a:p>
                      <a:pPr algn="r"/>
                      <a:r>
                        <a:rPr lang="es-GT" sz="1050" b="0" i="0" u="none" strike="noStrike" cap="none" dirty="0">
                          <a:solidFill>
                            <a:srgbClr val="004C83"/>
                          </a:solidFill>
                          <a:effectLst/>
                          <a:latin typeface="+mj-lt"/>
                          <a:ea typeface="+mn-ea"/>
                          <a:cs typeface="+mn-cs"/>
                          <a:sym typeface="Arial"/>
                        </a:rPr>
                        <a:t>81,991</a:t>
                      </a:r>
                    </a:p>
                  </a:txBody>
                  <a:tcPr marL="44450" marR="44450" marT="0" marB="0" anchor="ctr">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solidFill>
                      <a:srgbClr val="F3F3F3"/>
                    </a:solidFill>
                  </a:tcPr>
                </a:tc>
                <a:tc>
                  <a:txBody>
                    <a:bodyPr/>
                    <a:lstStyle/>
                    <a:p>
                      <a:pPr algn="r"/>
                      <a:r>
                        <a:rPr lang="es-GT" sz="1050" b="0" i="0" u="none" strike="noStrike" cap="none" dirty="0">
                          <a:solidFill>
                            <a:srgbClr val="004C83"/>
                          </a:solidFill>
                          <a:effectLst/>
                          <a:latin typeface="+mj-lt"/>
                          <a:ea typeface="+mn-ea"/>
                          <a:cs typeface="+mn-cs"/>
                          <a:sym typeface="Arial"/>
                        </a:rPr>
                        <a:t>98%</a:t>
                      </a:r>
                    </a:p>
                  </a:txBody>
                  <a:tcPr marL="44450" marR="44450" marT="0" marB="0" anchor="ctr">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solidFill>
                      <a:srgbClr val="F3F3F3"/>
                    </a:solidFill>
                  </a:tcPr>
                </a:tc>
                <a:tc>
                  <a:txBody>
                    <a:bodyPr/>
                    <a:lstStyle/>
                    <a:p>
                      <a:pPr algn="r"/>
                      <a:r>
                        <a:rPr lang="es-GT" sz="1050" b="0" i="0" u="none" strike="noStrike" cap="none">
                          <a:solidFill>
                            <a:srgbClr val="004C83"/>
                          </a:solidFill>
                          <a:effectLst/>
                          <a:latin typeface="+mj-lt"/>
                          <a:ea typeface="+mn-ea"/>
                          <a:cs typeface="+mn-cs"/>
                          <a:sym typeface="Arial"/>
                        </a:rPr>
                        <a:t>2%</a:t>
                      </a:r>
                    </a:p>
                  </a:txBody>
                  <a:tcPr marL="44450" marR="44450" marT="0" marB="0" anchor="ctr">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solidFill>
                      <a:srgbClr val="F3F3F3"/>
                    </a:solidFill>
                  </a:tcPr>
                </a:tc>
                <a:extLst>
                  <a:ext uri="{0D108BD9-81ED-4DB2-BD59-A6C34878D82A}">
                    <a16:rowId xmlns:a16="http://schemas.microsoft.com/office/drawing/2014/main" val="4253715026"/>
                  </a:ext>
                </a:extLst>
              </a:tr>
              <a:tr h="323850">
                <a:tc>
                  <a:txBody>
                    <a:bodyPr/>
                    <a:lstStyle/>
                    <a:p>
                      <a:pPr algn="r"/>
                      <a:r>
                        <a:rPr lang="es-GT" sz="800" kern="100" dirty="0">
                          <a:effectLst/>
                        </a:rPr>
                        <a:t>50000</a:t>
                      </a:r>
                      <a:endParaRPr lang="es-GT"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R w="12700" cap="flat" cmpd="sng" algn="ctr">
                      <a:solidFill>
                        <a:schemeClr val="tx2">
                          <a:lumMod val="90000"/>
                        </a:schemeClr>
                      </a:solidFill>
                      <a:prstDash val="solid"/>
                      <a:round/>
                      <a:headEnd type="none" w="med" len="med"/>
                      <a:tailEnd type="none" w="med" len="med"/>
                    </a:lnR>
                    <a:solidFill>
                      <a:srgbClr val="009BDB"/>
                    </a:solidFill>
                  </a:tcPr>
                </a:tc>
                <a:tc>
                  <a:txBody>
                    <a:bodyPr/>
                    <a:lstStyle/>
                    <a:p>
                      <a:pPr algn="l"/>
                      <a:r>
                        <a:rPr lang="es-GT" sz="1050" b="0" i="0" u="none" strike="noStrike" cap="none" dirty="0">
                          <a:solidFill>
                            <a:srgbClr val="004C83"/>
                          </a:solidFill>
                          <a:effectLst/>
                          <a:latin typeface="+mj-lt"/>
                          <a:ea typeface="+mn-ea"/>
                          <a:cs typeface="+mn-cs"/>
                          <a:sym typeface="Arial"/>
                        </a:rPr>
                        <a:t>ASUNTOS ECONÓMICOS</a:t>
                      </a:r>
                    </a:p>
                  </a:txBody>
                  <a:tcPr marL="44450" marR="44450" marT="0" marB="0" anchor="ctr">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solidFill>
                      <a:srgbClr val="F3F3F3"/>
                    </a:solidFill>
                  </a:tcPr>
                </a:tc>
                <a:tc>
                  <a:txBody>
                    <a:bodyPr/>
                    <a:lstStyle/>
                    <a:p>
                      <a:pPr algn="r"/>
                      <a:r>
                        <a:rPr lang="es-GT" sz="1050" b="0" i="0" u="none" strike="noStrike" cap="none" dirty="0">
                          <a:solidFill>
                            <a:srgbClr val="004C83"/>
                          </a:solidFill>
                          <a:effectLst/>
                          <a:latin typeface="+mj-lt"/>
                          <a:ea typeface="+mn-ea"/>
                          <a:cs typeface="+mn-cs"/>
                          <a:sym typeface="Arial"/>
                        </a:rPr>
                        <a:t>304,050,410</a:t>
                      </a:r>
                    </a:p>
                  </a:txBody>
                  <a:tcPr marL="44450" marR="44450" marT="0" marB="0" anchor="ctr">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solidFill>
                      <a:srgbClr val="F3F3F3"/>
                    </a:solidFill>
                  </a:tcPr>
                </a:tc>
                <a:tc>
                  <a:txBody>
                    <a:bodyPr/>
                    <a:lstStyle/>
                    <a:p>
                      <a:pPr algn="r"/>
                      <a:r>
                        <a:rPr lang="es-GT" sz="1050" b="0" i="0" u="none" strike="noStrike" cap="none" dirty="0">
                          <a:solidFill>
                            <a:srgbClr val="004C83"/>
                          </a:solidFill>
                          <a:effectLst/>
                          <a:latin typeface="+mj-lt"/>
                          <a:ea typeface="+mn-ea"/>
                          <a:cs typeface="+mn-cs"/>
                          <a:sym typeface="Arial"/>
                        </a:rPr>
                        <a:t>302,443,852</a:t>
                      </a:r>
                    </a:p>
                  </a:txBody>
                  <a:tcPr marL="44450" marR="44450" marT="0" marB="0" anchor="ctr">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solidFill>
                      <a:srgbClr val="F3F3F3"/>
                    </a:solidFill>
                  </a:tcPr>
                </a:tc>
                <a:tc>
                  <a:txBody>
                    <a:bodyPr/>
                    <a:lstStyle/>
                    <a:p>
                      <a:pPr algn="r"/>
                      <a:r>
                        <a:rPr lang="es-GT" sz="1050" b="0" i="0" u="none" strike="noStrike" cap="none" dirty="0">
                          <a:solidFill>
                            <a:srgbClr val="004C83"/>
                          </a:solidFill>
                          <a:effectLst/>
                          <a:latin typeface="+mj-lt"/>
                          <a:ea typeface="+mn-ea"/>
                          <a:cs typeface="+mn-cs"/>
                          <a:sym typeface="Arial"/>
                        </a:rPr>
                        <a:t>1,606,558</a:t>
                      </a:r>
                    </a:p>
                  </a:txBody>
                  <a:tcPr marL="44450" marR="44450" marT="0" marB="0" anchor="ctr">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solidFill>
                      <a:srgbClr val="F3F3F3"/>
                    </a:solidFill>
                  </a:tcPr>
                </a:tc>
                <a:tc>
                  <a:txBody>
                    <a:bodyPr/>
                    <a:lstStyle/>
                    <a:p>
                      <a:pPr algn="r"/>
                      <a:r>
                        <a:rPr lang="es-GT" sz="1050" b="0" i="0" u="none" strike="noStrike" cap="none" dirty="0">
                          <a:solidFill>
                            <a:srgbClr val="004C83"/>
                          </a:solidFill>
                          <a:effectLst/>
                          <a:latin typeface="+mj-lt"/>
                          <a:ea typeface="+mn-ea"/>
                          <a:cs typeface="+mn-cs"/>
                          <a:sym typeface="Arial"/>
                        </a:rPr>
                        <a:t>99%</a:t>
                      </a:r>
                    </a:p>
                  </a:txBody>
                  <a:tcPr marL="44450" marR="44450" marT="0" marB="0" anchor="ctr">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solidFill>
                      <a:srgbClr val="F3F3F3"/>
                    </a:solidFill>
                  </a:tcPr>
                </a:tc>
                <a:tc>
                  <a:txBody>
                    <a:bodyPr/>
                    <a:lstStyle/>
                    <a:p>
                      <a:pPr algn="r"/>
                      <a:r>
                        <a:rPr lang="es-GT" sz="1050" b="0" i="0" u="none" strike="noStrike" cap="none" dirty="0">
                          <a:solidFill>
                            <a:srgbClr val="004C83"/>
                          </a:solidFill>
                          <a:effectLst/>
                          <a:latin typeface="+mj-lt"/>
                          <a:ea typeface="+mn-ea"/>
                          <a:cs typeface="+mn-cs"/>
                          <a:sym typeface="Arial"/>
                        </a:rPr>
                        <a:t>1%</a:t>
                      </a:r>
                    </a:p>
                  </a:txBody>
                  <a:tcPr marL="44450" marR="44450" marT="0" marB="0" anchor="ctr">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solidFill>
                      <a:srgbClr val="F3F3F3"/>
                    </a:solidFill>
                  </a:tcPr>
                </a:tc>
                <a:extLst>
                  <a:ext uri="{0D108BD9-81ED-4DB2-BD59-A6C34878D82A}">
                    <a16:rowId xmlns:a16="http://schemas.microsoft.com/office/drawing/2014/main" val="766270204"/>
                  </a:ext>
                </a:extLst>
              </a:tr>
              <a:tr h="323850">
                <a:tc>
                  <a:txBody>
                    <a:bodyPr/>
                    <a:lstStyle/>
                    <a:p>
                      <a:pPr algn="r"/>
                      <a:r>
                        <a:rPr lang="es-GT" sz="800" kern="100" dirty="0">
                          <a:effectLst/>
                        </a:rPr>
                        <a:t>60000</a:t>
                      </a:r>
                      <a:endParaRPr lang="es-GT"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R w="12700" cap="flat" cmpd="sng" algn="ctr">
                      <a:solidFill>
                        <a:schemeClr val="tx2">
                          <a:lumMod val="90000"/>
                        </a:schemeClr>
                      </a:solidFill>
                      <a:prstDash val="solid"/>
                      <a:round/>
                      <a:headEnd type="none" w="med" len="med"/>
                      <a:tailEnd type="none" w="med" len="med"/>
                    </a:lnR>
                    <a:lnB w="12700" cap="flat" cmpd="sng" algn="ctr">
                      <a:solidFill>
                        <a:schemeClr val="tx2">
                          <a:lumMod val="90000"/>
                        </a:schemeClr>
                      </a:solidFill>
                      <a:prstDash val="solid"/>
                      <a:round/>
                      <a:headEnd type="none" w="med" len="med"/>
                      <a:tailEnd type="none" w="med" len="med"/>
                    </a:lnB>
                    <a:solidFill>
                      <a:srgbClr val="009BDB"/>
                    </a:solidFill>
                  </a:tcPr>
                </a:tc>
                <a:tc>
                  <a:txBody>
                    <a:bodyPr/>
                    <a:lstStyle/>
                    <a:p>
                      <a:pPr algn="l"/>
                      <a:r>
                        <a:rPr lang="es-GT" sz="1050" b="0" i="0" u="none" strike="noStrike" cap="none" dirty="0">
                          <a:solidFill>
                            <a:srgbClr val="004C83"/>
                          </a:solidFill>
                          <a:effectLst/>
                          <a:latin typeface="+mj-lt"/>
                          <a:ea typeface="+mn-ea"/>
                          <a:cs typeface="+mn-cs"/>
                          <a:sym typeface="Arial"/>
                        </a:rPr>
                        <a:t>PROTECCIÓN AMBIENTAL</a:t>
                      </a:r>
                    </a:p>
                  </a:txBody>
                  <a:tcPr marL="44450" marR="44450" marT="0" marB="0" anchor="ctr">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solidFill>
                      <a:srgbClr val="F3F3F3"/>
                    </a:solidFill>
                  </a:tcPr>
                </a:tc>
                <a:tc>
                  <a:txBody>
                    <a:bodyPr/>
                    <a:lstStyle/>
                    <a:p>
                      <a:pPr algn="r"/>
                      <a:r>
                        <a:rPr lang="es-GT" sz="1050" b="0" i="0" u="none" strike="noStrike" cap="none" dirty="0">
                          <a:solidFill>
                            <a:srgbClr val="004C83"/>
                          </a:solidFill>
                          <a:effectLst/>
                          <a:latin typeface="+mj-lt"/>
                          <a:ea typeface="+mn-ea"/>
                          <a:cs typeface="+mn-cs"/>
                          <a:sym typeface="Arial"/>
                        </a:rPr>
                        <a:t>4,669,733</a:t>
                      </a:r>
                    </a:p>
                  </a:txBody>
                  <a:tcPr marL="44450" marR="44450" marT="0" marB="0" anchor="ctr">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solidFill>
                      <a:srgbClr val="F3F3F3"/>
                    </a:solidFill>
                  </a:tcPr>
                </a:tc>
                <a:tc>
                  <a:txBody>
                    <a:bodyPr/>
                    <a:lstStyle/>
                    <a:p>
                      <a:pPr algn="r"/>
                      <a:r>
                        <a:rPr lang="es-GT" sz="1050" b="0" i="0" u="none" strike="noStrike" cap="none" dirty="0">
                          <a:solidFill>
                            <a:srgbClr val="004C83"/>
                          </a:solidFill>
                          <a:effectLst/>
                          <a:latin typeface="+mj-lt"/>
                          <a:ea typeface="+mn-ea"/>
                          <a:cs typeface="+mn-cs"/>
                          <a:sym typeface="Arial"/>
                        </a:rPr>
                        <a:t>4,637,661</a:t>
                      </a:r>
                    </a:p>
                  </a:txBody>
                  <a:tcPr marL="44450" marR="44450" marT="0" marB="0" anchor="ctr">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solidFill>
                      <a:srgbClr val="F3F3F3"/>
                    </a:solidFill>
                  </a:tcPr>
                </a:tc>
                <a:tc>
                  <a:txBody>
                    <a:bodyPr/>
                    <a:lstStyle/>
                    <a:p>
                      <a:pPr algn="r"/>
                      <a:r>
                        <a:rPr lang="es-GT" sz="1050" b="0" i="0" u="none" strike="noStrike" cap="none" dirty="0">
                          <a:solidFill>
                            <a:srgbClr val="004C83"/>
                          </a:solidFill>
                          <a:effectLst/>
                          <a:latin typeface="+mj-lt"/>
                          <a:ea typeface="+mn-ea"/>
                          <a:cs typeface="+mn-cs"/>
                          <a:sym typeface="Arial"/>
                        </a:rPr>
                        <a:t>32,072</a:t>
                      </a:r>
                    </a:p>
                  </a:txBody>
                  <a:tcPr marL="44450" marR="44450" marT="0" marB="0" anchor="ctr">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solidFill>
                      <a:srgbClr val="F3F3F3"/>
                    </a:solidFill>
                  </a:tcPr>
                </a:tc>
                <a:tc>
                  <a:txBody>
                    <a:bodyPr/>
                    <a:lstStyle/>
                    <a:p>
                      <a:pPr algn="r"/>
                      <a:r>
                        <a:rPr lang="es-GT" sz="1050" b="0" i="0" u="none" strike="noStrike" cap="none" dirty="0">
                          <a:solidFill>
                            <a:srgbClr val="004C83"/>
                          </a:solidFill>
                          <a:effectLst/>
                          <a:latin typeface="+mj-lt"/>
                          <a:ea typeface="+mn-ea"/>
                          <a:cs typeface="+mn-cs"/>
                          <a:sym typeface="Arial"/>
                        </a:rPr>
                        <a:t>99%</a:t>
                      </a:r>
                    </a:p>
                  </a:txBody>
                  <a:tcPr marL="44450" marR="44450" marT="0" marB="0" anchor="ctr">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solidFill>
                      <a:srgbClr val="F3F3F3"/>
                    </a:solidFill>
                  </a:tcPr>
                </a:tc>
                <a:tc>
                  <a:txBody>
                    <a:bodyPr/>
                    <a:lstStyle/>
                    <a:p>
                      <a:pPr algn="r"/>
                      <a:r>
                        <a:rPr lang="es-GT" sz="1050" b="0" i="0" u="none" strike="noStrike" cap="none" dirty="0">
                          <a:solidFill>
                            <a:srgbClr val="004C83"/>
                          </a:solidFill>
                          <a:effectLst/>
                          <a:latin typeface="+mj-lt"/>
                          <a:ea typeface="+mn-ea"/>
                          <a:cs typeface="+mn-cs"/>
                          <a:sym typeface="Arial"/>
                        </a:rPr>
                        <a:t>1%</a:t>
                      </a:r>
                    </a:p>
                  </a:txBody>
                  <a:tcPr marL="44450" marR="44450" marT="0" marB="0" anchor="ctr">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solidFill>
                      <a:srgbClr val="F3F3F3"/>
                    </a:solidFill>
                  </a:tcPr>
                </a:tc>
                <a:extLst>
                  <a:ext uri="{0D108BD9-81ED-4DB2-BD59-A6C34878D82A}">
                    <a16:rowId xmlns:a16="http://schemas.microsoft.com/office/drawing/2014/main" val="2660054248"/>
                  </a:ext>
                </a:extLst>
              </a:tr>
              <a:tr h="419100">
                <a:tc gridSpan="2">
                  <a:txBody>
                    <a:bodyPr/>
                    <a:lstStyle/>
                    <a:p>
                      <a:pPr algn="ctr"/>
                      <a:r>
                        <a:rPr lang="es-GT" sz="1200" b="1" i="0" u="none" strike="noStrike" cap="none" dirty="0">
                          <a:solidFill>
                            <a:srgbClr val="004C83"/>
                          </a:solidFill>
                          <a:effectLst/>
                          <a:latin typeface="+mj-lt"/>
                          <a:ea typeface="+mn-ea"/>
                          <a:cs typeface="+mn-cs"/>
                          <a:sym typeface="Arial"/>
                        </a:rPr>
                        <a:t>TOTAL</a:t>
                      </a:r>
                    </a:p>
                  </a:txBody>
                  <a:tcPr marL="44450" marR="44450" marT="0" marB="0" anchor="ctr">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solidFill>
                      <a:srgbClr val="F3F3F3"/>
                    </a:solidFill>
                  </a:tcPr>
                </a:tc>
                <a:tc hMerge="1">
                  <a:txBody>
                    <a:bodyPr/>
                    <a:lstStyle/>
                    <a:p>
                      <a:endParaRPr lang="es-GT"/>
                    </a:p>
                  </a:txBody>
                  <a:tcPr/>
                </a:tc>
                <a:tc>
                  <a:txBody>
                    <a:bodyPr/>
                    <a:lstStyle/>
                    <a:p>
                      <a:pPr algn="r"/>
                      <a:r>
                        <a:rPr lang="es-GT" sz="1200" b="1" i="0" u="none" strike="noStrike" cap="none" dirty="0">
                          <a:solidFill>
                            <a:srgbClr val="004C83"/>
                          </a:solidFill>
                          <a:effectLst/>
                          <a:latin typeface="+mj-lt"/>
                          <a:ea typeface="+mn-ea"/>
                          <a:cs typeface="+mn-cs"/>
                          <a:sym typeface="Arial"/>
                        </a:rPr>
                        <a:t>312,123,901</a:t>
                      </a:r>
                    </a:p>
                  </a:txBody>
                  <a:tcPr marL="44450" marR="44450" marT="0" marB="0" anchor="ctr">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solidFill>
                      <a:srgbClr val="F3F3F3"/>
                    </a:solidFill>
                  </a:tcPr>
                </a:tc>
                <a:tc>
                  <a:txBody>
                    <a:bodyPr/>
                    <a:lstStyle/>
                    <a:p>
                      <a:pPr algn="r"/>
                      <a:r>
                        <a:rPr lang="es-GT" sz="1200" b="1" i="0" u="none" strike="noStrike" cap="none" dirty="0">
                          <a:solidFill>
                            <a:srgbClr val="004C83"/>
                          </a:solidFill>
                          <a:effectLst/>
                          <a:latin typeface="+mj-lt"/>
                          <a:ea typeface="+mn-ea"/>
                          <a:cs typeface="+mn-cs"/>
                          <a:sym typeface="Arial"/>
                        </a:rPr>
                        <a:t>310,403,280</a:t>
                      </a:r>
                    </a:p>
                  </a:txBody>
                  <a:tcPr marL="44450" marR="44450" marT="0" marB="0" anchor="ctr">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solidFill>
                      <a:srgbClr val="F3F3F3"/>
                    </a:solidFill>
                  </a:tcPr>
                </a:tc>
                <a:tc>
                  <a:txBody>
                    <a:bodyPr/>
                    <a:lstStyle/>
                    <a:p>
                      <a:pPr algn="r"/>
                      <a:r>
                        <a:rPr lang="es-GT" sz="1200" b="1" i="0" u="none" strike="noStrike" cap="none" dirty="0">
                          <a:solidFill>
                            <a:srgbClr val="004C83"/>
                          </a:solidFill>
                          <a:effectLst/>
                          <a:latin typeface="+mj-lt"/>
                          <a:ea typeface="+mn-ea"/>
                          <a:cs typeface="+mn-cs"/>
                          <a:sym typeface="Arial"/>
                        </a:rPr>
                        <a:t>1,720,621</a:t>
                      </a:r>
                    </a:p>
                  </a:txBody>
                  <a:tcPr marL="44450" marR="44450" marT="0" marB="0" anchor="ctr">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solidFill>
                      <a:srgbClr val="F3F3F3"/>
                    </a:solidFill>
                  </a:tcPr>
                </a:tc>
                <a:tc>
                  <a:txBody>
                    <a:bodyPr/>
                    <a:lstStyle/>
                    <a:p>
                      <a:pPr algn="r"/>
                      <a:r>
                        <a:rPr lang="es-GT" sz="1200" b="1" i="0" u="none" strike="noStrike" cap="none" dirty="0">
                          <a:solidFill>
                            <a:srgbClr val="004C83"/>
                          </a:solidFill>
                          <a:effectLst/>
                          <a:latin typeface="+mj-lt"/>
                          <a:ea typeface="+mn-ea"/>
                          <a:cs typeface="+mn-cs"/>
                          <a:sym typeface="Arial"/>
                        </a:rPr>
                        <a:t>99.45%</a:t>
                      </a:r>
                    </a:p>
                  </a:txBody>
                  <a:tcPr marL="44450" marR="44450" marT="0" marB="0" anchor="ctr">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solidFill>
                      <a:srgbClr val="F3F3F3"/>
                    </a:solidFill>
                  </a:tcPr>
                </a:tc>
                <a:tc>
                  <a:txBody>
                    <a:bodyPr/>
                    <a:lstStyle/>
                    <a:p>
                      <a:pPr algn="r"/>
                      <a:r>
                        <a:rPr lang="es-GT" sz="1200" b="1" i="0" u="none" strike="noStrike" cap="none" dirty="0">
                          <a:solidFill>
                            <a:srgbClr val="004C83"/>
                          </a:solidFill>
                          <a:effectLst/>
                          <a:latin typeface="+mj-lt"/>
                          <a:ea typeface="+mn-ea"/>
                          <a:cs typeface="+mn-cs"/>
                          <a:sym typeface="Arial"/>
                        </a:rPr>
                        <a:t>1%</a:t>
                      </a:r>
                    </a:p>
                  </a:txBody>
                  <a:tcPr marL="44450" marR="44450" marT="0" marB="0" anchor="ctr">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solidFill>
                      <a:srgbClr val="F3F3F3"/>
                    </a:solidFill>
                  </a:tcPr>
                </a:tc>
                <a:extLst>
                  <a:ext uri="{0D108BD9-81ED-4DB2-BD59-A6C34878D82A}">
                    <a16:rowId xmlns:a16="http://schemas.microsoft.com/office/drawing/2014/main" val="1705132388"/>
                  </a:ext>
                </a:extLst>
              </a:tr>
            </a:tbl>
          </a:graphicData>
        </a:graphic>
      </p:graphicFrame>
      <p:graphicFrame>
        <p:nvGraphicFramePr>
          <p:cNvPr id="9" name="Gráfico 8">
            <a:extLst>
              <a:ext uri="{FF2B5EF4-FFF2-40B4-BE49-F238E27FC236}">
                <a16:creationId xmlns:a16="http://schemas.microsoft.com/office/drawing/2014/main" id="{D40CADD5-436C-4BB5-832E-51E09844233B}"/>
              </a:ext>
            </a:extLst>
          </p:cNvPr>
          <p:cNvGraphicFramePr/>
          <p:nvPr>
            <p:extLst>
              <p:ext uri="{D42A27DB-BD31-4B8C-83A1-F6EECF244321}">
                <p14:modId xmlns:p14="http://schemas.microsoft.com/office/powerpoint/2010/main" val="1305767227"/>
              </p:ext>
            </p:extLst>
          </p:nvPr>
        </p:nvGraphicFramePr>
        <p:xfrm>
          <a:off x="727889" y="4322855"/>
          <a:ext cx="7134874" cy="1849755"/>
        </p:xfrm>
        <a:graphic>
          <a:graphicData uri="http://schemas.openxmlformats.org/drawingml/2006/chart">
            <c:chart xmlns:c="http://schemas.openxmlformats.org/drawingml/2006/chart" xmlns:r="http://schemas.openxmlformats.org/officeDocument/2006/relationships" r:id="rId4"/>
          </a:graphicData>
        </a:graphic>
      </p:graphicFrame>
      <p:sp>
        <p:nvSpPr>
          <p:cNvPr id="3" name="CuadroTexto 2">
            <a:extLst>
              <a:ext uri="{FF2B5EF4-FFF2-40B4-BE49-F238E27FC236}">
                <a16:creationId xmlns:a16="http://schemas.microsoft.com/office/drawing/2014/main" id="{A6BD53F1-3013-4B32-8D2D-968B9C9D006E}"/>
              </a:ext>
            </a:extLst>
          </p:cNvPr>
          <p:cNvSpPr txBox="1"/>
          <p:nvPr/>
        </p:nvSpPr>
        <p:spPr>
          <a:xfrm>
            <a:off x="8530141" y="2464267"/>
            <a:ext cx="2796360" cy="2308324"/>
          </a:xfrm>
          <a:prstGeom prst="rect">
            <a:avLst/>
          </a:prstGeom>
          <a:noFill/>
        </p:spPr>
        <p:txBody>
          <a:bodyPr wrap="square" rtlCol="0">
            <a:spAutoFit/>
          </a:bodyPr>
          <a:lstStyle/>
          <a:p>
            <a:r>
              <a:rPr lang="es-GT" sz="1600" kern="1200" dirty="0">
                <a:solidFill>
                  <a:srgbClr val="033964"/>
                </a:solidFill>
                <a:latin typeface="+mj-lt"/>
                <a:cs typeface="Arial" panose="020B0604020202020204" pitchFamily="34" charset="0"/>
              </a:rPr>
              <a:t>Con una ejecución del </a:t>
            </a:r>
            <a:r>
              <a:rPr lang="es-GT" sz="1600" b="1" kern="1200" dirty="0">
                <a:solidFill>
                  <a:srgbClr val="033964"/>
                </a:solidFill>
                <a:latin typeface="+mj-lt"/>
                <a:cs typeface="Arial" panose="020B0604020202020204" pitchFamily="34" charset="0"/>
              </a:rPr>
              <a:t>99.45%</a:t>
            </a:r>
            <a:r>
              <a:rPr lang="es-GT" sz="1600" kern="1200" dirty="0">
                <a:solidFill>
                  <a:srgbClr val="033964"/>
                </a:solidFill>
                <a:latin typeface="+mj-lt"/>
                <a:cs typeface="Arial" panose="020B0604020202020204" pitchFamily="34" charset="0"/>
              </a:rPr>
              <a:t>, el presupuesto del MEM tiene las siguientes finalidades:</a:t>
            </a:r>
          </a:p>
          <a:p>
            <a:endParaRPr lang="es-GT" sz="1600" kern="1200" dirty="0">
              <a:solidFill>
                <a:srgbClr val="033964"/>
              </a:solidFill>
              <a:latin typeface="+mj-lt"/>
              <a:cs typeface="Arial" panose="020B0604020202020204" pitchFamily="34" charset="0"/>
            </a:endParaRPr>
          </a:p>
          <a:p>
            <a:pPr marL="285750" indent="-285750">
              <a:buFont typeface="Arial" panose="020B0604020202020204" pitchFamily="34" charset="0"/>
              <a:buChar char="•"/>
            </a:pPr>
            <a:r>
              <a:rPr lang="es-GT" sz="1600" b="1" kern="1200" dirty="0">
                <a:solidFill>
                  <a:srgbClr val="033964"/>
                </a:solidFill>
                <a:latin typeface="+mj-lt"/>
                <a:cs typeface="Arial" panose="020B0604020202020204" pitchFamily="34" charset="0"/>
              </a:rPr>
              <a:t>Servicios públicos generales</a:t>
            </a:r>
          </a:p>
          <a:p>
            <a:pPr marL="285750" indent="-285750">
              <a:buFont typeface="Arial" panose="020B0604020202020204" pitchFamily="34" charset="0"/>
              <a:buChar char="•"/>
            </a:pPr>
            <a:r>
              <a:rPr lang="es-GT" sz="1600" b="1" kern="1200" dirty="0">
                <a:solidFill>
                  <a:srgbClr val="033964"/>
                </a:solidFill>
                <a:latin typeface="+mj-lt"/>
                <a:cs typeface="Arial" panose="020B0604020202020204" pitchFamily="34" charset="0"/>
              </a:rPr>
              <a:t>Asuntos económicos</a:t>
            </a:r>
          </a:p>
          <a:p>
            <a:pPr marL="285750" indent="-285750">
              <a:buFont typeface="Arial" panose="020B0604020202020204" pitchFamily="34" charset="0"/>
              <a:buChar char="•"/>
            </a:pPr>
            <a:r>
              <a:rPr lang="es-GT" sz="1600" b="1" kern="1200" dirty="0">
                <a:solidFill>
                  <a:srgbClr val="033964"/>
                </a:solidFill>
                <a:latin typeface="+mj-lt"/>
                <a:cs typeface="Arial" panose="020B0604020202020204" pitchFamily="34" charset="0"/>
              </a:rPr>
              <a:t>Protección ambiental</a:t>
            </a:r>
          </a:p>
        </p:txBody>
      </p:sp>
    </p:spTree>
    <p:extLst>
      <p:ext uri="{BB962C8B-B14F-4D97-AF65-F5344CB8AC3E}">
        <p14:creationId xmlns:p14="http://schemas.microsoft.com/office/powerpoint/2010/main" val="40932968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CuadroTexto 13">
            <a:extLst>
              <a:ext uri="{FF2B5EF4-FFF2-40B4-BE49-F238E27FC236}">
                <a16:creationId xmlns:a16="http://schemas.microsoft.com/office/drawing/2014/main" id="{57146A67-C081-2534-FEB1-BC7819A31A7A}"/>
              </a:ext>
            </a:extLst>
          </p:cNvPr>
          <p:cNvSpPr txBox="1"/>
          <p:nvPr/>
        </p:nvSpPr>
        <p:spPr>
          <a:xfrm>
            <a:off x="5375564" y="2274838"/>
            <a:ext cx="5965443" cy="2862322"/>
          </a:xfrm>
          <a:prstGeom prst="rect">
            <a:avLst/>
          </a:prstGeom>
          <a:noFill/>
        </p:spPr>
        <p:txBody>
          <a:bodyPr wrap="square" rtlCol="0">
            <a:spAutoFit/>
          </a:body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s-GT" sz="4000" b="1" i="0" u="none" strike="noStrike" kern="0" cap="none" spc="0" normalizeH="0" baseline="0" noProof="0" dirty="0">
                <a:ln>
                  <a:noFill/>
                </a:ln>
                <a:solidFill>
                  <a:prstClr val="white"/>
                </a:solidFill>
                <a:effectLst/>
                <a:uLnTx/>
                <a:uFillTx/>
                <a:latin typeface="Arial"/>
                <a:cs typeface="Arial" panose="020B0604020202020204" pitchFamily="34" charset="0"/>
                <a:sym typeface="Arial"/>
              </a:rPr>
              <a:t>PARTE ESPECÍFICA</a:t>
            </a:r>
          </a:p>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s-GT" sz="4000" b="1" i="0" u="none" strike="noStrike" kern="0" cap="none" spc="0" normalizeH="0" baseline="0" noProof="0" dirty="0">
                <a:ln>
                  <a:noFill/>
                </a:ln>
                <a:solidFill>
                  <a:prstClr val="white"/>
                </a:solidFill>
                <a:effectLst/>
                <a:uLnTx/>
                <a:uFillTx/>
                <a:latin typeface="Arial"/>
                <a:cs typeface="Arial" panose="020B0604020202020204" pitchFamily="34" charset="0"/>
                <a:sym typeface="Arial"/>
              </a:rPr>
              <a:t> </a:t>
            </a:r>
          </a:p>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s-GT" sz="4000" b="1" i="0" u="none" strike="noStrike" kern="0" cap="none" spc="0" normalizeH="0" baseline="0" noProof="0" dirty="0">
                <a:ln>
                  <a:noFill/>
                </a:ln>
                <a:solidFill>
                  <a:prstClr val="white"/>
                </a:solidFill>
                <a:effectLst/>
                <a:uLnTx/>
                <a:uFillTx/>
                <a:latin typeface="Arial"/>
                <a:cs typeface="Arial" panose="020B0604020202020204" pitchFamily="34" charset="0"/>
                <a:sym typeface="Arial"/>
              </a:rPr>
              <a:t>PRINCIPALES AVANCES Y RESULTADOS</a:t>
            </a:r>
          </a:p>
        </p:txBody>
      </p:sp>
      <p:sp>
        <p:nvSpPr>
          <p:cNvPr id="3" name="CuadroTexto 2">
            <a:extLst>
              <a:ext uri="{FF2B5EF4-FFF2-40B4-BE49-F238E27FC236}">
                <a16:creationId xmlns:a16="http://schemas.microsoft.com/office/drawing/2014/main" id="{00231819-0FD0-B724-E882-F7581BE32522}"/>
              </a:ext>
            </a:extLst>
          </p:cNvPr>
          <p:cNvSpPr txBox="1"/>
          <p:nvPr/>
        </p:nvSpPr>
        <p:spPr>
          <a:xfrm>
            <a:off x="7629237" y="1061460"/>
            <a:ext cx="145809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T" sz="6600" b="1" i="0" u="none" strike="noStrike" kern="1200" cap="none" spc="0" normalizeH="0" baseline="0" noProof="0" dirty="0">
                <a:ln>
                  <a:noFill/>
                </a:ln>
                <a:solidFill>
                  <a:srgbClr val="FFC000">
                    <a:lumMod val="75000"/>
                  </a:srgbClr>
                </a:solidFill>
                <a:effectLst/>
                <a:uLnTx/>
                <a:uFillTx/>
                <a:latin typeface="Arial" panose="020B0604020202020204" pitchFamily="34" charset="0"/>
                <a:ea typeface="+mn-ea"/>
                <a:cs typeface="Arial" panose="020B0604020202020204" pitchFamily="34" charset="0"/>
                <a:sym typeface="Arial"/>
              </a:rPr>
              <a:t>2</a:t>
            </a:r>
          </a:p>
        </p:txBody>
      </p:sp>
    </p:spTree>
    <p:extLst>
      <p:ext uri="{BB962C8B-B14F-4D97-AF65-F5344CB8AC3E}">
        <p14:creationId xmlns:p14="http://schemas.microsoft.com/office/powerpoint/2010/main" val="1025699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14" name="Imagen 13">
            <a:extLst>
              <a:ext uri="{FF2B5EF4-FFF2-40B4-BE49-F238E27FC236}">
                <a16:creationId xmlns:a16="http://schemas.microsoft.com/office/drawing/2014/main" id="{C6BE5359-79CE-4251-8F47-F4C3DFC16D7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216966" y="685390"/>
            <a:ext cx="4975034" cy="4951617"/>
          </a:xfrm>
          <a:prstGeom prst="rect">
            <a:avLst/>
          </a:prstGeom>
        </p:spPr>
      </p:pic>
      <p:sp>
        <p:nvSpPr>
          <p:cNvPr id="10" name="Google Shape;90;p2">
            <a:extLst>
              <a:ext uri="{FF2B5EF4-FFF2-40B4-BE49-F238E27FC236}">
                <a16:creationId xmlns:a16="http://schemas.microsoft.com/office/drawing/2014/main" id="{12788EAE-2F12-7D81-8420-2FBC48D8D96D}"/>
              </a:ext>
            </a:extLst>
          </p:cNvPr>
          <p:cNvSpPr txBox="1"/>
          <p:nvPr/>
        </p:nvSpPr>
        <p:spPr>
          <a:xfrm>
            <a:off x="727890" y="685390"/>
            <a:ext cx="5050340"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400" b="1" dirty="0">
                <a:solidFill>
                  <a:srgbClr val="033964"/>
                </a:solidFill>
                <a:latin typeface="Arial" panose="020B0604020202020204" pitchFamily="34" charset="0"/>
                <a:ea typeface="Bebas Neue"/>
                <a:cs typeface="Arial" panose="020B0604020202020204" pitchFamily="34" charset="0"/>
                <a:sym typeface="Bebas Neue"/>
              </a:rPr>
              <a:t>AVANCES Y RESULTADOS EN LA ELECTRIFICACIÓN DEL PAÍS</a:t>
            </a:r>
            <a:endParaRPr lang="es-GT" sz="1200" b="1" u="none" strike="noStrike" cap="none" dirty="0">
              <a:solidFill>
                <a:srgbClr val="033964"/>
              </a:solidFill>
              <a:latin typeface="Arial" panose="020B0604020202020204" pitchFamily="34" charset="0"/>
              <a:ea typeface="Bebas Neue"/>
              <a:cs typeface="Arial" panose="020B0604020202020204" pitchFamily="34" charset="0"/>
              <a:sym typeface="Bebas Neue"/>
            </a:endParaRPr>
          </a:p>
          <a:p>
            <a:pPr marL="0" marR="0" lvl="0" indent="0" algn="l" rtl="0">
              <a:spcBef>
                <a:spcPts val="0"/>
              </a:spcBef>
              <a:spcAft>
                <a:spcPts val="0"/>
              </a:spcAft>
              <a:buNone/>
            </a:pPr>
            <a:r>
              <a:rPr lang="es-GT" sz="1200" u="none" strike="noStrike" cap="none" dirty="0">
                <a:solidFill>
                  <a:srgbClr val="033964"/>
                </a:solidFill>
                <a:latin typeface="Arial" panose="020B0604020202020204" pitchFamily="34" charset="0"/>
                <a:ea typeface="Bebas Neue"/>
                <a:cs typeface="Arial" panose="020B0604020202020204" pitchFamily="34" charset="0"/>
                <a:sym typeface="Bebas Neue"/>
              </a:rPr>
              <a:t>Al tercer cuatrimestre</a:t>
            </a:r>
          </a:p>
          <a:p>
            <a:pPr marL="0" marR="0" lvl="0" indent="0" algn="l" rtl="0">
              <a:spcBef>
                <a:spcPts val="0"/>
              </a:spcBef>
              <a:spcAft>
                <a:spcPts val="0"/>
              </a:spcAft>
              <a:buNone/>
            </a:pPr>
            <a:r>
              <a:rPr lang="es-GT" sz="1200" b="1" u="none" strike="noStrike" cap="none" dirty="0">
                <a:solidFill>
                  <a:srgbClr val="033964"/>
                </a:solidFill>
                <a:latin typeface="Arial" panose="020B0604020202020204" pitchFamily="34" charset="0"/>
                <a:ea typeface="Bebas Neue"/>
                <a:cs typeface="Arial" panose="020B0604020202020204" pitchFamily="34" charset="0"/>
                <a:sym typeface="Bebas Neue"/>
              </a:rPr>
              <a:t>Ejercicio Fiscal 2023</a:t>
            </a:r>
          </a:p>
        </p:txBody>
      </p:sp>
      <p:sp>
        <p:nvSpPr>
          <p:cNvPr id="13" name="CuadroTexto 12">
            <a:extLst>
              <a:ext uri="{FF2B5EF4-FFF2-40B4-BE49-F238E27FC236}">
                <a16:creationId xmlns:a16="http://schemas.microsoft.com/office/drawing/2014/main" id="{4960D620-6513-428F-A92F-B55A23982EAA}"/>
              </a:ext>
            </a:extLst>
          </p:cNvPr>
          <p:cNvSpPr txBox="1"/>
          <p:nvPr/>
        </p:nvSpPr>
        <p:spPr>
          <a:xfrm>
            <a:off x="727890" y="2725554"/>
            <a:ext cx="4758510" cy="2246769"/>
          </a:xfrm>
          <a:prstGeom prst="rect">
            <a:avLst/>
          </a:prstGeom>
          <a:noFill/>
        </p:spPr>
        <p:txBody>
          <a:bodyPr wrap="square">
            <a:spAutoFit/>
          </a:bodyPr>
          <a:lstStyle/>
          <a:p>
            <a:pPr lvl="0" algn="just">
              <a:buClr>
                <a:srgbClr val="2B4D80"/>
              </a:buClr>
            </a:pPr>
            <a:r>
              <a:rPr lang="es-ES_tradnl" kern="1200" dirty="0">
                <a:solidFill>
                  <a:srgbClr val="004C83"/>
                </a:solidFill>
                <a:latin typeface="+mj-lt"/>
                <a:cs typeface="Arial" panose="020B0604020202020204" pitchFamily="34" charset="0"/>
              </a:rPr>
              <a:t>El porcentaje de hogares con acceso a la energía eléctrica, alcanzó a diciembre 2023, un </a:t>
            </a:r>
            <a:r>
              <a:rPr lang="es-ES_tradnl" b="1" kern="1200" dirty="0">
                <a:solidFill>
                  <a:srgbClr val="004C83"/>
                </a:solidFill>
                <a:latin typeface="+mj-lt"/>
                <a:cs typeface="Arial" panose="020B0604020202020204" pitchFamily="34" charset="0"/>
              </a:rPr>
              <a:t>90.55%</a:t>
            </a:r>
            <a:r>
              <a:rPr lang="es-ES_tradnl" kern="1200" dirty="0">
                <a:solidFill>
                  <a:srgbClr val="004C83"/>
                </a:solidFill>
                <a:latin typeface="+mj-lt"/>
                <a:cs typeface="Arial" panose="020B0604020202020204" pitchFamily="34" charset="0"/>
              </a:rPr>
              <a:t> de cobertura.</a:t>
            </a:r>
          </a:p>
          <a:p>
            <a:pPr lvl="0" algn="just">
              <a:buClr>
                <a:srgbClr val="2B4D80"/>
              </a:buClr>
            </a:pPr>
            <a:endParaRPr lang="es-ES_tradnl" kern="1200" dirty="0">
              <a:solidFill>
                <a:srgbClr val="004C83"/>
              </a:solidFill>
              <a:latin typeface="+mj-lt"/>
              <a:cs typeface="Arial" panose="020B0604020202020204" pitchFamily="34" charset="0"/>
            </a:endParaRPr>
          </a:p>
          <a:p>
            <a:pPr lvl="0" algn="just">
              <a:buClr>
                <a:srgbClr val="2B4D80"/>
              </a:buClr>
            </a:pPr>
            <a:r>
              <a:rPr lang="es-ES_tradnl" kern="1200" dirty="0">
                <a:solidFill>
                  <a:srgbClr val="004C83"/>
                </a:solidFill>
                <a:latin typeface="+mj-lt"/>
                <a:cs typeface="Arial" panose="020B0604020202020204" pitchFamily="34" charset="0"/>
              </a:rPr>
              <a:t>Lo anterior que equivale a un </a:t>
            </a:r>
            <a:r>
              <a:rPr lang="es-ES_tradnl" b="1" kern="1200" dirty="0">
                <a:solidFill>
                  <a:srgbClr val="004C83"/>
                </a:solidFill>
                <a:latin typeface="+mj-lt"/>
                <a:cs typeface="Arial" panose="020B0604020202020204" pitchFamily="34" charset="0"/>
              </a:rPr>
              <a:t>2.41%</a:t>
            </a:r>
            <a:r>
              <a:rPr lang="es-ES_tradnl" kern="1200" dirty="0">
                <a:solidFill>
                  <a:srgbClr val="004C83"/>
                </a:solidFill>
                <a:latin typeface="+mj-lt"/>
                <a:cs typeface="Arial" panose="020B0604020202020204" pitchFamily="34" charset="0"/>
              </a:rPr>
              <a:t> de incremento logrado durante la actual administración de gobierno.</a:t>
            </a:r>
          </a:p>
          <a:p>
            <a:pPr lvl="0" algn="just">
              <a:buClr>
                <a:srgbClr val="2B4D80"/>
              </a:buClr>
            </a:pPr>
            <a:endParaRPr lang="es-ES_tradnl" kern="1200" dirty="0">
              <a:solidFill>
                <a:srgbClr val="004C83"/>
              </a:solidFill>
              <a:latin typeface="+mj-lt"/>
              <a:cs typeface="Arial" panose="020B0604020202020204" pitchFamily="34" charset="0"/>
            </a:endParaRPr>
          </a:p>
          <a:p>
            <a:pPr lvl="0" algn="just">
              <a:buClr>
                <a:srgbClr val="2B4D80"/>
              </a:buClr>
            </a:pPr>
            <a:r>
              <a:rPr lang="es-ES_tradnl" kern="1200" dirty="0">
                <a:solidFill>
                  <a:srgbClr val="004C83"/>
                </a:solidFill>
                <a:latin typeface="+mj-lt"/>
                <a:cs typeface="Arial" panose="020B0604020202020204" pitchFamily="34" charset="0"/>
              </a:rPr>
              <a:t>Por tanto, la meta establecida en la PGG 2020-2024 que mandaba alcanzar un </a:t>
            </a:r>
            <a:r>
              <a:rPr lang="es-ES_tradnl" b="1" kern="1200" dirty="0">
                <a:solidFill>
                  <a:srgbClr val="004C83"/>
                </a:solidFill>
                <a:latin typeface="+mj-lt"/>
                <a:cs typeface="Arial" panose="020B0604020202020204" pitchFamily="34" charset="0"/>
              </a:rPr>
              <a:t>90%</a:t>
            </a:r>
            <a:r>
              <a:rPr lang="es-ES_tradnl" kern="1200" dirty="0">
                <a:solidFill>
                  <a:srgbClr val="004C83"/>
                </a:solidFill>
                <a:latin typeface="+mj-lt"/>
                <a:cs typeface="Arial" panose="020B0604020202020204" pitchFamily="34" charset="0"/>
              </a:rPr>
              <a:t> de cobertura para el 2024, fue superada. </a:t>
            </a:r>
            <a:endParaRPr lang="es-GT" kern="1200" dirty="0">
              <a:solidFill>
                <a:srgbClr val="004C83"/>
              </a:solidFill>
              <a:latin typeface="+mj-lt"/>
              <a:cs typeface="Arial" panose="020B0604020202020204" pitchFamily="34" charset="0"/>
            </a:endParaRPr>
          </a:p>
        </p:txBody>
      </p:sp>
    </p:spTree>
    <p:extLst>
      <p:ext uri="{BB962C8B-B14F-4D97-AF65-F5344CB8AC3E}">
        <p14:creationId xmlns:p14="http://schemas.microsoft.com/office/powerpoint/2010/main" val="27171934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Google Shape;90;p2">
            <a:extLst>
              <a:ext uri="{FF2B5EF4-FFF2-40B4-BE49-F238E27FC236}">
                <a16:creationId xmlns:a16="http://schemas.microsoft.com/office/drawing/2014/main" id="{12788EAE-2F12-7D81-8420-2FBC48D8D96D}"/>
              </a:ext>
            </a:extLst>
          </p:cNvPr>
          <p:cNvSpPr txBox="1"/>
          <p:nvPr/>
        </p:nvSpPr>
        <p:spPr>
          <a:xfrm>
            <a:off x="460696" y="685390"/>
            <a:ext cx="5050340"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400" b="1" dirty="0">
                <a:solidFill>
                  <a:srgbClr val="033964"/>
                </a:solidFill>
                <a:latin typeface="Arial" panose="020B0604020202020204" pitchFamily="34" charset="0"/>
                <a:ea typeface="Bebas Neue"/>
                <a:cs typeface="Arial" panose="020B0604020202020204" pitchFamily="34" charset="0"/>
                <a:sym typeface="Bebas Neue"/>
              </a:rPr>
              <a:t>AVANCES Y RESULTADOS EN LA ELECTRIFICACIÓN DEL PAÍS</a:t>
            </a:r>
            <a:endParaRPr lang="es-GT" sz="1200" b="1" u="none" strike="noStrike" cap="none" dirty="0">
              <a:solidFill>
                <a:srgbClr val="033964"/>
              </a:solidFill>
              <a:latin typeface="Arial" panose="020B0604020202020204" pitchFamily="34" charset="0"/>
              <a:ea typeface="Bebas Neue"/>
              <a:cs typeface="Arial" panose="020B0604020202020204" pitchFamily="34" charset="0"/>
              <a:sym typeface="Bebas Neue"/>
            </a:endParaRPr>
          </a:p>
          <a:p>
            <a:pPr marL="0" marR="0" lvl="0" indent="0" algn="l" rtl="0">
              <a:spcBef>
                <a:spcPts val="0"/>
              </a:spcBef>
              <a:spcAft>
                <a:spcPts val="0"/>
              </a:spcAft>
              <a:buNone/>
            </a:pPr>
            <a:r>
              <a:rPr lang="es-GT" sz="1200" u="none" strike="noStrike" cap="none" dirty="0">
                <a:solidFill>
                  <a:srgbClr val="033964"/>
                </a:solidFill>
                <a:latin typeface="Arial" panose="020B0604020202020204" pitchFamily="34" charset="0"/>
                <a:ea typeface="Bebas Neue"/>
                <a:cs typeface="Arial" panose="020B0604020202020204" pitchFamily="34" charset="0"/>
                <a:sym typeface="Bebas Neue"/>
              </a:rPr>
              <a:t>Al tercer cuatrimestre</a:t>
            </a:r>
          </a:p>
          <a:p>
            <a:pPr marL="0" marR="0" lvl="0" indent="0" algn="l" rtl="0">
              <a:spcBef>
                <a:spcPts val="0"/>
              </a:spcBef>
              <a:spcAft>
                <a:spcPts val="0"/>
              </a:spcAft>
              <a:buNone/>
            </a:pPr>
            <a:r>
              <a:rPr lang="es-GT" sz="1200" b="1" u="none" strike="noStrike" cap="none" dirty="0">
                <a:solidFill>
                  <a:srgbClr val="033964"/>
                </a:solidFill>
                <a:latin typeface="Arial" panose="020B0604020202020204" pitchFamily="34" charset="0"/>
                <a:ea typeface="Bebas Neue"/>
                <a:cs typeface="Arial" panose="020B0604020202020204" pitchFamily="34" charset="0"/>
                <a:sym typeface="Bebas Neue"/>
              </a:rPr>
              <a:t>Ejercicio Fiscal 2023</a:t>
            </a:r>
          </a:p>
        </p:txBody>
      </p:sp>
      <p:sp>
        <p:nvSpPr>
          <p:cNvPr id="13" name="CuadroTexto 12">
            <a:extLst>
              <a:ext uri="{FF2B5EF4-FFF2-40B4-BE49-F238E27FC236}">
                <a16:creationId xmlns:a16="http://schemas.microsoft.com/office/drawing/2014/main" id="{4960D620-6513-428F-A92F-B55A23982EAA}"/>
              </a:ext>
            </a:extLst>
          </p:cNvPr>
          <p:cNvSpPr txBox="1"/>
          <p:nvPr/>
        </p:nvSpPr>
        <p:spPr>
          <a:xfrm>
            <a:off x="436060" y="2202292"/>
            <a:ext cx="5050340" cy="3323987"/>
          </a:xfrm>
          <a:prstGeom prst="rect">
            <a:avLst/>
          </a:prstGeom>
          <a:noFill/>
        </p:spPr>
        <p:txBody>
          <a:bodyPr wrap="square">
            <a:spAutoFit/>
          </a:bodyPr>
          <a:lstStyle/>
          <a:p>
            <a:pPr lvl="0" algn="just">
              <a:buClr>
                <a:srgbClr val="2B4D80"/>
              </a:buClr>
            </a:pPr>
            <a:r>
              <a:rPr lang="es-MX" kern="1200" dirty="0">
                <a:solidFill>
                  <a:srgbClr val="004C83"/>
                </a:solidFill>
                <a:latin typeface="+mj-lt"/>
                <a:cs typeface="Arial" panose="020B0604020202020204" pitchFamily="34" charset="0"/>
              </a:rPr>
              <a:t>El MEM en su calidad de ente rector, fortaleció la coordinación intersectorial en los municipios con menor índice de cobertura eléctrica. </a:t>
            </a:r>
          </a:p>
          <a:p>
            <a:pPr lvl="0" algn="just">
              <a:buClr>
                <a:srgbClr val="2B4D80"/>
              </a:buClr>
            </a:pPr>
            <a:r>
              <a:rPr lang="es-MX" kern="1200" dirty="0">
                <a:solidFill>
                  <a:srgbClr val="004C83"/>
                </a:solidFill>
                <a:latin typeface="+mj-lt"/>
                <a:cs typeface="Arial" panose="020B0604020202020204" pitchFamily="34" charset="0"/>
              </a:rPr>
              <a:t>Como resultado se realizaron:</a:t>
            </a:r>
          </a:p>
          <a:p>
            <a:pPr lvl="0" algn="just">
              <a:buClr>
                <a:srgbClr val="2B4D80"/>
              </a:buClr>
            </a:pPr>
            <a:endParaRPr lang="es-MX" kern="1200" dirty="0">
              <a:solidFill>
                <a:srgbClr val="004C83"/>
              </a:solidFill>
              <a:latin typeface="+mj-lt"/>
              <a:cs typeface="Arial" panose="020B0604020202020204" pitchFamily="34" charset="0"/>
            </a:endParaRPr>
          </a:p>
          <a:p>
            <a:pPr marL="285750" lvl="0" indent="-285750" algn="just">
              <a:buClr>
                <a:srgbClr val="2B4D80"/>
              </a:buClr>
              <a:buFont typeface="Arial" panose="020B0604020202020204" pitchFamily="34" charset="0"/>
              <a:buChar char="•"/>
            </a:pPr>
            <a:r>
              <a:rPr lang="es-MX" kern="1200" dirty="0">
                <a:solidFill>
                  <a:srgbClr val="004C83"/>
                </a:solidFill>
                <a:latin typeface="+mj-lt"/>
                <a:cs typeface="Arial" panose="020B0604020202020204" pitchFamily="34" charset="0"/>
              </a:rPr>
              <a:t>72 Informes de Evaluación Socioeconómica, en comunidades, para proyectos de electrificación rural de 6,418 hogares sin acceso al servicio de energía eléctrica.</a:t>
            </a:r>
          </a:p>
          <a:p>
            <a:pPr marL="285750" lvl="0" indent="-285750" algn="just">
              <a:buClr>
                <a:srgbClr val="2B4D80"/>
              </a:buClr>
              <a:buFont typeface="Arial" panose="020B0604020202020204" pitchFamily="34" charset="0"/>
              <a:buChar char="•"/>
            </a:pPr>
            <a:endParaRPr lang="es-MX" kern="1200" dirty="0">
              <a:solidFill>
                <a:srgbClr val="004C83"/>
              </a:solidFill>
              <a:latin typeface="+mj-lt"/>
              <a:cs typeface="Arial" panose="020B0604020202020204" pitchFamily="34" charset="0"/>
            </a:endParaRPr>
          </a:p>
          <a:p>
            <a:pPr marL="285750" lvl="0" indent="-285750" algn="just">
              <a:buClr>
                <a:srgbClr val="2B4D80"/>
              </a:buClr>
              <a:buFont typeface="Arial" panose="020B0604020202020204" pitchFamily="34" charset="0"/>
              <a:buChar char="•"/>
            </a:pPr>
            <a:r>
              <a:rPr lang="es-MX" kern="1200" dirty="0">
                <a:solidFill>
                  <a:srgbClr val="004C83"/>
                </a:solidFill>
                <a:latin typeface="+mj-lt"/>
                <a:cs typeface="Arial" panose="020B0604020202020204" pitchFamily="34" charset="0"/>
              </a:rPr>
              <a:t>Las acciones fueron ejecutadas en 7 departamentos: Alta Verapaz, Baja Verapaz, Huehuetenango, Izabal, Jalapa, El Petén y Retalhuleu.    </a:t>
            </a:r>
          </a:p>
          <a:p>
            <a:pPr marL="285750" lvl="0" indent="-285750" algn="just">
              <a:buClr>
                <a:srgbClr val="2B4D80"/>
              </a:buClr>
              <a:buFont typeface="Arial" panose="020B0604020202020204" pitchFamily="34" charset="0"/>
              <a:buChar char="•"/>
            </a:pPr>
            <a:endParaRPr lang="es-MX" kern="1200" dirty="0">
              <a:solidFill>
                <a:srgbClr val="004C83"/>
              </a:solidFill>
              <a:latin typeface="+mj-lt"/>
              <a:cs typeface="Arial" panose="020B0604020202020204" pitchFamily="34" charset="0"/>
            </a:endParaRPr>
          </a:p>
          <a:p>
            <a:pPr marL="285750" lvl="0" indent="-285750" algn="just">
              <a:buClr>
                <a:srgbClr val="2B4D80"/>
              </a:buClr>
              <a:buFont typeface="Arial" panose="020B0604020202020204" pitchFamily="34" charset="0"/>
              <a:buChar char="•"/>
            </a:pPr>
            <a:r>
              <a:rPr lang="es-MX" kern="1200" dirty="0">
                <a:solidFill>
                  <a:srgbClr val="004C83"/>
                </a:solidFill>
                <a:latin typeface="+mj-lt"/>
                <a:cs typeface="Arial" panose="020B0604020202020204" pitchFamily="34" charset="0"/>
              </a:rPr>
              <a:t>Se emitieron 45 Resoluciones de Informes de Evaluación Socioeconómica, notificadas a los interesados.</a:t>
            </a:r>
            <a:endParaRPr lang="es-GT" kern="1200" dirty="0">
              <a:solidFill>
                <a:srgbClr val="004C83"/>
              </a:solidFill>
              <a:latin typeface="+mj-lt"/>
              <a:cs typeface="Arial" panose="020B0604020202020204" pitchFamily="34" charset="0"/>
            </a:endParaRPr>
          </a:p>
        </p:txBody>
      </p:sp>
      <p:pic>
        <p:nvPicPr>
          <p:cNvPr id="5" name="Imagen 4">
            <a:extLst>
              <a:ext uri="{FF2B5EF4-FFF2-40B4-BE49-F238E27FC236}">
                <a16:creationId xmlns:a16="http://schemas.microsoft.com/office/drawing/2014/main" id="{5811349B-BAA7-4CF2-B366-9625605C72FA}"/>
              </a:ext>
            </a:extLst>
          </p:cNvPr>
          <p:cNvPicPr>
            <a:picLocks noChangeAspect="1"/>
          </p:cNvPicPr>
          <p:nvPr/>
        </p:nvPicPr>
        <p:blipFill rotWithShape="1">
          <a:blip r:embed="rId3"/>
          <a:srcRect l="16117" r="24042"/>
          <a:stretch/>
        </p:blipFill>
        <p:spPr>
          <a:xfrm>
            <a:off x="6809361" y="685390"/>
            <a:ext cx="5382639" cy="5080708"/>
          </a:xfrm>
          <a:prstGeom prst="rect">
            <a:avLst/>
          </a:prstGeom>
        </p:spPr>
      </p:pic>
    </p:spTree>
    <p:extLst>
      <p:ext uri="{BB962C8B-B14F-4D97-AF65-F5344CB8AC3E}">
        <p14:creationId xmlns:p14="http://schemas.microsoft.com/office/powerpoint/2010/main" val="29273352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Google Shape;90;p2">
            <a:extLst>
              <a:ext uri="{FF2B5EF4-FFF2-40B4-BE49-F238E27FC236}">
                <a16:creationId xmlns:a16="http://schemas.microsoft.com/office/drawing/2014/main" id="{12788EAE-2F12-7D81-8420-2FBC48D8D96D}"/>
              </a:ext>
            </a:extLst>
          </p:cNvPr>
          <p:cNvSpPr txBox="1"/>
          <p:nvPr/>
        </p:nvSpPr>
        <p:spPr>
          <a:xfrm>
            <a:off x="727890" y="685390"/>
            <a:ext cx="5050340" cy="15696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400" b="1" u="none" strike="noStrike" cap="none" dirty="0">
                <a:solidFill>
                  <a:srgbClr val="033964"/>
                </a:solidFill>
                <a:latin typeface="Arial" panose="020B0604020202020204" pitchFamily="34" charset="0"/>
                <a:ea typeface="Bebas Neue"/>
                <a:cs typeface="Arial" panose="020B0604020202020204" pitchFamily="34" charset="0"/>
                <a:sym typeface="Bebas Neue"/>
              </a:rPr>
              <a:t>RESULTADOS DE LA GESTIÓN DE LOS HIDROCARBUROS EN EL PAÍS</a:t>
            </a:r>
            <a:endParaRPr lang="es-GT" sz="1200" b="1" u="none" strike="noStrike" cap="none" dirty="0">
              <a:solidFill>
                <a:srgbClr val="033964"/>
              </a:solidFill>
              <a:latin typeface="Arial" panose="020B0604020202020204" pitchFamily="34" charset="0"/>
              <a:ea typeface="Bebas Neue"/>
              <a:cs typeface="Arial" panose="020B0604020202020204" pitchFamily="34" charset="0"/>
              <a:sym typeface="Bebas Neue"/>
            </a:endParaRPr>
          </a:p>
          <a:p>
            <a:pPr marL="0" marR="0" lvl="0" indent="0" algn="l" rtl="0">
              <a:spcBef>
                <a:spcPts val="0"/>
              </a:spcBef>
              <a:spcAft>
                <a:spcPts val="0"/>
              </a:spcAft>
              <a:buNone/>
            </a:pPr>
            <a:r>
              <a:rPr lang="es-GT" sz="1200" u="none" strike="noStrike" cap="none" dirty="0">
                <a:solidFill>
                  <a:srgbClr val="033964"/>
                </a:solidFill>
                <a:latin typeface="Arial" panose="020B0604020202020204" pitchFamily="34" charset="0"/>
                <a:ea typeface="Bebas Neue"/>
                <a:cs typeface="Arial" panose="020B0604020202020204" pitchFamily="34" charset="0"/>
                <a:sym typeface="Bebas Neue"/>
              </a:rPr>
              <a:t>Al tercer cuatrimestre</a:t>
            </a:r>
          </a:p>
          <a:p>
            <a:pPr marL="0" marR="0" lvl="0" indent="0" algn="l" rtl="0">
              <a:spcBef>
                <a:spcPts val="0"/>
              </a:spcBef>
              <a:spcAft>
                <a:spcPts val="0"/>
              </a:spcAft>
              <a:buNone/>
            </a:pPr>
            <a:r>
              <a:rPr lang="es-GT" sz="1200" b="1" u="none" strike="noStrike" cap="none" dirty="0">
                <a:solidFill>
                  <a:srgbClr val="033964"/>
                </a:solidFill>
                <a:latin typeface="Arial" panose="020B0604020202020204" pitchFamily="34" charset="0"/>
                <a:ea typeface="Bebas Neue"/>
                <a:cs typeface="Arial" panose="020B0604020202020204" pitchFamily="34" charset="0"/>
                <a:sym typeface="Bebas Neue"/>
              </a:rPr>
              <a:t>Ejercicio Fiscal 2023</a:t>
            </a:r>
          </a:p>
        </p:txBody>
      </p:sp>
      <p:sp>
        <p:nvSpPr>
          <p:cNvPr id="13" name="CuadroTexto 12">
            <a:extLst>
              <a:ext uri="{FF2B5EF4-FFF2-40B4-BE49-F238E27FC236}">
                <a16:creationId xmlns:a16="http://schemas.microsoft.com/office/drawing/2014/main" id="{4960D620-6513-428F-A92F-B55A23982EAA}"/>
              </a:ext>
            </a:extLst>
          </p:cNvPr>
          <p:cNvSpPr txBox="1"/>
          <p:nvPr/>
        </p:nvSpPr>
        <p:spPr>
          <a:xfrm>
            <a:off x="727890" y="2621187"/>
            <a:ext cx="5050340" cy="3108543"/>
          </a:xfrm>
          <a:prstGeom prst="rect">
            <a:avLst/>
          </a:prstGeom>
          <a:noFill/>
        </p:spPr>
        <p:txBody>
          <a:bodyPr wrap="square">
            <a:spAutoFit/>
          </a:bodyPr>
          <a:lstStyle/>
          <a:p>
            <a:pPr lvl="0" algn="just">
              <a:buClr>
                <a:srgbClr val="2B4D80"/>
              </a:buClr>
            </a:pPr>
            <a:r>
              <a:rPr lang="es-MX" kern="1200" dirty="0">
                <a:solidFill>
                  <a:srgbClr val="004C83"/>
                </a:solidFill>
                <a:latin typeface="+mj-lt"/>
                <a:cs typeface="Arial" panose="020B0604020202020204" pitchFamily="34" charset="0"/>
              </a:rPr>
              <a:t>El MEM inspecciona estaciones de servicio, a efecto de que sus operaciones se apeguen a la Ley de Comercialización de Hidrocarburos, corroborando la documentación correspondiente a los licenciamientos para su operación, volumen del producto petrolero despachado, calidad, precio y medidas de seguridad industrial y ambiental de las instalaciones.</a:t>
            </a:r>
          </a:p>
          <a:p>
            <a:pPr lvl="0" algn="just">
              <a:buClr>
                <a:srgbClr val="2B4D80"/>
              </a:buClr>
            </a:pPr>
            <a:endParaRPr lang="es-GT" kern="1200" dirty="0">
              <a:solidFill>
                <a:srgbClr val="004C83"/>
              </a:solidFill>
              <a:latin typeface="+mj-lt"/>
              <a:cs typeface="Arial" panose="020B0604020202020204" pitchFamily="34" charset="0"/>
            </a:endParaRPr>
          </a:p>
          <a:p>
            <a:pPr lvl="0" algn="just">
              <a:buClr>
                <a:srgbClr val="2B4D80"/>
              </a:buClr>
            </a:pPr>
            <a:r>
              <a:rPr lang="es-GT" b="1" kern="1200" dirty="0">
                <a:solidFill>
                  <a:srgbClr val="004C83"/>
                </a:solidFill>
                <a:latin typeface="+mj-lt"/>
                <a:cs typeface="Arial" panose="020B0604020202020204" pitchFamily="34" charset="0"/>
              </a:rPr>
              <a:t>Resultados 2023: </a:t>
            </a:r>
          </a:p>
          <a:p>
            <a:pPr marL="342900" lvl="0" indent="-342900" algn="just">
              <a:buClr>
                <a:srgbClr val="002B94"/>
              </a:buClr>
              <a:buFont typeface="Symbol" panose="05050102010706020507" pitchFamily="18" charset="2"/>
              <a:buChar char=""/>
            </a:pPr>
            <a:r>
              <a:rPr lang="es-GT" kern="1200" dirty="0">
                <a:solidFill>
                  <a:srgbClr val="004C83"/>
                </a:solidFill>
                <a:latin typeface="+mj-lt"/>
                <a:cs typeface="Arial" panose="020B0604020202020204" pitchFamily="34" charset="0"/>
              </a:rPr>
              <a:t>389 inspecciones a estaciones de servicio.</a:t>
            </a:r>
          </a:p>
          <a:p>
            <a:pPr marL="342900" lvl="0" indent="-342900" algn="just">
              <a:buClr>
                <a:srgbClr val="002B94"/>
              </a:buClr>
              <a:buFont typeface="Symbol" panose="05050102010706020507" pitchFamily="18" charset="2"/>
              <a:buChar char=""/>
            </a:pPr>
            <a:endParaRPr lang="es-GT" kern="1200" dirty="0">
              <a:solidFill>
                <a:srgbClr val="004C83"/>
              </a:solidFill>
              <a:latin typeface="+mj-lt"/>
              <a:cs typeface="Arial" panose="020B0604020202020204" pitchFamily="34" charset="0"/>
            </a:endParaRPr>
          </a:p>
          <a:p>
            <a:pPr lvl="0" algn="just">
              <a:buClr>
                <a:srgbClr val="002B94"/>
              </a:buClr>
            </a:pPr>
            <a:r>
              <a:rPr lang="es-GT" b="1" kern="1200" dirty="0">
                <a:solidFill>
                  <a:srgbClr val="004C83"/>
                </a:solidFill>
                <a:latin typeface="+mj-lt"/>
                <a:cs typeface="Arial" panose="020B0604020202020204" pitchFamily="34" charset="0"/>
              </a:rPr>
              <a:t>Beneficiarios: </a:t>
            </a:r>
          </a:p>
          <a:p>
            <a:pPr lvl="0" algn="just">
              <a:buClr>
                <a:srgbClr val="002B94"/>
              </a:buClr>
            </a:pPr>
            <a:r>
              <a:rPr lang="es-GT" kern="1200" dirty="0">
                <a:solidFill>
                  <a:srgbClr val="004C83"/>
                </a:solidFill>
                <a:latin typeface="+mj-lt"/>
                <a:cs typeface="Arial" panose="020B0604020202020204" pitchFamily="34" charset="0"/>
              </a:rPr>
              <a:t>Toda la población: Consumidores de los productos, operadores de las estaciones de servicio y medioambiente. </a:t>
            </a:r>
          </a:p>
        </p:txBody>
      </p:sp>
      <p:pic>
        <p:nvPicPr>
          <p:cNvPr id="8" name="Imagen 7">
            <a:extLst>
              <a:ext uri="{FF2B5EF4-FFF2-40B4-BE49-F238E27FC236}">
                <a16:creationId xmlns:a16="http://schemas.microsoft.com/office/drawing/2014/main" id="{EA23FF82-4823-4816-996F-01F228F857CE}"/>
              </a:ext>
            </a:extLst>
          </p:cNvPr>
          <p:cNvPicPr>
            <a:picLocks noChangeAspect="1"/>
          </p:cNvPicPr>
          <p:nvPr/>
        </p:nvPicPr>
        <p:blipFill rotWithShape="1">
          <a:blip r:embed="rId3"/>
          <a:srcRect l="24266" r="16721"/>
          <a:stretch/>
        </p:blipFill>
        <p:spPr>
          <a:xfrm>
            <a:off x="6895652" y="685390"/>
            <a:ext cx="5296348" cy="5048436"/>
          </a:xfrm>
          <a:prstGeom prst="rect">
            <a:avLst/>
          </a:prstGeom>
        </p:spPr>
      </p:pic>
    </p:spTree>
    <p:extLst>
      <p:ext uri="{BB962C8B-B14F-4D97-AF65-F5344CB8AC3E}">
        <p14:creationId xmlns:p14="http://schemas.microsoft.com/office/powerpoint/2010/main" val="14339072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Google Shape;90;p2">
            <a:extLst>
              <a:ext uri="{FF2B5EF4-FFF2-40B4-BE49-F238E27FC236}">
                <a16:creationId xmlns:a16="http://schemas.microsoft.com/office/drawing/2014/main" id="{12788EAE-2F12-7D81-8420-2FBC48D8D96D}"/>
              </a:ext>
            </a:extLst>
          </p:cNvPr>
          <p:cNvSpPr txBox="1"/>
          <p:nvPr/>
        </p:nvSpPr>
        <p:spPr>
          <a:xfrm>
            <a:off x="727890" y="685390"/>
            <a:ext cx="5050340" cy="15696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400" b="1" dirty="0">
                <a:solidFill>
                  <a:srgbClr val="033964"/>
                </a:solidFill>
                <a:latin typeface="Arial" panose="020B0604020202020204" pitchFamily="34" charset="0"/>
                <a:ea typeface="Bebas Neue"/>
                <a:cs typeface="Arial" panose="020B0604020202020204" pitchFamily="34" charset="0"/>
                <a:sym typeface="Bebas Neue"/>
              </a:rPr>
              <a:t>FOMENTO, PRÁCTICA Y RESULTADOS DEL DIÁLOGO Y LA PARTICIPACIÓN SOCIAL </a:t>
            </a:r>
            <a:endParaRPr lang="es-GT" sz="1200" b="1" u="none" strike="noStrike" cap="none" dirty="0">
              <a:solidFill>
                <a:srgbClr val="033964"/>
              </a:solidFill>
              <a:latin typeface="Arial" panose="020B0604020202020204" pitchFamily="34" charset="0"/>
              <a:ea typeface="Bebas Neue"/>
              <a:cs typeface="Arial" panose="020B0604020202020204" pitchFamily="34" charset="0"/>
              <a:sym typeface="Bebas Neue"/>
            </a:endParaRPr>
          </a:p>
          <a:p>
            <a:pPr marL="0" marR="0" lvl="0" indent="0" algn="l" rtl="0">
              <a:spcBef>
                <a:spcPts val="0"/>
              </a:spcBef>
              <a:spcAft>
                <a:spcPts val="0"/>
              </a:spcAft>
              <a:buNone/>
            </a:pPr>
            <a:r>
              <a:rPr lang="es-GT" sz="1200" u="none" strike="noStrike" cap="none" dirty="0">
                <a:solidFill>
                  <a:srgbClr val="033964"/>
                </a:solidFill>
                <a:latin typeface="Arial" panose="020B0604020202020204" pitchFamily="34" charset="0"/>
                <a:ea typeface="Bebas Neue"/>
                <a:cs typeface="Arial" panose="020B0604020202020204" pitchFamily="34" charset="0"/>
                <a:sym typeface="Bebas Neue"/>
              </a:rPr>
              <a:t>Al tercer cuatrimestre</a:t>
            </a:r>
          </a:p>
          <a:p>
            <a:pPr marL="0" marR="0" lvl="0" indent="0" algn="l" rtl="0">
              <a:spcBef>
                <a:spcPts val="0"/>
              </a:spcBef>
              <a:spcAft>
                <a:spcPts val="0"/>
              </a:spcAft>
              <a:buNone/>
            </a:pPr>
            <a:r>
              <a:rPr lang="es-GT" sz="1200" b="1" u="none" strike="noStrike" cap="none" dirty="0">
                <a:solidFill>
                  <a:srgbClr val="033964"/>
                </a:solidFill>
                <a:latin typeface="Arial" panose="020B0604020202020204" pitchFamily="34" charset="0"/>
                <a:ea typeface="Bebas Neue"/>
                <a:cs typeface="Arial" panose="020B0604020202020204" pitchFamily="34" charset="0"/>
                <a:sym typeface="Bebas Neue"/>
              </a:rPr>
              <a:t>Ejercicio Fiscal 2023</a:t>
            </a:r>
          </a:p>
        </p:txBody>
      </p:sp>
      <p:sp>
        <p:nvSpPr>
          <p:cNvPr id="13" name="CuadroTexto 12">
            <a:extLst>
              <a:ext uri="{FF2B5EF4-FFF2-40B4-BE49-F238E27FC236}">
                <a16:creationId xmlns:a16="http://schemas.microsoft.com/office/drawing/2014/main" id="{4960D620-6513-428F-A92F-B55A23982EAA}"/>
              </a:ext>
            </a:extLst>
          </p:cNvPr>
          <p:cNvSpPr txBox="1"/>
          <p:nvPr/>
        </p:nvSpPr>
        <p:spPr>
          <a:xfrm>
            <a:off x="727888" y="2470085"/>
            <a:ext cx="5050340" cy="3539430"/>
          </a:xfrm>
          <a:prstGeom prst="rect">
            <a:avLst/>
          </a:prstGeom>
          <a:noFill/>
        </p:spPr>
        <p:txBody>
          <a:bodyPr wrap="square">
            <a:spAutoFit/>
          </a:bodyPr>
          <a:lstStyle/>
          <a:p>
            <a:pPr lvl="0" algn="just">
              <a:buClr>
                <a:srgbClr val="2B4D80"/>
              </a:buClr>
            </a:pPr>
            <a:r>
              <a:rPr lang="es-ES_tradnl" kern="1200" dirty="0">
                <a:solidFill>
                  <a:srgbClr val="004C83"/>
                </a:solidFill>
                <a:latin typeface="+mj-lt"/>
                <a:cs typeface="Arial" panose="020B0604020202020204" pitchFamily="34" charset="0"/>
              </a:rPr>
              <a:t>El MEM avanzó en el apoyo a los programas sustantivos que se implementan, diversos procesos de diálogo de proyectos energéticos, mineros y de hidrocarburos. </a:t>
            </a:r>
          </a:p>
          <a:p>
            <a:pPr lvl="0" algn="just">
              <a:buClr>
                <a:srgbClr val="2B4D80"/>
              </a:buClr>
            </a:pPr>
            <a:endParaRPr lang="es-GT" kern="1200" dirty="0">
              <a:solidFill>
                <a:srgbClr val="004C83"/>
              </a:solidFill>
              <a:latin typeface="+mj-lt"/>
              <a:cs typeface="Arial" panose="020B0604020202020204" pitchFamily="34" charset="0"/>
            </a:endParaRPr>
          </a:p>
          <a:p>
            <a:pPr marL="285750" lvl="0" indent="-285750" algn="just">
              <a:buClr>
                <a:srgbClr val="2B4D80"/>
              </a:buClr>
              <a:buFont typeface="Arial" panose="020B0604020202020204" pitchFamily="34" charset="0"/>
              <a:buChar char="•"/>
            </a:pPr>
            <a:r>
              <a:rPr lang="es-ES_tradnl" kern="1200" dirty="0">
                <a:solidFill>
                  <a:srgbClr val="004C83"/>
                </a:solidFill>
                <a:latin typeface="+mj-lt"/>
                <a:cs typeface="Arial" panose="020B0604020202020204" pitchFamily="34" charset="0"/>
              </a:rPr>
              <a:t>Los procesos de consulta benefician a cerca de </a:t>
            </a:r>
            <a:r>
              <a:rPr lang="es-ES_tradnl" b="1" kern="1200" dirty="0">
                <a:solidFill>
                  <a:srgbClr val="004C83"/>
                </a:solidFill>
                <a:latin typeface="+mj-lt"/>
                <a:cs typeface="Arial" panose="020B0604020202020204" pitchFamily="34" charset="0"/>
              </a:rPr>
              <a:t>800 mil</a:t>
            </a:r>
            <a:r>
              <a:rPr lang="es-ES_tradnl" kern="1200" dirty="0">
                <a:solidFill>
                  <a:srgbClr val="004C83"/>
                </a:solidFill>
                <a:latin typeface="+mj-lt"/>
                <a:cs typeface="Arial" panose="020B0604020202020204" pitchFamily="34" charset="0"/>
              </a:rPr>
              <a:t> pobladores de las áreas de influencia de los proyectos.</a:t>
            </a:r>
          </a:p>
          <a:p>
            <a:pPr lvl="0" algn="just">
              <a:buClr>
                <a:srgbClr val="2B4D80"/>
              </a:buClr>
            </a:pPr>
            <a:endParaRPr lang="es-ES_tradnl" kern="1200" dirty="0">
              <a:solidFill>
                <a:srgbClr val="004C83"/>
              </a:solidFill>
              <a:latin typeface="+mj-lt"/>
              <a:cs typeface="Arial" panose="020B0604020202020204" pitchFamily="34" charset="0"/>
            </a:endParaRPr>
          </a:p>
          <a:p>
            <a:pPr marL="285750" lvl="0" indent="-285750" algn="just">
              <a:buClr>
                <a:srgbClr val="2B4D80"/>
              </a:buClr>
              <a:buFont typeface="Arial" panose="020B0604020202020204" pitchFamily="34" charset="0"/>
              <a:buChar char="•"/>
            </a:pPr>
            <a:r>
              <a:rPr lang="es-ES_tradnl" kern="1200" dirty="0">
                <a:solidFill>
                  <a:srgbClr val="004C83"/>
                </a:solidFill>
                <a:latin typeface="+mj-lt"/>
                <a:cs typeface="Arial" panose="020B0604020202020204" pitchFamily="34" charset="0"/>
              </a:rPr>
              <a:t>El desarrollo de mecanismos de diálogo y participación ciudadana relacionados con extracción de minerales y materiales de construcción, afectan positivamente a medio millón de guatemaltecos y trae certeza jurídica y regularización de las licencias.</a:t>
            </a:r>
          </a:p>
          <a:p>
            <a:pPr lvl="0" algn="just">
              <a:buClr>
                <a:srgbClr val="2B4D80"/>
              </a:buClr>
            </a:pPr>
            <a:endParaRPr lang="es-ES_tradnl" kern="1200" dirty="0">
              <a:solidFill>
                <a:srgbClr val="004C83"/>
              </a:solidFill>
              <a:latin typeface="+mj-lt"/>
              <a:cs typeface="Arial" panose="020B0604020202020204" pitchFamily="34" charset="0"/>
            </a:endParaRPr>
          </a:p>
          <a:p>
            <a:pPr marL="285750" indent="-285750" algn="just">
              <a:buClr>
                <a:srgbClr val="2B4D80"/>
              </a:buClr>
              <a:buFont typeface="Arial" panose="020B0604020202020204" pitchFamily="34" charset="0"/>
              <a:buChar char="•"/>
            </a:pPr>
            <a:r>
              <a:rPr lang="es-ES_tradnl" kern="1200" dirty="0">
                <a:solidFill>
                  <a:srgbClr val="004C83"/>
                </a:solidFill>
                <a:latin typeface="+mj-lt"/>
                <a:cs typeface="Arial" panose="020B0604020202020204" pitchFamily="34" charset="0"/>
              </a:rPr>
              <a:t>Se logró avanzar en un </a:t>
            </a:r>
            <a:r>
              <a:rPr lang="es-ES_tradnl" b="1" kern="1200" dirty="0">
                <a:solidFill>
                  <a:srgbClr val="004C83"/>
                </a:solidFill>
                <a:latin typeface="+mj-lt"/>
                <a:cs typeface="Arial" panose="020B0604020202020204" pitchFamily="34" charset="0"/>
              </a:rPr>
              <a:t>85%</a:t>
            </a:r>
            <a:r>
              <a:rPr lang="es-ES_tradnl" kern="1200" dirty="0">
                <a:solidFill>
                  <a:srgbClr val="004C83"/>
                </a:solidFill>
                <a:latin typeface="+mj-lt"/>
                <a:cs typeface="Arial" panose="020B0604020202020204" pitchFamily="34" charset="0"/>
              </a:rPr>
              <a:t> en el proceso de consulta por el derecho minero </a:t>
            </a:r>
            <a:r>
              <a:rPr lang="es-ES_tradnl" kern="1200" dirty="0" err="1">
                <a:solidFill>
                  <a:srgbClr val="004C83"/>
                </a:solidFill>
                <a:latin typeface="+mj-lt"/>
                <a:cs typeface="Arial" panose="020B0604020202020204" pitchFamily="34" charset="0"/>
              </a:rPr>
              <a:t>Escobal</a:t>
            </a:r>
            <a:r>
              <a:rPr lang="es-ES_tradnl" kern="1200" dirty="0">
                <a:solidFill>
                  <a:srgbClr val="004C83"/>
                </a:solidFill>
                <a:latin typeface="+mj-lt"/>
                <a:cs typeface="Arial" panose="020B0604020202020204" pitchFamily="34" charset="0"/>
              </a:rPr>
              <a:t>, que traerá beneficios a cerca de </a:t>
            </a:r>
            <a:r>
              <a:rPr lang="es-ES_tradnl" b="1" kern="1200" dirty="0">
                <a:solidFill>
                  <a:srgbClr val="004C83"/>
                </a:solidFill>
                <a:latin typeface="+mj-lt"/>
                <a:cs typeface="Arial" panose="020B0604020202020204" pitchFamily="34" charset="0"/>
              </a:rPr>
              <a:t>25 mil </a:t>
            </a:r>
            <a:r>
              <a:rPr lang="es-ES_tradnl" kern="1200" dirty="0">
                <a:solidFill>
                  <a:srgbClr val="004C83"/>
                </a:solidFill>
                <a:latin typeface="+mj-lt"/>
                <a:cs typeface="Arial" panose="020B0604020202020204" pitchFamily="34" charset="0"/>
              </a:rPr>
              <a:t>guatemaltecos.</a:t>
            </a:r>
            <a:endParaRPr lang="es-GT" kern="1200" dirty="0">
              <a:solidFill>
                <a:srgbClr val="004C83"/>
              </a:solidFill>
              <a:latin typeface="+mj-lt"/>
              <a:cs typeface="Arial" panose="020B0604020202020204" pitchFamily="34" charset="0"/>
            </a:endParaRPr>
          </a:p>
        </p:txBody>
      </p:sp>
      <p:pic>
        <p:nvPicPr>
          <p:cNvPr id="6" name="Imagen 5">
            <a:extLst>
              <a:ext uri="{FF2B5EF4-FFF2-40B4-BE49-F238E27FC236}">
                <a16:creationId xmlns:a16="http://schemas.microsoft.com/office/drawing/2014/main" id="{84C66A4B-5468-43CE-ABC3-007129BACAB6}"/>
              </a:ext>
            </a:extLst>
          </p:cNvPr>
          <p:cNvPicPr/>
          <p:nvPr/>
        </p:nvPicPr>
        <p:blipFill rotWithShape="1">
          <a:blip r:embed="rId3" cstate="print">
            <a:extLst>
              <a:ext uri="{28A0092B-C50C-407E-A947-70E740481C1C}">
                <a14:useLocalDpi xmlns:a14="http://schemas.microsoft.com/office/drawing/2010/main" val="0"/>
              </a:ext>
            </a:extLst>
          </a:blip>
          <a:srcRect t="16819" r="9369" b="10327"/>
          <a:stretch/>
        </p:blipFill>
        <p:spPr>
          <a:xfrm>
            <a:off x="7196867" y="685390"/>
            <a:ext cx="4995134" cy="5059194"/>
          </a:xfrm>
          <a:prstGeom prst="rect">
            <a:avLst/>
          </a:prstGeom>
        </p:spPr>
      </p:pic>
    </p:spTree>
    <p:extLst>
      <p:ext uri="{BB962C8B-B14F-4D97-AF65-F5344CB8AC3E}">
        <p14:creationId xmlns:p14="http://schemas.microsoft.com/office/powerpoint/2010/main" val="3585427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2" name="Google Shape;90;p2">
            <a:extLst>
              <a:ext uri="{FF2B5EF4-FFF2-40B4-BE49-F238E27FC236}">
                <a16:creationId xmlns:a16="http://schemas.microsoft.com/office/drawing/2014/main" id="{619F04E6-ABF4-F8A7-04CC-04CC8F49368B}"/>
              </a:ext>
            </a:extLst>
          </p:cNvPr>
          <p:cNvSpPr txBox="1"/>
          <p:nvPr/>
        </p:nvSpPr>
        <p:spPr>
          <a:xfrm>
            <a:off x="688978" y="436657"/>
            <a:ext cx="8863813"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400" b="1" dirty="0">
                <a:solidFill>
                  <a:srgbClr val="033964"/>
                </a:solidFill>
                <a:latin typeface="Arial" panose="020B0604020202020204" pitchFamily="34" charset="0"/>
                <a:cs typeface="Arial" panose="020B0604020202020204" pitchFamily="34" charset="0"/>
                <a:sym typeface="Bebas Neue"/>
              </a:rPr>
              <a:t>PRINCIPALES FUNCIONES Y ATRIBUCIONES DEL MINISTERIO DE ENERGÍA Y MINAS (MEM)</a:t>
            </a:r>
          </a:p>
        </p:txBody>
      </p:sp>
      <p:sp>
        <p:nvSpPr>
          <p:cNvPr id="9" name="CuadroTexto 8">
            <a:extLst>
              <a:ext uri="{FF2B5EF4-FFF2-40B4-BE49-F238E27FC236}">
                <a16:creationId xmlns:a16="http://schemas.microsoft.com/office/drawing/2014/main" id="{4A1AB990-3018-44E7-9464-66D95C1EDC38}"/>
              </a:ext>
            </a:extLst>
          </p:cNvPr>
          <p:cNvSpPr txBox="1"/>
          <p:nvPr/>
        </p:nvSpPr>
        <p:spPr>
          <a:xfrm>
            <a:off x="688978" y="2000439"/>
            <a:ext cx="5180011" cy="3659143"/>
          </a:xfrm>
          <a:prstGeom prst="rect">
            <a:avLst/>
          </a:prstGeom>
          <a:noFill/>
        </p:spPr>
        <p:txBody>
          <a:bodyPr wrap="square">
            <a:spAutoFit/>
          </a:bodyPr>
          <a:lstStyle/>
          <a:p>
            <a:pPr marL="342900" lvl="0" indent="-342900" algn="just">
              <a:lnSpc>
                <a:spcPct val="150000"/>
              </a:lnSpc>
              <a:buClr>
                <a:srgbClr val="2B4D80"/>
              </a:buClr>
              <a:buFont typeface="Montserrat SemiBold" panose="00000700000000000000" pitchFamily="2" charset="0"/>
              <a:buAutoNum type="alphaLcParenR"/>
            </a:pPr>
            <a:r>
              <a:rPr lang="es-ES_tradnl" sz="1200" kern="1200" dirty="0">
                <a:solidFill>
                  <a:srgbClr val="004C83"/>
                </a:solidFill>
                <a:latin typeface="+mj-lt"/>
                <a:cs typeface="Arial" panose="020B0604020202020204" pitchFamily="34" charset="0"/>
              </a:rPr>
              <a:t>Estudiar y fomentar el uso de fuentes nuevas y renovables de energía, promover su aprovechamiento racional y estimular el desarrollo y aprovechamiento racional de energía en sus diferentes formas y tipos, procurando una política nacional que tienda a lograr la autosuficiencia energética del país.</a:t>
            </a:r>
            <a:endParaRPr lang="es-GT" sz="1200" kern="1200" dirty="0">
              <a:solidFill>
                <a:srgbClr val="004C83"/>
              </a:solidFill>
              <a:latin typeface="+mj-lt"/>
              <a:cs typeface="Arial" panose="020B0604020202020204" pitchFamily="34" charset="0"/>
            </a:endParaRPr>
          </a:p>
          <a:p>
            <a:pPr marL="342900" lvl="0" indent="-342900" algn="just">
              <a:lnSpc>
                <a:spcPct val="150000"/>
              </a:lnSpc>
              <a:buClr>
                <a:srgbClr val="2B4D80"/>
              </a:buClr>
              <a:buFont typeface="Montserrat SemiBold" panose="00000700000000000000" pitchFamily="2" charset="0"/>
              <a:buAutoNum type="alphaLcParenR"/>
            </a:pPr>
            <a:r>
              <a:rPr lang="es-ES_tradnl" sz="1200" kern="1200" dirty="0">
                <a:solidFill>
                  <a:srgbClr val="004C83"/>
                </a:solidFill>
                <a:latin typeface="+mj-lt"/>
                <a:cs typeface="Arial" panose="020B0604020202020204" pitchFamily="34" charset="0"/>
              </a:rPr>
              <a:t>Coordinar las acciones necesarias para mantener un adecuado y eficiente suministro de petróleo, productos petroleros y gas natural de acuerdo a la demanda del país, y conforme a la ley de la materia.</a:t>
            </a:r>
            <a:endParaRPr lang="es-GT" sz="1200" kern="1200" dirty="0">
              <a:solidFill>
                <a:srgbClr val="004C83"/>
              </a:solidFill>
              <a:latin typeface="+mj-lt"/>
              <a:cs typeface="Arial" panose="020B0604020202020204" pitchFamily="34" charset="0"/>
            </a:endParaRPr>
          </a:p>
          <a:p>
            <a:pPr marL="342900" lvl="0" indent="-342900" algn="just">
              <a:lnSpc>
                <a:spcPct val="150000"/>
              </a:lnSpc>
              <a:buClr>
                <a:srgbClr val="2B4D80"/>
              </a:buClr>
              <a:buFont typeface="Montserrat SemiBold" panose="00000700000000000000" pitchFamily="2" charset="0"/>
              <a:buAutoNum type="alphaLcParenR"/>
            </a:pPr>
            <a:r>
              <a:rPr lang="es-ES_tradnl" sz="1200" kern="1200" dirty="0">
                <a:solidFill>
                  <a:srgbClr val="004C83"/>
                </a:solidFill>
                <a:latin typeface="+mj-lt"/>
                <a:cs typeface="Arial" panose="020B0604020202020204" pitchFamily="34" charset="0"/>
              </a:rPr>
              <a:t>Cumplir y hacer cumplir la legislación relacionada con el reconocimiento superficial, exploración, explotación, transporte y transformación de hidrocarburos; la compraventa o   cualquier tipo de comercialización de petróleo crudo o reconstituido, gas natural y otros derivados, así como los derivados de los mismos.</a:t>
            </a:r>
            <a:endParaRPr lang="es-GT" sz="1200" kern="1200" dirty="0">
              <a:solidFill>
                <a:srgbClr val="004C83"/>
              </a:solidFill>
              <a:latin typeface="+mj-lt"/>
              <a:cs typeface="Arial" panose="020B0604020202020204" pitchFamily="34" charset="0"/>
            </a:endParaRPr>
          </a:p>
        </p:txBody>
      </p:sp>
      <p:sp>
        <p:nvSpPr>
          <p:cNvPr id="3" name="CuadroTexto 2">
            <a:extLst>
              <a:ext uri="{FF2B5EF4-FFF2-40B4-BE49-F238E27FC236}">
                <a16:creationId xmlns:a16="http://schemas.microsoft.com/office/drawing/2014/main" id="{D939FB61-ACD2-DDB7-3280-CDBBA1C045A2}"/>
              </a:ext>
            </a:extLst>
          </p:cNvPr>
          <p:cNvSpPr txBox="1"/>
          <p:nvPr/>
        </p:nvSpPr>
        <p:spPr>
          <a:xfrm>
            <a:off x="6315302" y="2000439"/>
            <a:ext cx="5180011" cy="3191708"/>
          </a:xfrm>
          <a:prstGeom prst="rect">
            <a:avLst/>
          </a:prstGeom>
          <a:noFill/>
        </p:spPr>
        <p:txBody>
          <a:bodyPr wrap="square">
            <a:spAutoFit/>
          </a:bodyPr>
          <a:lstStyle/>
          <a:p>
            <a:pPr marL="342900" indent="-342900" algn="just">
              <a:lnSpc>
                <a:spcPct val="150000"/>
              </a:lnSpc>
              <a:buClr>
                <a:srgbClr val="2B4D80"/>
              </a:buClr>
              <a:buFont typeface="+mj-lt"/>
              <a:buAutoNum type="alphaLcParenR" startAt="4"/>
            </a:pPr>
            <a:r>
              <a:rPr lang="es-ES_tradnl" sz="1200" kern="1200" dirty="0">
                <a:solidFill>
                  <a:srgbClr val="004C83"/>
                </a:solidFill>
                <a:latin typeface="+mj-lt"/>
                <a:cs typeface="Arial" panose="020B0604020202020204" pitchFamily="34" charset="0"/>
              </a:rPr>
              <a:t>Formular la política, proponer la regulación respectiva y supervisar el sistema de exploración, explotación y comercialización de hidrocarburos y minerales.</a:t>
            </a:r>
            <a:endParaRPr lang="es-GT" sz="1200" kern="1200" dirty="0">
              <a:solidFill>
                <a:srgbClr val="004C83"/>
              </a:solidFill>
              <a:latin typeface="+mj-lt"/>
              <a:cs typeface="Arial" panose="020B0604020202020204" pitchFamily="34" charset="0"/>
            </a:endParaRPr>
          </a:p>
          <a:p>
            <a:pPr marL="342900" indent="-342900" algn="just">
              <a:lnSpc>
                <a:spcPct val="150000"/>
              </a:lnSpc>
              <a:buClr>
                <a:srgbClr val="2B4D80"/>
              </a:buClr>
              <a:buFont typeface="+mj-lt"/>
              <a:buAutoNum type="alphaLcParenR" startAt="4"/>
            </a:pPr>
            <a:r>
              <a:rPr lang="es-ES_tradnl" sz="1200" kern="1200" dirty="0">
                <a:solidFill>
                  <a:srgbClr val="004C83"/>
                </a:solidFill>
                <a:latin typeface="+mj-lt"/>
                <a:cs typeface="Arial" panose="020B0604020202020204" pitchFamily="34" charset="0"/>
              </a:rPr>
              <a:t>Cumplir las normas y especificaciones ambientales que en materia de recursos no renovables establezca el Ministerio de Ambiente y Recursos Naturales.</a:t>
            </a:r>
            <a:endParaRPr lang="es-GT" sz="1200" kern="1200" dirty="0">
              <a:solidFill>
                <a:srgbClr val="004C83"/>
              </a:solidFill>
              <a:latin typeface="+mj-lt"/>
              <a:cs typeface="Arial" panose="020B0604020202020204" pitchFamily="34" charset="0"/>
            </a:endParaRPr>
          </a:p>
          <a:p>
            <a:pPr marL="342900" indent="-342900" algn="just">
              <a:lnSpc>
                <a:spcPct val="150000"/>
              </a:lnSpc>
              <a:buClr>
                <a:srgbClr val="2B4D80"/>
              </a:buClr>
              <a:buFont typeface="+mj-lt"/>
              <a:buAutoNum type="alphaLcParenR" startAt="4"/>
            </a:pPr>
            <a:r>
              <a:rPr lang="es-ES_tradnl" sz="1200" kern="1200" dirty="0">
                <a:solidFill>
                  <a:srgbClr val="004C83"/>
                </a:solidFill>
                <a:latin typeface="+mj-lt"/>
                <a:cs typeface="Arial" panose="020B0604020202020204" pitchFamily="34" charset="0"/>
              </a:rPr>
              <a:t>Emitir opinión en el ámbito de su competencia sobre políticas o proyectos de otras instituciones públicas que incidan en el desarrollo energético del país.</a:t>
            </a:r>
            <a:endParaRPr lang="es-GT" sz="1200" kern="1200" dirty="0">
              <a:solidFill>
                <a:srgbClr val="004C83"/>
              </a:solidFill>
              <a:latin typeface="+mj-lt"/>
              <a:cs typeface="Arial" panose="020B0604020202020204" pitchFamily="34" charset="0"/>
            </a:endParaRPr>
          </a:p>
          <a:p>
            <a:pPr marL="342900" indent="-342900" algn="just">
              <a:lnSpc>
                <a:spcPct val="150000"/>
              </a:lnSpc>
              <a:buClr>
                <a:srgbClr val="2B4D80"/>
              </a:buClr>
              <a:buFont typeface="+mj-lt"/>
              <a:buAutoNum type="alphaLcParenR" startAt="4"/>
            </a:pPr>
            <a:r>
              <a:rPr lang="es-ES_tradnl" sz="1200" kern="1200" dirty="0">
                <a:solidFill>
                  <a:srgbClr val="004C83"/>
                </a:solidFill>
                <a:latin typeface="+mj-lt"/>
                <a:cs typeface="Arial" panose="020B0604020202020204" pitchFamily="34" charset="0"/>
              </a:rPr>
              <a:t>Ejercer las funciones normativas y de control y supervisión en materia de energía eléctrica que le asignen las leyes.</a:t>
            </a:r>
            <a:endParaRPr lang="es-GT" sz="1200" kern="1200" dirty="0">
              <a:solidFill>
                <a:srgbClr val="004C83"/>
              </a:solidFill>
              <a:latin typeface="+mj-lt"/>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CuadroTexto 13">
            <a:extLst>
              <a:ext uri="{FF2B5EF4-FFF2-40B4-BE49-F238E27FC236}">
                <a16:creationId xmlns:a16="http://schemas.microsoft.com/office/drawing/2014/main" id="{57146A67-C081-2534-FEB1-BC7819A31A7A}"/>
              </a:ext>
            </a:extLst>
          </p:cNvPr>
          <p:cNvSpPr txBox="1"/>
          <p:nvPr/>
        </p:nvSpPr>
        <p:spPr>
          <a:xfrm>
            <a:off x="5196575" y="2551837"/>
            <a:ext cx="6995425" cy="1754326"/>
          </a:xfrm>
          <a:prstGeom prst="rect">
            <a:avLst/>
          </a:prstGeom>
          <a:noFill/>
        </p:spPr>
        <p:txBody>
          <a:bodyPr wrap="square" rtlCol="0">
            <a:spAutoFit/>
          </a:body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s-GT" sz="4000" b="1" i="0" u="none" strike="noStrike" kern="0" cap="none" spc="0" normalizeH="0" baseline="0" noProof="0" dirty="0">
                <a:ln>
                  <a:noFill/>
                </a:ln>
                <a:solidFill>
                  <a:prstClr val="white"/>
                </a:solidFill>
                <a:effectLst/>
                <a:uLnTx/>
                <a:uFillTx/>
                <a:latin typeface="Arial"/>
                <a:cs typeface="Arial" panose="020B0604020202020204" pitchFamily="34" charset="0"/>
                <a:sym typeface="Arial"/>
              </a:rPr>
              <a:t>CONSOLIDADO DE LOGROS INSTITUCIONALES</a:t>
            </a:r>
          </a:p>
        </p:txBody>
      </p:sp>
      <p:sp>
        <p:nvSpPr>
          <p:cNvPr id="3" name="CuadroTexto 2">
            <a:extLst>
              <a:ext uri="{FF2B5EF4-FFF2-40B4-BE49-F238E27FC236}">
                <a16:creationId xmlns:a16="http://schemas.microsoft.com/office/drawing/2014/main" id="{00231819-0FD0-B724-E882-F7581BE32522}"/>
              </a:ext>
            </a:extLst>
          </p:cNvPr>
          <p:cNvSpPr txBox="1"/>
          <p:nvPr/>
        </p:nvSpPr>
        <p:spPr>
          <a:xfrm>
            <a:off x="7965239" y="1260227"/>
            <a:ext cx="145809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T" sz="6600" b="1" i="0" u="none" strike="noStrike" kern="1200" cap="none" spc="0" normalizeH="0" baseline="0" noProof="0" dirty="0">
                <a:ln>
                  <a:noFill/>
                </a:ln>
                <a:solidFill>
                  <a:srgbClr val="FFC000">
                    <a:lumMod val="75000"/>
                  </a:srgbClr>
                </a:solidFill>
                <a:effectLst/>
                <a:uLnTx/>
                <a:uFillTx/>
                <a:latin typeface="Arial" panose="020B0604020202020204" pitchFamily="34" charset="0"/>
                <a:ea typeface="+mn-ea"/>
                <a:cs typeface="Arial" panose="020B0604020202020204" pitchFamily="34" charset="0"/>
                <a:sym typeface="Arial"/>
              </a:rPr>
              <a:t>3</a:t>
            </a:r>
          </a:p>
        </p:txBody>
      </p:sp>
    </p:spTree>
    <p:extLst>
      <p:ext uri="{BB962C8B-B14F-4D97-AF65-F5344CB8AC3E}">
        <p14:creationId xmlns:p14="http://schemas.microsoft.com/office/powerpoint/2010/main" val="2510375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Google Shape;90;p2">
            <a:extLst>
              <a:ext uri="{FF2B5EF4-FFF2-40B4-BE49-F238E27FC236}">
                <a16:creationId xmlns:a16="http://schemas.microsoft.com/office/drawing/2014/main" id="{12788EAE-2F12-7D81-8420-2FBC48D8D96D}"/>
              </a:ext>
            </a:extLst>
          </p:cNvPr>
          <p:cNvSpPr txBox="1"/>
          <p:nvPr/>
        </p:nvSpPr>
        <p:spPr>
          <a:xfrm>
            <a:off x="727889" y="685390"/>
            <a:ext cx="7404433"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400" b="1" dirty="0">
                <a:solidFill>
                  <a:srgbClr val="033964"/>
                </a:solidFill>
                <a:latin typeface="Arial" panose="020B0604020202020204" pitchFamily="34" charset="0"/>
                <a:ea typeface="Bebas Neue"/>
                <a:cs typeface="Arial" panose="020B0604020202020204" pitchFamily="34" charset="0"/>
                <a:sym typeface="Bebas Neue"/>
              </a:rPr>
              <a:t>CONSOLIDADO LOGROS INSTITUCIONALES</a:t>
            </a:r>
            <a:endParaRPr lang="es-GT" sz="1200" b="1" u="none" strike="noStrike" cap="none" dirty="0">
              <a:solidFill>
                <a:srgbClr val="033964"/>
              </a:solidFill>
              <a:latin typeface="Arial" panose="020B0604020202020204" pitchFamily="34" charset="0"/>
              <a:ea typeface="Bebas Neue"/>
              <a:cs typeface="Arial" panose="020B0604020202020204" pitchFamily="34" charset="0"/>
              <a:sym typeface="Bebas Neue"/>
            </a:endParaRPr>
          </a:p>
          <a:p>
            <a:pPr marL="0" marR="0" lvl="0" indent="0" algn="l" rtl="0">
              <a:spcBef>
                <a:spcPts val="0"/>
              </a:spcBef>
              <a:spcAft>
                <a:spcPts val="0"/>
              </a:spcAft>
              <a:buNone/>
            </a:pPr>
            <a:r>
              <a:rPr lang="es-GT" sz="1200" u="none" strike="noStrike" cap="none" dirty="0">
                <a:solidFill>
                  <a:srgbClr val="033964"/>
                </a:solidFill>
                <a:latin typeface="Arial" panose="020B0604020202020204" pitchFamily="34" charset="0"/>
                <a:ea typeface="Bebas Neue"/>
                <a:cs typeface="Arial" panose="020B0604020202020204" pitchFamily="34" charset="0"/>
                <a:sym typeface="Bebas Neue"/>
              </a:rPr>
              <a:t>Al tercer cuatrimestre</a:t>
            </a:r>
          </a:p>
          <a:p>
            <a:pPr marL="0" marR="0" lvl="0" indent="0" algn="l" rtl="0">
              <a:spcBef>
                <a:spcPts val="0"/>
              </a:spcBef>
              <a:spcAft>
                <a:spcPts val="0"/>
              </a:spcAft>
              <a:buNone/>
            </a:pPr>
            <a:r>
              <a:rPr lang="es-GT" sz="1200" b="1" u="none" strike="noStrike" cap="none" dirty="0">
                <a:solidFill>
                  <a:srgbClr val="033964"/>
                </a:solidFill>
                <a:latin typeface="Arial" panose="020B0604020202020204" pitchFamily="34" charset="0"/>
                <a:ea typeface="Bebas Neue"/>
                <a:cs typeface="Arial" panose="020B0604020202020204" pitchFamily="34" charset="0"/>
                <a:sym typeface="Bebas Neue"/>
              </a:rPr>
              <a:t>Ejercicio Fiscal 2023</a:t>
            </a:r>
          </a:p>
        </p:txBody>
      </p:sp>
      <p:graphicFrame>
        <p:nvGraphicFramePr>
          <p:cNvPr id="3" name="Tabla 2">
            <a:extLst>
              <a:ext uri="{FF2B5EF4-FFF2-40B4-BE49-F238E27FC236}">
                <a16:creationId xmlns:a16="http://schemas.microsoft.com/office/drawing/2014/main" id="{7B7B1E20-08DE-4DC3-9F5D-AF7DA7954CF2}"/>
              </a:ext>
            </a:extLst>
          </p:cNvPr>
          <p:cNvGraphicFramePr>
            <a:graphicFrameLocks noGrp="1"/>
          </p:cNvGraphicFramePr>
          <p:nvPr>
            <p:extLst>
              <p:ext uri="{D42A27DB-BD31-4B8C-83A1-F6EECF244321}">
                <p14:modId xmlns:p14="http://schemas.microsoft.com/office/powerpoint/2010/main" val="1588701022"/>
              </p:ext>
            </p:extLst>
          </p:nvPr>
        </p:nvGraphicFramePr>
        <p:xfrm>
          <a:off x="838200" y="2671044"/>
          <a:ext cx="10515600" cy="1945640"/>
        </p:xfrm>
        <a:graphic>
          <a:graphicData uri="http://schemas.openxmlformats.org/drawingml/2006/table">
            <a:tbl>
              <a:tblPr firstRow="1" firstCol="1" bandRow="1">
                <a:tableStyleId>{5C22544A-7EE6-4342-B048-85BDC9FD1C3A}</a:tableStyleId>
              </a:tblPr>
              <a:tblGrid>
                <a:gridCol w="1379706">
                  <a:extLst>
                    <a:ext uri="{9D8B030D-6E8A-4147-A177-3AD203B41FA5}">
                      <a16:colId xmlns:a16="http://schemas.microsoft.com/office/drawing/2014/main" val="1070531868"/>
                    </a:ext>
                  </a:extLst>
                </a:gridCol>
                <a:gridCol w="9135894">
                  <a:extLst>
                    <a:ext uri="{9D8B030D-6E8A-4147-A177-3AD203B41FA5}">
                      <a16:colId xmlns:a16="http://schemas.microsoft.com/office/drawing/2014/main" val="1151262941"/>
                    </a:ext>
                  </a:extLst>
                </a:gridCol>
              </a:tblGrid>
              <a:tr h="333375">
                <a:tc rowSpan="4">
                  <a:txBody>
                    <a:bodyPr/>
                    <a:lstStyle/>
                    <a:p>
                      <a:pPr algn="ctr">
                        <a:lnSpc>
                          <a:spcPct val="107000"/>
                        </a:lnSpc>
                        <a:spcAft>
                          <a:spcPts val="800"/>
                        </a:spcAft>
                      </a:pPr>
                      <a:r>
                        <a:rPr lang="es-GT" sz="800" dirty="0">
                          <a:effectLst/>
                        </a:rPr>
                        <a:t>AVANCES Y RESULTADOS EN</a:t>
                      </a:r>
                      <a:br>
                        <a:rPr lang="es-GT" sz="800" dirty="0">
                          <a:effectLst/>
                        </a:rPr>
                      </a:br>
                      <a:r>
                        <a:rPr lang="es-GT" sz="800" dirty="0">
                          <a:effectLst/>
                        </a:rPr>
                        <a:t>LA ELECTRIFICACIÓN DEL PAÍS</a:t>
                      </a:r>
                      <a:endParaRPr lang="es-G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vert="vert270" anchor="ctr">
                    <a:solidFill>
                      <a:srgbClr val="009BDB"/>
                    </a:solidFill>
                  </a:tcPr>
                </a:tc>
                <a:tc>
                  <a:txBody>
                    <a:bodyPr/>
                    <a:lstStyle/>
                    <a:p>
                      <a:pPr algn="ctr">
                        <a:lnSpc>
                          <a:spcPct val="107000"/>
                        </a:lnSpc>
                        <a:spcAft>
                          <a:spcPts val="800"/>
                        </a:spcAft>
                      </a:pPr>
                      <a:r>
                        <a:rPr lang="es-GT" sz="1200" dirty="0">
                          <a:effectLst/>
                        </a:rPr>
                        <a:t>Logros programa 15 Fomento de las actividades de Generación, Transmisión y Distribución de Energía Eléctrica</a:t>
                      </a:r>
                      <a:endParaRPr lang="es-G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B w="12700" cap="flat" cmpd="sng" algn="ctr">
                      <a:solidFill>
                        <a:schemeClr val="tx2">
                          <a:lumMod val="90000"/>
                        </a:schemeClr>
                      </a:solidFill>
                      <a:prstDash val="solid"/>
                      <a:round/>
                      <a:headEnd type="none" w="med" len="med"/>
                      <a:tailEnd type="none" w="med" len="med"/>
                    </a:lnB>
                    <a:solidFill>
                      <a:srgbClr val="00BEFE"/>
                    </a:solidFill>
                  </a:tcPr>
                </a:tc>
                <a:extLst>
                  <a:ext uri="{0D108BD9-81ED-4DB2-BD59-A6C34878D82A}">
                    <a16:rowId xmlns:a16="http://schemas.microsoft.com/office/drawing/2014/main" val="1291347386"/>
                  </a:ext>
                </a:extLst>
              </a:tr>
              <a:tr h="485775">
                <a:tc vMerge="1">
                  <a:txBody>
                    <a:bodyPr/>
                    <a:lstStyle/>
                    <a:p>
                      <a:endParaRPr lang="es-GT"/>
                    </a:p>
                  </a:txBody>
                  <a:tcPr/>
                </a:tc>
                <a:tc>
                  <a:txBody>
                    <a:bodyPr/>
                    <a:lstStyle/>
                    <a:p>
                      <a:pPr algn="just">
                        <a:lnSpc>
                          <a:spcPct val="107000"/>
                        </a:lnSpc>
                        <a:spcAft>
                          <a:spcPts val="800"/>
                        </a:spcAft>
                      </a:pPr>
                      <a:r>
                        <a:rPr lang="es-GT" sz="1050" b="0" i="0" u="none" strike="noStrike" cap="none" dirty="0">
                          <a:solidFill>
                            <a:srgbClr val="004C83"/>
                          </a:solidFill>
                          <a:effectLst/>
                          <a:latin typeface="+mj-lt"/>
                          <a:ea typeface="+mn-ea"/>
                          <a:cs typeface="+mn-cs"/>
                          <a:sym typeface="Arial"/>
                        </a:rPr>
                        <a:t>1. El resultado del Índice de Cobertura Eléctrica Nacional a diciembre del año 2023 es de 90.55%; valor que representa un aumento de 0.61 puntos porcentuales respecto al calculado en el año total anterior y un avance de 2.41% respecto al valor calculado en el año 2018 (año base).</a:t>
                      </a:r>
                    </a:p>
                  </a:txBody>
                  <a:tcPr anchor="ctr">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solidFill>
                      <a:srgbClr val="F3F3F3"/>
                    </a:solidFill>
                  </a:tcPr>
                </a:tc>
                <a:extLst>
                  <a:ext uri="{0D108BD9-81ED-4DB2-BD59-A6C34878D82A}">
                    <a16:rowId xmlns:a16="http://schemas.microsoft.com/office/drawing/2014/main" val="7076884"/>
                  </a:ext>
                </a:extLst>
              </a:tr>
              <a:tr h="876300">
                <a:tc vMerge="1">
                  <a:txBody>
                    <a:bodyPr/>
                    <a:lstStyle/>
                    <a:p>
                      <a:endParaRPr lang="es-GT"/>
                    </a:p>
                  </a:txBody>
                  <a:tcPr/>
                </a:tc>
                <a:tc>
                  <a:txBody>
                    <a:bodyPr/>
                    <a:lstStyle/>
                    <a:p>
                      <a:pPr algn="just">
                        <a:lnSpc>
                          <a:spcPct val="107000"/>
                        </a:lnSpc>
                        <a:spcAft>
                          <a:spcPts val="800"/>
                        </a:spcAft>
                      </a:pPr>
                      <a:r>
                        <a:rPr lang="es-GT" sz="1050" b="0" i="0" u="none" strike="noStrike" cap="none" dirty="0">
                          <a:solidFill>
                            <a:srgbClr val="004C83"/>
                          </a:solidFill>
                          <a:effectLst/>
                          <a:latin typeface="+mj-lt"/>
                          <a:ea typeface="+mn-ea"/>
                          <a:cs typeface="+mn-cs"/>
                          <a:sym typeface="Arial"/>
                        </a:rPr>
                        <a:t>2. En relación a la Ley del Alcohol Carburante y su Reglamento, el Ministerio de Energía y Minas a solicitud de la Dirección General de Energía, aprobó mediante Acuerdo Ministerial 286-2023, el “Manual de Procedimientos, Instructivos y Formularios” para solicitar el registro y licencia respectivos de los Productores y Distribuidores de Alcohol Carburante, lo que permite iniciar los trámites administrativos relacionados.</a:t>
                      </a:r>
                    </a:p>
                  </a:txBody>
                  <a:tcPr anchor="ctr">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solidFill>
                      <a:srgbClr val="F3F3F3"/>
                    </a:solidFill>
                  </a:tcPr>
                </a:tc>
                <a:extLst>
                  <a:ext uri="{0D108BD9-81ED-4DB2-BD59-A6C34878D82A}">
                    <a16:rowId xmlns:a16="http://schemas.microsoft.com/office/drawing/2014/main" val="1417451575"/>
                  </a:ext>
                </a:extLst>
              </a:tr>
              <a:tr h="190500">
                <a:tc vMerge="1">
                  <a:txBody>
                    <a:bodyPr/>
                    <a:lstStyle/>
                    <a:p>
                      <a:endParaRPr lang="es-GT"/>
                    </a:p>
                  </a:txBody>
                  <a:tcPr/>
                </a:tc>
                <a:tc>
                  <a:txBody>
                    <a:bodyPr/>
                    <a:lstStyle/>
                    <a:p>
                      <a:pPr algn="just">
                        <a:lnSpc>
                          <a:spcPct val="107000"/>
                        </a:lnSpc>
                        <a:spcAft>
                          <a:spcPts val="800"/>
                        </a:spcAft>
                      </a:pPr>
                      <a:r>
                        <a:rPr lang="es-GT" sz="1050" b="1" i="0" u="none" strike="noStrike" cap="none" dirty="0">
                          <a:solidFill>
                            <a:srgbClr val="004C83"/>
                          </a:solidFill>
                          <a:effectLst/>
                          <a:latin typeface="+mj-lt"/>
                          <a:ea typeface="+mn-ea"/>
                          <a:cs typeface="+mn-cs"/>
                          <a:sym typeface="Arial"/>
                        </a:rPr>
                        <a:t>Beneficiarios: Toda la Población</a:t>
                      </a:r>
                    </a:p>
                  </a:txBody>
                  <a:tcPr anchor="ctr">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solidFill>
                      <a:srgbClr val="F3F3F3"/>
                    </a:solidFill>
                  </a:tcPr>
                </a:tc>
                <a:extLst>
                  <a:ext uri="{0D108BD9-81ED-4DB2-BD59-A6C34878D82A}">
                    <a16:rowId xmlns:a16="http://schemas.microsoft.com/office/drawing/2014/main" val="1168078971"/>
                  </a:ext>
                </a:extLst>
              </a:tr>
            </a:tbl>
          </a:graphicData>
        </a:graphic>
      </p:graphicFrame>
    </p:spTree>
    <p:extLst>
      <p:ext uri="{BB962C8B-B14F-4D97-AF65-F5344CB8AC3E}">
        <p14:creationId xmlns:p14="http://schemas.microsoft.com/office/powerpoint/2010/main" val="14533880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Google Shape;90;p2">
            <a:extLst>
              <a:ext uri="{FF2B5EF4-FFF2-40B4-BE49-F238E27FC236}">
                <a16:creationId xmlns:a16="http://schemas.microsoft.com/office/drawing/2014/main" id="{12788EAE-2F12-7D81-8420-2FBC48D8D96D}"/>
              </a:ext>
            </a:extLst>
          </p:cNvPr>
          <p:cNvSpPr txBox="1"/>
          <p:nvPr/>
        </p:nvSpPr>
        <p:spPr>
          <a:xfrm>
            <a:off x="727889" y="685390"/>
            <a:ext cx="7404433"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400" b="1" dirty="0">
                <a:solidFill>
                  <a:srgbClr val="033964"/>
                </a:solidFill>
                <a:latin typeface="Arial" panose="020B0604020202020204" pitchFamily="34" charset="0"/>
                <a:ea typeface="Bebas Neue"/>
                <a:cs typeface="Arial" panose="020B0604020202020204" pitchFamily="34" charset="0"/>
                <a:sym typeface="Bebas Neue"/>
              </a:rPr>
              <a:t>CONSOLIDADO LOGROS INSTITUCIONALES</a:t>
            </a:r>
            <a:endParaRPr lang="es-GT" sz="1200" b="1" u="none" strike="noStrike" cap="none" dirty="0">
              <a:solidFill>
                <a:srgbClr val="033964"/>
              </a:solidFill>
              <a:latin typeface="Arial" panose="020B0604020202020204" pitchFamily="34" charset="0"/>
              <a:ea typeface="Bebas Neue"/>
              <a:cs typeface="Arial" panose="020B0604020202020204" pitchFamily="34" charset="0"/>
              <a:sym typeface="Bebas Neue"/>
            </a:endParaRPr>
          </a:p>
          <a:p>
            <a:pPr marL="0" marR="0" lvl="0" indent="0" algn="l" rtl="0">
              <a:spcBef>
                <a:spcPts val="0"/>
              </a:spcBef>
              <a:spcAft>
                <a:spcPts val="0"/>
              </a:spcAft>
              <a:buNone/>
            </a:pPr>
            <a:r>
              <a:rPr lang="es-GT" sz="1200" u="none" strike="noStrike" cap="none" dirty="0">
                <a:solidFill>
                  <a:srgbClr val="033964"/>
                </a:solidFill>
                <a:latin typeface="Arial" panose="020B0604020202020204" pitchFamily="34" charset="0"/>
                <a:ea typeface="Bebas Neue"/>
                <a:cs typeface="Arial" panose="020B0604020202020204" pitchFamily="34" charset="0"/>
                <a:sym typeface="Bebas Neue"/>
              </a:rPr>
              <a:t>Al tercer cuatrimestre</a:t>
            </a:r>
          </a:p>
          <a:p>
            <a:pPr marL="0" marR="0" lvl="0" indent="0" algn="l" rtl="0">
              <a:spcBef>
                <a:spcPts val="0"/>
              </a:spcBef>
              <a:spcAft>
                <a:spcPts val="0"/>
              </a:spcAft>
              <a:buNone/>
            </a:pPr>
            <a:r>
              <a:rPr lang="es-GT" sz="1200" b="1" u="none" strike="noStrike" cap="none" dirty="0">
                <a:solidFill>
                  <a:srgbClr val="033964"/>
                </a:solidFill>
                <a:latin typeface="Arial" panose="020B0604020202020204" pitchFamily="34" charset="0"/>
                <a:ea typeface="Bebas Neue"/>
                <a:cs typeface="Arial" panose="020B0604020202020204" pitchFamily="34" charset="0"/>
                <a:sym typeface="Bebas Neue"/>
              </a:rPr>
              <a:t>Ejercicio Fiscal 2023</a:t>
            </a:r>
          </a:p>
        </p:txBody>
      </p:sp>
      <p:graphicFrame>
        <p:nvGraphicFramePr>
          <p:cNvPr id="2" name="Tabla 1">
            <a:extLst>
              <a:ext uri="{FF2B5EF4-FFF2-40B4-BE49-F238E27FC236}">
                <a16:creationId xmlns:a16="http://schemas.microsoft.com/office/drawing/2014/main" id="{99512A7D-5EB4-4F41-9F09-68D50EC0A3DB}"/>
              </a:ext>
            </a:extLst>
          </p:cNvPr>
          <p:cNvGraphicFramePr>
            <a:graphicFrameLocks noGrp="1"/>
          </p:cNvGraphicFramePr>
          <p:nvPr>
            <p:extLst>
              <p:ext uri="{D42A27DB-BD31-4B8C-83A1-F6EECF244321}">
                <p14:modId xmlns:p14="http://schemas.microsoft.com/office/powerpoint/2010/main" val="1045959186"/>
              </p:ext>
            </p:extLst>
          </p:nvPr>
        </p:nvGraphicFramePr>
        <p:xfrm>
          <a:off x="838200" y="2335203"/>
          <a:ext cx="10515600" cy="2807208"/>
        </p:xfrm>
        <a:graphic>
          <a:graphicData uri="http://schemas.openxmlformats.org/drawingml/2006/table">
            <a:tbl>
              <a:tblPr firstRow="1" firstCol="1" bandRow="1">
                <a:tableStyleId>{5C22544A-7EE6-4342-B048-85BDC9FD1C3A}</a:tableStyleId>
              </a:tblPr>
              <a:tblGrid>
                <a:gridCol w="2080098">
                  <a:extLst>
                    <a:ext uri="{9D8B030D-6E8A-4147-A177-3AD203B41FA5}">
                      <a16:colId xmlns:a16="http://schemas.microsoft.com/office/drawing/2014/main" val="1916785683"/>
                    </a:ext>
                  </a:extLst>
                </a:gridCol>
                <a:gridCol w="8435502">
                  <a:extLst>
                    <a:ext uri="{9D8B030D-6E8A-4147-A177-3AD203B41FA5}">
                      <a16:colId xmlns:a16="http://schemas.microsoft.com/office/drawing/2014/main" val="3496035958"/>
                    </a:ext>
                  </a:extLst>
                </a:gridCol>
              </a:tblGrid>
              <a:tr h="323850">
                <a:tc rowSpan="6">
                  <a:txBody>
                    <a:bodyPr/>
                    <a:lstStyle/>
                    <a:p>
                      <a:pPr algn="ctr">
                        <a:lnSpc>
                          <a:spcPct val="107000"/>
                        </a:lnSpc>
                        <a:spcAft>
                          <a:spcPts val="800"/>
                        </a:spcAft>
                      </a:pPr>
                      <a:r>
                        <a:rPr lang="es-GT" sz="800" dirty="0">
                          <a:effectLst/>
                        </a:rPr>
                        <a:t>FOMENTO, PRÁCTICA Y RESULTADOS DEL DIÁLOGO Y LA PARTICIPACIÓN SOCIAL</a:t>
                      </a:r>
                      <a:endParaRPr lang="es-GT" sz="1100" dirty="0">
                        <a:effectLst/>
                        <a:latin typeface="Calibri" panose="020F0502020204030204" pitchFamily="34" charset="0"/>
                        <a:ea typeface="Calibri" panose="020F0502020204030204" pitchFamily="34" charset="0"/>
                        <a:cs typeface="Times New Roman" panose="02020603050405020304" pitchFamily="18" charset="0"/>
                      </a:endParaRPr>
                    </a:p>
                  </a:txBody>
                  <a:tcPr vert="vert270" anchor="ctr">
                    <a:solidFill>
                      <a:srgbClr val="009BDB"/>
                    </a:solidFill>
                  </a:tcPr>
                </a:tc>
                <a:tc>
                  <a:txBody>
                    <a:bodyPr/>
                    <a:lstStyle/>
                    <a:p>
                      <a:pPr algn="ctr">
                        <a:lnSpc>
                          <a:spcPct val="107000"/>
                        </a:lnSpc>
                        <a:spcAft>
                          <a:spcPts val="800"/>
                        </a:spcAft>
                      </a:pPr>
                      <a:r>
                        <a:rPr lang="es-GT" sz="900" dirty="0">
                          <a:effectLst/>
                        </a:rPr>
                        <a:t>Logros programa 03 “Desarrollo Sostenible del Sector Energético, Minero y de Hidrocarburos (Actividad común a los programas 11, 12 y 15) </a:t>
                      </a:r>
                      <a:endParaRPr lang="es-GT"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B w="12700" cap="flat" cmpd="sng" algn="ctr">
                      <a:solidFill>
                        <a:schemeClr val="tx2">
                          <a:lumMod val="90000"/>
                        </a:schemeClr>
                      </a:solidFill>
                      <a:prstDash val="solid"/>
                      <a:round/>
                      <a:headEnd type="none" w="med" len="med"/>
                      <a:tailEnd type="none" w="med" len="med"/>
                    </a:lnB>
                    <a:solidFill>
                      <a:srgbClr val="00BEFE"/>
                    </a:solidFill>
                  </a:tcPr>
                </a:tc>
                <a:extLst>
                  <a:ext uri="{0D108BD9-81ED-4DB2-BD59-A6C34878D82A}">
                    <a16:rowId xmlns:a16="http://schemas.microsoft.com/office/drawing/2014/main" val="3943128239"/>
                  </a:ext>
                </a:extLst>
              </a:tr>
              <a:tr h="323850">
                <a:tc vMerge="1">
                  <a:txBody>
                    <a:bodyPr/>
                    <a:lstStyle/>
                    <a:p>
                      <a:endParaRPr lang="es-GT"/>
                    </a:p>
                  </a:txBody>
                  <a:tcPr/>
                </a:tc>
                <a:tc>
                  <a:txBody>
                    <a:bodyPr/>
                    <a:lstStyle/>
                    <a:p>
                      <a:pPr algn="just">
                        <a:lnSpc>
                          <a:spcPct val="107000"/>
                        </a:lnSpc>
                        <a:spcAft>
                          <a:spcPts val="800"/>
                        </a:spcAft>
                      </a:pPr>
                      <a:r>
                        <a:rPr lang="es-GT" sz="1050" b="0" i="0" u="none" strike="noStrike" cap="none" dirty="0">
                          <a:solidFill>
                            <a:srgbClr val="004C83"/>
                          </a:solidFill>
                          <a:effectLst/>
                          <a:latin typeface="+mj-lt"/>
                          <a:ea typeface="+mn-ea"/>
                          <a:cs typeface="+mn-cs"/>
                          <a:sym typeface="Arial"/>
                        </a:rPr>
                        <a:t>1.  Los procesos de consulta benefician a cerca de 800 mil pobladores de las áreas de influencia de los proyectos inmersos en procesos de consulta.</a:t>
                      </a:r>
                    </a:p>
                  </a:txBody>
                  <a:tcPr anchor="ctr">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solidFill>
                      <a:srgbClr val="F3F3F3"/>
                    </a:solidFill>
                  </a:tcPr>
                </a:tc>
                <a:extLst>
                  <a:ext uri="{0D108BD9-81ED-4DB2-BD59-A6C34878D82A}">
                    <a16:rowId xmlns:a16="http://schemas.microsoft.com/office/drawing/2014/main" val="2926881544"/>
                  </a:ext>
                </a:extLst>
              </a:tr>
              <a:tr h="485775">
                <a:tc vMerge="1">
                  <a:txBody>
                    <a:bodyPr/>
                    <a:lstStyle/>
                    <a:p>
                      <a:endParaRPr lang="es-GT"/>
                    </a:p>
                  </a:txBody>
                  <a:tcPr/>
                </a:tc>
                <a:tc>
                  <a:txBody>
                    <a:bodyPr/>
                    <a:lstStyle/>
                    <a:p>
                      <a:pPr algn="just">
                        <a:lnSpc>
                          <a:spcPct val="107000"/>
                        </a:lnSpc>
                        <a:spcAft>
                          <a:spcPts val="800"/>
                        </a:spcAft>
                      </a:pPr>
                      <a:r>
                        <a:rPr lang="es-GT" sz="1050" b="0" i="0" u="none" strike="noStrike" cap="none" dirty="0">
                          <a:solidFill>
                            <a:srgbClr val="004C83"/>
                          </a:solidFill>
                          <a:effectLst/>
                          <a:latin typeface="+mj-lt"/>
                          <a:ea typeface="+mn-ea"/>
                          <a:cs typeface="+mn-cs"/>
                          <a:sym typeface="Arial"/>
                        </a:rPr>
                        <a:t>2.  El desarrollo de mecanismos de diálogo y participación ciudadana relacionados con extracción de minerales y materiales de construcción, afectan positivamente a medio millón de guatemaltecos y trae certeza jurídica y regularización de las licencias.</a:t>
                      </a:r>
                    </a:p>
                  </a:txBody>
                  <a:tcPr anchor="ctr">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solidFill>
                      <a:srgbClr val="F3F3F3"/>
                    </a:solidFill>
                  </a:tcPr>
                </a:tc>
                <a:extLst>
                  <a:ext uri="{0D108BD9-81ED-4DB2-BD59-A6C34878D82A}">
                    <a16:rowId xmlns:a16="http://schemas.microsoft.com/office/drawing/2014/main" val="1933090512"/>
                  </a:ext>
                </a:extLst>
              </a:tr>
              <a:tr h="323850">
                <a:tc vMerge="1">
                  <a:txBody>
                    <a:bodyPr/>
                    <a:lstStyle/>
                    <a:p>
                      <a:endParaRPr lang="es-GT"/>
                    </a:p>
                  </a:txBody>
                  <a:tcPr/>
                </a:tc>
                <a:tc>
                  <a:txBody>
                    <a:bodyPr/>
                    <a:lstStyle/>
                    <a:p>
                      <a:pPr algn="just">
                        <a:lnSpc>
                          <a:spcPct val="107000"/>
                        </a:lnSpc>
                        <a:spcAft>
                          <a:spcPts val="800"/>
                        </a:spcAft>
                      </a:pPr>
                      <a:r>
                        <a:rPr lang="es-GT" sz="1050" b="0" i="0" u="none" strike="noStrike" cap="none" dirty="0">
                          <a:solidFill>
                            <a:srgbClr val="004C83"/>
                          </a:solidFill>
                          <a:effectLst/>
                          <a:latin typeface="+mj-lt"/>
                          <a:ea typeface="+mn-ea"/>
                          <a:cs typeface="+mn-cs"/>
                          <a:sym typeface="Arial"/>
                        </a:rPr>
                        <a:t>3.   Llevar a cabo procesos de consulta, de diálogo y participación, reduce la conflictividad en las áreas de influencia de proyectos mineros e hidroeléctricos, donde habitan cerca de 800 mil guatemaltecos</a:t>
                      </a:r>
                    </a:p>
                  </a:txBody>
                  <a:tcPr anchor="ctr">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solidFill>
                      <a:srgbClr val="F3F3F3"/>
                    </a:solidFill>
                  </a:tcPr>
                </a:tc>
                <a:extLst>
                  <a:ext uri="{0D108BD9-81ED-4DB2-BD59-A6C34878D82A}">
                    <a16:rowId xmlns:a16="http://schemas.microsoft.com/office/drawing/2014/main" val="3171262484"/>
                  </a:ext>
                </a:extLst>
              </a:tr>
              <a:tr h="323850">
                <a:tc vMerge="1">
                  <a:txBody>
                    <a:bodyPr/>
                    <a:lstStyle/>
                    <a:p>
                      <a:endParaRPr lang="es-GT"/>
                    </a:p>
                  </a:txBody>
                  <a:tcPr/>
                </a:tc>
                <a:tc>
                  <a:txBody>
                    <a:bodyPr/>
                    <a:lstStyle/>
                    <a:p>
                      <a:pPr algn="just">
                        <a:lnSpc>
                          <a:spcPct val="107000"/>
                        </a:lnSpc>
                        <a:spcAft>
                          <a:spcPts val="800"/>
                        </a:spcAft>
                      </a:pPr>
                      <a:r>
                        <a:rPr lang="es-GT" sz="1050" b="0" i="0" u="none" strike="noStrike" cap="none" dirty="0">
                          <a:solidFill>
                            <a:srgbClr val="004C83"/>
                          </a:solidFill>
                          <a:effectLst/>
                          <a:latin typeface="+mj-lt"/>
                          <a:ea typeface="+mn-ea"/>
                          <a:cs typeface="+mn-cs"/>
                          <a:sym typeface="Arial"/>
                        </a:rPr>
                        <a:t>4.  Se logró avanzar en un 85% en el proceso de consulta por el derecho minero </a:t>
                      </a:r>
                      <a:r>
                        <a:rPr lang="es-GT" sz="1050" b="0" i="0" u="none" strike="noStrike" cap="none" dirty="0" err="1">
                          <a:solidFill>
                            <a:srgbClr val="004C83"/>
                          </a:solidFill>
                          <a:effectLst/>
                          <a:latin typeface="+mj-lt"/>
                          <a:ea typeface="+mn-ea"/>
                          <a:cs typeface="+mn-cs"/>
                          <a:sym typeface="Arial"/>
                        </a:rPr>
                        <a:t>Escobal</a:t>
                      </a:r>
                      <a:r>
                        <a:rPr lang="es-GT" sz="1050" b="0" i="0" u="none" strike="noStrike" cap="none" dirty="0">
                          <a:solidFill>
                            <a:srgbClr val="004C83"/>
                          </a:solidFill>
                          <a:effectLst/>
                          <a:latin typeface="+mj-lt"/>
                          <a:ea typeface="+mn-ea"/>
                          <a:cs typeface="+mn-cs"/>
                          <a:sym typeface="Arial"/>
                        </a:rPr>
                        <a:t>, que traerá beneficios a cerca de 25 mil guatemaltecos</a:t>
                      </a:r>
                    </a:p>
                  </a:txBody>
                  <a:tcPr anchor="ctr">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solidFill>
                      <a:srgbClr val="F3F3F3"/>
                    </a:solidFill>
                  </a:tcPr>
                </a:tc>
                <a:extLst>
                  <a:ext uri="{0D108BD9-81ED-4DB2-BD59-A6C34878D82A}">
                    <a16:rowId xmlns:a16="http://schemas.microsoft.com/office/drawing/2014/main" val="2487528379"/>
                  </a:ext>
                </a:extLst>
              </a:tr>
              <a:tr h="733425">
                <a:tc vMerge="1">
                  <a:txBody>
                    <a:bodyPr/>
                    <a:lstStyle/>
                    <a:p>
                      <a:endParaRPr lang="es-GT"/>
                    </a:p>
                  </a:txBody>
                  <a:tcPr/>
                </a:tc>
                <a:tc>
                  <a:txBody>
                    <a:bodyPr/>
                    <a:lstStyle/>
                    <a:p>
                      <a:pPr algn="just">
                        <a:lnSpc>
                          <a:spcPct val="107000"/>
                        </a:lnSpc>
                        <a:spcAft>
                          <a:spcPts val="800"/>
                        </a:spcAft>
                      </a:pPr>
                      <a:r>
                        <a:rPr lang="es-GT" sz="1050" b="0" i="0" u="none" strike="noStrike" cap="none" dirty="0">
                          <a:solidFill>
                            <a:srgbClr val="004C83"/>
                          </a:solidFill>
                          <a:effectLst/>
                          <a:latin typeface="+mj-lt"/>
                          <a:ea typeface="+mn-ea"/>
                          <a:cs typeface="+mn-cs"/>
                          <a:sym typeface="Arial"/>
                        </a:rPr>
                        <a:t>5. Se restablecieron las relaciones con los pueblos indígenas </a:t>
                      </a:r>
                      <a:r>
                        <a:rPr lang="es-GT" sz="1050" b="0" i="0" u="none" strike="noStrike" cap="none" dirty="0" err="1">
                          <a:solidFill>
                            <a:srgbClr val="004C83"/>
                          </a:solidFill>
                          <a:effectLst/>
                          <a:latin typeface="+mj-lt"/>
                          <a:ea typeface="+mn-ea"/>
                          <a:cs typeface="+mn-cs"/>
                          <a:sym typeface="Arial"/>
                        </a:rPr>
                        <a:t>Kakchiquel</a:t>
                      </a:r>
                      <a:r>
                        <a:rPr lang="es-GT" sz="1050" b="0" i="0" u="none" strike="noStrike" cap="none" dirty="0">
                          <a:solidFill>
                            <a:srgbClr val="004C83"/>
                          </a:solidFill>
                          <a:effectLst/>
                          <a:latin typeface="+mj-lt"/>
                          <a:ea typeface="+mn-ea"/>
                          <a:cs typeface="+mn-cs"/>
                          <a:sym typeface="Arial"/>
                        </a:rPr>
                        <a:t> y </a:t>
                      </a:r>
                      <a:r>
                        <a:rPr lang="es-GT" sz="1050" b="0" i="0" u="none" strike="noStrike" cap="none" dirty="0" err="1">
                          <a:solidFill>
                            <a:srgbClr val="004C83"/>
                          </a:solidFill>
                          <a:effectLst/>
                          <a:latin typeface="+mj-lt"/>
                          <a:ea typeface="+mn-ea"/>
                          <a:cs typeface="+mn-cs"/>
                          <a:sym typeface="Arial"/>
                        </a:rPr>
                        <a:t>Xinka</a:t>
                      </a:r>
                      <a:r>
                        <a:rPr lang="es-GT" sz="1050" b="0" i="0" u="none" strike="noStrike" cap="none" dirty="0">
                          <a:solidFill>
                            <a:srgbClr val="004C83"/>
                          </a:solidFill>
                          <a:effectLst/>
                          <a:latin typeface="+mj-lt"/>
                          <a:ea typeface="+mn-ea"/>
                          <a:cs typeface="+mn-cs"/>
                          <a:sym typeface="Arial"/>
                        </a:rPr>
                        <a:t> de cara a la consulta por el derecho minero Progreso VII Derivada, según Convenio 169 de la OIT. El llevar a cabo la consulta traería beneficios a más de 75 mil guatemaltecos. Esta licencia ha estado suspendida por más de 7 años.</a:t>
                      </a:r>
                    </a:p>
                  </a:txBody>
                  <a:tcPr anchor="ctr">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solidFill>
                      <a:srgbClr val="F3F3F3"/>
                    </a:solidFill>
                  </a:tcPr>
                </a:tc>
                <a:extLst>
                  <a:ext uri="{0D108BD9-81ED-4DB2-BD59-A6C34878D82A}">
                    <a16:rowId xmlns:a16="http://schemas.microsoft.com/office/drawing/2014/main" val="3386683910"/>
                  </a:ext>
                </a:extLst>
              </a:tr>
            </a:tbl>
          </a:graphicData>
        </a:graphic>
      </p:graphicFrame>
    </p:spTree>
    <p:extLst>
      <p:ext uri="{BB962C8B-B14F-4D97-AF65-F5344CB8AC3E}">
        <p14:creationId xmlns:p14="http://schemas.microsoft.com/office/powerpoint/2010/main" val="5762954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Google Shape;90;p2">
            <a:extLst>
              <a:ext uri="{FF2B5EF4-FFF2-40B4-BE49-F238E27FC236}">
                <a16:creationId xmlns:a16="http://schemas.microsoft.com/office/drawing/2014/main" id="{12788EAE-2F12-7D81-8420-2FBC48D8D96D}"/>
              </a:ext>
            </a:extLst>
          </p:cNvPr>
          <p:cNvSpPr txBox="1"/>
          <p:nvPr/>
        </p:nvSpPr>
        <p:spPr>
          <a:xfrm>
            <a:off x="727889" y="685390"/>
            <a:ext cx="7404433"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400" b="1" dirty="0">
                <a:solidFill>
                  <a:srgbClr val="033964"/>
                </a:solidFill>
                <a:latin typeface="Arial" panose="020B0604020202020204" pitchFamily="34" charset="0"/>
                <a:ea typeface="Bebas Neue"/>
                <a:cs typeface="Arial" panose="020B0604020202020204" pitchFamily="34" charset="0"/>
                <a:sym typeface="Bebas Neue"/>
              </a:rPr>
              <a:t>CONSOLIDADO LOGROS INSTITUCIONALES</a:t>
            </a:r>
            <a:endParaRPr lang="es-GT" sz="1200" b="1" u="none" strike="noStrike" cap="none" dirty="0">
              <a:solidFill>
                <a:srgbClr val="033964"/>
              </a:solidFill>
              <a:latin typeface="Arial" panose="020B0604020202020204" pitchFamily="34" charset="0"/>
              <a:ea typeface="Bebas Neue"/>
              <a:cs typeface="Arial" panose="020B0604020202020204" pitchFamily="34" charset="0"/>
              <a:sym typeface="Bebas Neue"/>
            </a:endParaRPr>
          </a:p>
          <a:p>
            <a:pPr marL="0" marR="0" lvl="0" indent="0" algn="l" rtl="0">
              <a:spcBef>
                <a:spcPts val="0"/>
              </a:spcBef>
              <a:spcAft>
                <a:spcPts val="0"/>
              </a:spcAft>
              <a:buNone/>
            </a:pPr>
            <a:r>
              <a:rPr lang="es-GT" sz="1200" u="none" strike="noStrike" cap="none" dirty="0">
                <a:solidFill>
                  <a:srgbClr val="033964"/>
                </a:solidFill>
                <a:latin typeface="Arial" panose="020B0604020202020204" pitchFamily="34" charset="0"/>
                <a:ea typeface="Bebas Neue"/>
                <a:cs typeface="Arial" panose="020B0604020202020204" pitchFamily="34" charset="0"/>
                <a:sym typeface="Bebas Neue"/>
              </a:rPr>
              <a:t>Al tercer cuatrimestre</a:t>
            </a:r>
          </a:p>
          <a:p>
            <a:pPr marL="0" marR="0" lvl="0" indent="0" algn="l" rtl="0">
              <a:spcBef>
                <a:spcPts val="0"/>
              </a:spcBef>
              <a:spcAft>
                <a:spcPts val="0"/>
              </a:spcAft>
              <a:buNone/>
            </a:pPr>
            <a:r>
              <a:rPr lang="es-GT" sz="1200" b="1" u="none" strike="noStrike" cap="none" dirty="0">
                <a:solidFill>
                  <a:srgbClr val="033964"/>
                </a:solidFill>
                <a:latin typeface="Arial" panose="020B0604020202020204" pitchFamily="34" charset="0"/>
                <a:ea typeface="Bebas Neue"/>
                <a:cs typeface="Arial" panose="020B0604020202020204" pitchFamily="34" charset="0"/>
                <a:sym typeface="Bebas Neue"/>
              </a:rPr>
              <a:t>Ejercicio Fiscal 2023</a:t>
            </a:r>
          </a:p>
        </p:txBody>
      </p:sp>
      <p:graphicFrame>
        <p:nvGraphicFramePr>
          <p:cNvPr id="2" name="Tabla 1">
            <a:extLst>
              <a:ext uri="{FF2B5EF4-FFF2-40B4-BE49-F238E27FC236}">
                <a16:creationId xmlns:a16="http://schemas.microsoft.com/office/drawing/2014/main" id="{D579C79B-888F-4FD2-94E7-B647904DA5DF}"/>
              </a:ext>
            </a:extLst>
          </p:cNvPr>
          <p:cNvGraphicFramePr>
            <a:graphicFrameLocks noGrp="1"/>
          </p:cNvGraphicFramePr>
          <p:nvPr>
            <p:extLst>
              <p:ext uri="{D42A27DB-BD31-4B8C-83A1-F6EECF244321}">
                <p14:modId xmlns:p14="http://schemas.microsoft.com/office/powerpoint/2010/main" val="1075432969"/>
              </p:ext>
            </p:extLst>
          </p:nvPr>
        </p:nvGraphicFramePr>
        <p:xfrm>
          <a:off x="1335293" y="1767996"/>
          <a:ext cx="9521414" cy="4404614"/>
        </p:xfrm>
        <a:graphic>
          <a:graphicData uri="http://schemas.openxmlformats.org/drawingml/2006/table">
            <a:tbl>
              <a:tblPr firstRow="1" firstCol="1" bandRow="1">
                <a:tableStyleId>{5C22544A-7EE6-4342-B048-85BDC9FD1C3A}</a:tableStyleId>
              </a:tblPr>
              <a:tblGrid>
                <a:gridCol w="1337343">
                  <a:extLst>
                    <a:ext uri="{9D8B030D-6E8A-4147-A177-3AD203B41FA5}">
                      <a16:colId xmlns:a16="http://schemas.microsoft.com/office/drawing/2014/main" val="2011442071"/>
                    </a:ext>
                  </a:extLst>
                </a:gridCol>
                <a:gridCol w="8184071">
                  <a:extLst>
                    <a:ext uri="{9D8B030D-6E8A-4147-A177-3AD203B41FA5}">
                      <a16:colId xmlns:a16="http://schemas.microsoft.com/office/drawing/2014/main" val="2888357909"/>
                    </a:ext>
                  </a:extLst>
                </a:gridCol>
              </a:tblGrid>
              <a:tr h="381000">
                <a:tc rowSpan="7">
                  <a:txBody>
                    <a:bodyPr/>
                    <a:lstStyle/>
                    <a:p>
                      <a:pPr algn="ctr">
                        <a:lnSpc>
                          <a:spcPct val="107000"/>
                        </a:lnSpc>
                        <a:spcAft>
                          <a:spcPts val="800"/>
                        </a:spcAft>
                      </a:pPr>
                      <a:r>
                        <a:rPr lang="es-GT" sz="800" dirty="0">
                          <a:effectLst/>
                        </a:rPr>
                        <a:t>RESULTADOS DE LA GESTIÓN DE LOS HIDROCARBUROS EN EL PAÍS</a:t>
                      </a:r>
                      <a:endParaRPr lang="es-G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vert="vert270" anchor="ctr">
                    <a:solidFill>
                      <a:srgbClr val="009BDB"/>
                    </a:solidFill>
                  </a:tcPr>
                </a:tc>
                <a:tc>
                  <a:txBody>
                    <a:bodyPr/>
                    <a:lstStyle/>
                    <a:p>
                      <a:pPr algn="ctr">
                        <a:lnSpc>
                          <a:spcPct val="107000"/>
                        </a:lnSpc>
                        <a:spcAft>
                          <a:spcPts val="800"/>
                        </a:spcAft>
                      </a:pPr>
                      <a:r>
                        <a:rPr lang="es-GT" sz="1100" dirty="0">
                          <a:effectLst/>
                        </a:rPr>
                        <a:t>Logros programa 11 Fomento y Control en la exploración, explotación y comercialización de hidrocarburos</a:t>
                      </a:r>
                      <a:endParaRPr lang="es-G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B w="12700" cap="flat" cmpd="sng" algn="ctr">
                      <a:solidFill>
                        <a:schemeClr val="tx2">
                          <a:lumMod val="90000"/>
                        </a:schemeClr>
                      </a:solidFill>
                      <a:prstDash val="solid"/>
                      <a:round/>
                      <a:headEnd type="none" w="med" len="med"/>
                      <a:tailEnd type="none" w="med" len="med"/>
                    </a:lnB>
                    <a:solidFill>
                      <a:srgbClr val="00BEFE"/>
                    </a:solidFill>
                  </a:tcPr>
                </a:tc>
                <a:extLst>
                  <a:ext uri="{0D108BD9-81ED-4DB2-BD59-A6C34878D82A}">
                    <a16:rowId xmlns:a16="http://schemas.microsoft.com/office/drawing/2014/main" val="2846083115"/>
                  </a:ext>
                </a:extLst>
              </a:tr>
              <a:tr h="470535">
                <a:tc vMerge="1">
                  <a:txBody>
                    <a:bodyPr/>
                    <a:lstStyle/>
                    <a:p>
                      <a:endParaRPr lang="es-GT"/>
                    </a:p>
                  </a:txBody>
                  <a:tcPr/>
                </a:tc>
                <a:tc>
                  <a:txBody>
                    <a:bodyPr/>
                    <a:lstStyle/>
                    <a:p>
                      <a:pPr algn="just">
                        <a:lnSpc>
                          <a:spcPct val="107000"/>
                        </a:lnSpc>
                        <a:spcAft>
                          <a:spcPts val="800"/>
                        </a:spcAft>
                      </a:pPr>
                      <a:r>
                        <a:rPr lang="es-GT" sz="1050" b="0" i="0" u="none" strike="noStrike" cap="none" dirty="0">
                          <a:solidFill>
                            <a:srgbClr val="004C83"/>
                          </a:solidFill>
                          <a:effectLst/>
                          <a:latin typeface="+mj-lt"/>
                          <a:ea typeface="+mn-ea"/>
                          <a:cs typeface="+mn-cs"/>
                          <a:sym typeface="Arial"/>
                        </a:rPr>
                        <a:t>1. Incremento del 10 % de metas físicas para el año 2023, en cuanto a las inspecciones a los contratos en fase de exploración. </a:t>
                      </a:r>
                    </a:p>
                    <a:p>
                      <a:pPr algn="just">
                        <a:lnSpc>
                          <a:spcPct val="107000"/>
                        </a:lnSpc>
                        <a:spcAft>
                          <a:spcPts val="800"/>
                        </a:spcAft>
                      </a:pPr>
                      <a:r>
                        <a:rPr lang="es-GT" sz="1050" b="0" i="0" u="none" strike="noStrike" cap="none" dirty="0">
                          <a:solidFill>
                            <a:srgbClr val="004C83"/>
                          </a:solidFill>
                          <a:effectLst/>
                          <a:latin typeface="+mj-lt"/>
                          <a:ea typeface="+mn-ea"/>
                          <a:cs typeface="+mn-cs"/>
                          <a:sym typeface="Arial"/>
                        </a:rPr>
                        <a:t>Beneficiarios:  Población en general.</a:t>
                      </a:r>
                    </a:p>
                  </a:txBody>
                  <a:tcPr anchor="ctr">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solidFill>
                      <a:srgbClr val="F3F3F3"/>
                    </a:solidFill>
                  </a:tcPr>
                </a:tc>
                <a:extLst>
                  <a:ext uri="{0D108BD9-81ED-4DB2-BD59-A6C34878D82A}">
                    <a16:rowId xmlns:a16="http://schemas.microsoft.com/office/drawing/2014/main" val="951177759"/>
                  </a:ext>
                </a:extLst>
              </a:tr>
              <a:tr h="485775">
                <a:tc vMerge="1">
                  <a:txBody>
                    <a:bodyPr/>
                    <a:lstStyle/>
                    <a:p>
                      <a:endParaRPr lang="es-GT"/>
                    </a:p>
                  </a:txBody>
                  <a:tcPr/>
                </a:tc>
                <a:tc>
                  <a:txBody>
                    <a:bodyPr/>
                    <a:lstStyle/>
                    <a:p>
                      <a:pPr algn="just">
                        <a:lnSpc>
                          <a:spcPct val="107000"/>
                        </a:lnSpc>
                        <a:spcAft>
                          <a:spcPts val="800"/>
                        </a:spcAft>
                      </a:pPr>
                      <a:r>
                        <a:rPr lang="es-GT" sz="1050" b="0" i="0" u="none" strike="noStrike" cap="none" dirty="0">
                          <a:solidFill>
                            <a:srgbClr val="004C83"/>
                          </a:solidFill>
                          <a:effectLst/>
                          <a:latin typeface="+mj-lt"/>
                          <a:ea typeface="+mn-ea"/>
                          <a:cs typeface="+mn-cs"/>
                          <a:sym typeface="Arial"/>
                        </a:rPr>
                        <a:t>2.   La </a:t>
                      </a:r>
                      <a:r>
                        <a:rPr lang="es-GT" sz="1050" b="0" i="0" u="none" strike="noStrike" cap="none" dirty="0" err="1">
                          <a:solidFill>
                            <a:srgbClr val="004C83"/>
                          </a:solidFill>
                          <a:effectLst/>
                          <a:latin typeface="+mj-lt"/>
                          <a:ea typeface="+mn-ea"/>
                          <a:cs typeface="+mn-cs"/>
                          <a:sym typeface="Arial"/>
                        </a:rPr>
                        <a:t>Litoteca</a:t>
                      </a:r>
                      <a:r>
                        <a:rPr lang="es-GT" sz="1050" b="0" i="0" u="none" strike="noStrike" cap="none" dirty="0">
                          <a:solidFill>
                            <a:srgbClr val="004C83"/>
                          </a:solidFill>
                          <a:effectLst/>
                          <a:latin typeface="+mj-lt"/>
                          <a:ea typeface="+mn-ea"/>
                          <a:cs typeface="+mn-cs"/>
                          <a:sym typeface="Arial"/>
                        </a:rPr>
                        <a:t> y el laboratorio petrográfico tuvieron afluencia de visitantes: estudiantes de la USAC, titulares de contratos petroleros y público en general. </a:t>
                      </a:r>
                    </a:p>
                    <a:p>
                      <a:pPr algn="just">
                        <a:lnSpc>
                          <a:spcPct val="107000"/>
                        </a:lnSpc>
                        <a:spcAft>
                          <a:spcPts val="800"/>
                        </a:spcAft>
                      </a:pPr>
                      <a:r>
                        <a:rPr lang="es-GT" sz="1050" b="0" i="0" u="none" strike="noStrike" cap="none" dirty="0">
                          <a:solidFill>
                            <a:srgbClr val="004C83"/>
                          </a:solidFill>
                          <a:effectLst/>
                          <a:latin typeface="+mj-lt"/>
                          <a:ea typeface="+mn-ea"/>
                          <a:cs typeface="+mn-cs"/>
                          <a:sym typeface="Arial"/>
                        </a:rPr>
                        <a:t>Beneficiarios: Estudiantes universitarios, representantes de titulares de contratos petroleros, inversionistas en el área de hidrocarburos y público en general.</a:t>
                      </a:r>
                    </a:p>
                  </a:txBody>
                  <a:tcPr anchor="ctr">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solidFill>
                      <a:srgbClr val="F3F3F3"/>
                    </a:solidFill>
                  </a:tcPr>
                </a:tc>
                <a:extLst>
                  <a:ext uri="{0D108BD9-81ED-4DB2-BD59-A6C34878D82A}">
                    <a16:rowId xmlns:a16="http://schemas.microsoft.com/office/drawing/2014/main" val="259613345"/>
                  </a:ext>
                </a:extLst>
              </a:tr>
              <a:tr h="485775">
                <a:tc vMerge="1">
                  <a:txBody>
                    <a:bodyPr/>
                    <a:lstStyle/>
                    <a:p>
                      <a:endParaRPr lang="es-GT"/>
                    </a:p>
                  </a:txBody>
                  <a:tcPr/>
                </a:tc>
                <a:tc>
                  <a:txBody>
                    <a:bodyPr/>
                    <a:lstStyle/>
                    <a:p>
                      <a:pPr algn="just">
                        <a:lnSpc>
                          <a:spcPct val="107000"/>
                        </a:lnSpc>
                        <a:spcAft>
                          <a:spcPts val="800"/>
                        </a:spcAft>
                      </a:pPr>
                      <a:r>
                        <a:rPr lang="es-GT" sz="1050" b="0" i="0" u="none" strike="noStrike" cap="none" dirty="0">
                          <a:solidFill>
                            <a:srgbClr val="004C83"/>
                          </a:solidFill>
                          <a:effectLst/>
                          <a:latin typeface="+mj-lt"/>
                          <a:ea typeface="+mn-ea"/>
                          <a:cs typeface="+mn-cs"/>
                          <a:sym typeface="Arial"/>
                        </a:rPr>
                        <a:t>3. Avance con la digitalización de línea sísmica y registros de pozos petroleros de las cuencas sedimentarias del país. </a:t>
                      </a:r>
                    </a:p>
                    <a:p>
                      <a:pPr algn="just">
                        <a:lnSpc>
                          <a:spcPct val="107000"/>
                        </a:lnSpc>
                        <a:spcAft>
                          <a:spcPts val="800"/>
                        </a:spcAft>
                      </a:pPr>
                      <a:r>
                        <a:rPr lang="es-GT" sz="1050" b="0" i="0" u="none" strike="noStrike" cap="none" dirty="0">
                          <a:solidFill>
                            <a:srgbClr val="004C83"/>
                          </a:solidFill>
                          <a:effectLst/>
                          <a:latin typeface="+mj-lt"/>
                          <a:ea typeface="+mn-ea"/>
                          <a:cs typeface="+mn-cs"/>
                          <a:sym typeface="Arial"/>
                        </a:rPr>
                        <a:t>Beneficiarios: Inversionistas en el área de hidrocarburos, titulares de contratos petroleros, estudiantes y público en general.</a:t>
                      </a:r>
                    </a:p>
                  </a:txBody>
                  <a:tcPr anchor="ctr">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solidFill>
                      <a:srgbClr val="F3F3F3"/>
                    </a:solidFill>
                  </a:tcPr>
                </a:tc>
                <a:extLst>
                  <a:ext uri="{0D108BD9-81ED-4DB2-BD59-A6C34878D82A}">
                    <a16:rowId xmlns:a16="http://schemas.microsoft.com/office/drawing/2014/main" val="3392720273"/>
                  </a:ext>
                </a:extLst>
              </a:tr>
              <a:tr h="647700">
                <a:tc vMerge="1">
                  <a:txBody>
                    <a:bodyPr/>
                    <a:lstStyle/>
                    <a:p>
                      <a:endParaRPr lang="es-GT"/>
                    </a:p>
                  </a:txBody>
                  <a:tcPr/>
                </a:tc>
                <a:tc>
                  <a:txBody>
                    <a:bodyPr/>
                    <a:lstStyle/>
                    <a:p>
                      <a:pPr algn="just">
                        <a:lnSpc>
                          <a:spcPct val="107000"/>
                        </a:lnSpc>
                        <a:spcAft>
                          <a:spcPts val="800"/>
                        </a:spcAft>
                      </a:pPr>
                      <a:r>
                        <a:rPr lang="es-GT" sz="1050" b="0" i="0" u="none" strike="noStrike" cap="none" dirty="0">
                          <a:solidFill>
                            <a:srgbClr val="004C83"/>
                          </a:solidFill>
                          <a:effectLst/>
                          <a:latin typeface="+mj-lt"/>
                          <a:ea typeface="+mn-ea"/>
                          <a:cs typeface="+mn-cs"/>
                          <a:sym typeface="Arial"/>
                        </a:rPr>
                        <a:t>4. Supervisión permanente en los campos de contratos en fase de explotación que se encuentran produciendo. </a:t>
                      </a:r>
                    </a:p>
                    <a:p>
                      <a:pPr algn="just">
                        <a:lnSpc>
                          <a:spcPct val="107000"/>
                        </a:lnSpc>
                        <a:spcAft>
                          <a:spcPts val="800"/>
                        </a:spcAft>
                      </a:pPr>
                      <a:r>
                        <a:rPr lang="es-GT" sz="1050" b="0" i="0" u="none" strike="noStrike" cap="none" dirty="0">
                          <a:solidFill>
                            <a:srgbClr val="004C83"/>
                          </a:solidFill>
                          <a:effectLst/>
                          <a:latin typeface="+mj-lt"/>
                          <a:ea typeface="+mn-ea"/>
                          <a:cs typeface="+mn-cs"/>
                          <a:sym typeface="Arial"/>
                        </a:rPr>
                        <a:t>Beneficiarios: Pobladores de las comunidades aledañas a las áreas de contratos, específicamente en los departamentos de Petén, Alta Verapaz e Izabal; población en general por medio de la recaudación de ingresos a las arcas del estado.</a:t>
                      </a:r>
                    </a:p>
                  </a:txBody>
                  <a:tcPr anchor="ctr">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solidFill>
                      <a:srgbClr val="F3F3F3"/>
                    </a:solidFill>
                  </a:tcPr>
                </a:tc>
                <a:extLst>
                  <a:ext uri="{0D108BD9-81ED-4DB2-BD59-A6C34878D82A}">
                    <a16:rowId xmlns:a16="http://schemas.microsoft.com/office/drawing/2014/main" val="335440899"/>
                  </a:ext>
                </a:extLst>
              </a:tr>
              <a:tr h="485775">
                <a:tc vMerge="1">
                  <a:txBody>
                    <a:bodyPr/>
                    <a:lstStyle/>
                    <a:p>
                      <a:endParaRPr lang="es-GT"/>
                    </a:p>
                  </a:txBody>
                  <a:tcPr/>
                </a:tc>
                <a:tc>
                  <a:txBody>
                    <a:bodyPr/>
                    <a:lstStyle/>
                    <a:p>
                      <a:pPr algn="just">
                        <a:lnSpc>
                          <a:spcPct val="107000"/>
                        </a:lnSpc>
                        <a:spcAft>
                          <a:spcPts val="800"/>
                        </a:spcAft>
                      </a:pPr>
                      <a:r>
                        <a:rPr lang="es-GT" sz="1050" b="0" i="0" u="none" strike="noStrike" cap="none" dirty="0">
                          <a:solidFill>
                            <a:srgbClr val="004C83"/>
                          </a:solidFill>
                          <a:effectLst/>
                          <a:latin typeface="+mj-lt"/>
                          <a:ea typeface="+mn-ea"/>
                          <a:cs typeface="+mn-cs"/>
                          <a:sym typeface="Arial"/>
                        </a:rPr>
                        <a:t>5. Supervisiones a los mantenimientos de los pozos de los distintos contratos en fase de explotación que se encuentran en producción. </a:t>
                      </a:r>
                    </a:p>
                    <a:p>
                      <a:pPr algn="just">
                        <a:lnSpc>
                          <a:spcPct val="107000"/>
                        </a:lnSpc>
                        <a:spcAft>
                          <a:spcPts val="800"/>
                        </a:spcAft>
                      </a:pPr>
                      <a:r>
                        <a:rPr lang="es-GT" sz="1050" b="0" i="0" u="none" strike="noStrike" cap="none" dirty="0">
                          <a:solidFill>
                            <a:srgbClr val="004C83"/>
                          </a:solidFill>
                          <a:effectLst/>
                          <a:latin typeface="+mj-lt"/>
                          <a:ea typeface="+mn-ea"/>
                          <a:cs typeface="+mn-cs"/>
                          <a:sym typeface="Arial"/>
                        </a:rPr>
                        <a:t>Beneficiarios: Pobladores de las comunidades aledañas en los Departamentos de Petén y Alta Verapaz</a:t>
                      </a:r>
                    </a:p>
                  </a:txBody>
                  <a:tcPr anchor="ctr">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solidFill>
                      <a:srgbClr val="F3F3F3"/>
                    </a:solidFill>
                  </a:tcPr>
                </a:tc>
                <a:extLst>
                  <a:ext uri="{0D108BD9-81ED-4DB2-BD59-A6C34878D82A}">
                    <a16:rowId xmlns:a16="http://schemas.microsoft.com/office/drawing/2014/main" val="3562583228"/>
                  </a:ext>
                </a:extLst>
              </a:tr>
              <a:tr h="723900">
                <a:tc vMerge="1">
                  <a:txBody>
                    <a:bodyPr/>
                    <a:lstStyle/>
                    <a:p>
                      <a:endParaRPr lang="es-GT"/>
                    </a:p>
                  </a:txBody>
                  <a:tcPr/>
                </a:tc>
                <a:tc>
                  <a:txBody>
                    <a:bodyPr/>
                    <a:lstStyle/>
                    <a:p>
                      <a:pPr algn="just">
                        <a:lnSpc>
                          <a:spcPct val="107000"/>
                        </a:lnSpc>
                        <a:spcAft>
                          <a:spcPts val="800"/>
                        </a:spcAft>
                      </a:pPr>
                      <a:r>
                        <a:rPr lang="es-ES" sz="1050" b="0" i="0" u="none" strike="noStrike" cap="none" dirty="0">
                          <a:solidFill>
                            <a:srgbClr val="004C83"/>
                          </a:solidFill>
                          <a:effectLst/>
                          <a:latin typeface="+mj-lt"/>
                          <a:ea typeface="+mn-ea"/>
                          <a:cs typeface="+mn-cs"/>
                          <a:sym typeface="Arial"/>
                        </a:rPr>
                        <a:t>6. Presencia del MEM en el proceso de verificación de la cantidad y calidad de productos petroleros a las empresas que conforman la cadena de comercialización de estos productos, con el fin de proteger los derechos de los consumidores. </a:t>
                      </a:r>
                      <a:endParaRPr lang="es-GT" sz="1050" b="0" i="0" u="none" strike="noStrike" cap="none" dirty="0">
                        <a:solidFill>
                          <a:srgbClr val="004C83"/>
                        </a:solidFill>
                        <a:effectLst/>
                        <a:latin typeface="+mj-lt"/>
                        <a:ea typeface="+mn-ea"/>
                        <a:cs typeface="+mn-cs"/>
                        <a:sym typeface="Arial"/>
                      </a:endParaRPr>
                    </a:p>
                    <a:p>
                      <a:pPr algn="just">
                        <a:lnSpc>
                          <a:spcPct val="107000"/>
                        </a:lnSpc>
                        <a:spcAft>
                          <a:spcPts val="800"/>
                        </a:spcAft>
                      </a:pPr>
                      <a:r>
                        <a:rPr lang="es-ES" sz="1050" b="1" i="0" u="none" strike="noStrike" cap="none" dirty="0">
                          <a:solidFill>
                            <a:srgbClr val="004C83"/>
                          </a:solidFill>
                          <a:effectLst/>
                          <a:latin typeface="+mj-lt"/>
                          <a:ea typeface="+mn-ea"/>
                          <a:cs typeface="+mn-cs"/>
                          <a:sym typeface="Arial"/>
                        </a:rPr>
                        <a:t>Beneficiarios: Población guatemalteca. </a:t>
                      </a:r>
                      <a:endParaRPr lang="es-GT" sz="1050" b="1" i="0" u="none" strike="noStrike" cap="none" dirty="0">
                        <a:solidFill>
                          <a:srgbClr val="004C83"/>
                        </a:solidFill>
                        <a:effectLst/>
                        <a:latin typeface="+mj-lt"/>
                        <a:ea typeface="+mn-ea"/>
                        <a:cs typeface="+mn-cs"/>
                        <a:sym typeface="Arial"/>
                      </a:endParaRPr>
                    </a:p>
                  </a:txBody>
                  <a:tcPr anchor="ctr">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solidFill>
                      <a:srgbClr val="F3F3F3"/>
                    </a:solidFill>
                  </a:tcPr>
                </a:tc>
                <a:extLst>
                  <a:ext uri="{0D108BD9-81ED-4DB2-BD59-A6C34878D82A}">
                    <a16:rowId xmlns:a16="http://schemas.microsoft.com/office/drawing/2014/main" val="4067130665"/>
                  </a:ext>
                </a:extLst>
              </a:tr>
            </a:tbl>
          </a:graphicData>
        </a:graphic>
      </p:graphicFrame>
    </p:spTree>
    <p:extLst>
      <p:ext uri="{BB962C8B-B14F-4D97-AF65-F5344CB8AC3E}">
        <p14:creationId xmlns:p14="http://schemas.microsoft.com/office/powerpoint/2010/main" val="23766260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Google Shape;90;p2">
            <a:extLst>
              <a:ext uri="{FF2B5EF4-FFF2-40B4-BE49-F238E27FC236}">
                <a16:creationId xmlns:a16="http://schemas.microsoft.com/office/drawing/2014/main" id="{12788EAE-2F12-7D81-8420-2FBC48D8D96D}"/>
              </a:ext>
            </a:extLst>
          </p:cNvPr>
          <p:cNvSpPr txBox="1"/>
          <p:nvPr/>
        </p:nvSpPr>
        <p:spPr>
          <a:xfrm>
            <a:off x="727889" y="685390"/>
            <a:ext cx="7404433"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400" b="1" dirty="0">
                <a:solidFill>
                  <a:srgbClr val="033964"/>
                </a:solidFill>
                <a:latin typeface="Arial" panose="020B0604020202020204" pitchFamily="34" charset="0"/>
                <a:ea typeface="Bebas Neue"/>
                <a:cs typeface="Arial" panose="020B0604020202020204" pitchFamily="34" charset="0"/>
                <a:sym typeface="Bebas Neue"/>
              </a:rPr>
              <a:t>CONSOLIDADO LOGROS INSTITUCIONALES</a:t>
            </a:r>
            <a:endParaRPr lang="es-GT" sz="1200" b="1" u="none" strike="noStrike" cap="none" dirty="0">
              <a:solidFill>
                <a:srgbClr val="033964"/>
              </a:solidFill>
              <a:latin typeface="Arial" panose="020B0604020202020204" pitchFamily="34" charset="0"/>
              <a:ea typeface="Bebas Neue"/>
              <a:cs typeface="Arial" panose="020B0604020202020204" pitchFamily="34" charset="0"/>
              <a:sym typeface="Bebas Neue"/>
            </a:endParaRPr>
          </a:p>
          <a:p>
            <a:pPr marL="0" marR="0" lvl="0" indent="0" algn="l" rtl="0">
              <a:spcBef>
                <a:spcPts val="0"/>
              </a:spcBef>
              <a:spcAft>
                <a:spcPts val="0"/>
              </a:spcAft>
              <a:buNone/>
            </a:pPr>
            <a:r>
              <a:rPr lang="es-GT" sz="1200" u="none" strike="noStrike" cap="none" dirty="0">
                <a:solidFill>
                  <a:srgbClr val="033964"/>
                </a:solidFill>
                <a:latin typeface="Arial" panose="020B0604020202020204" pitchFamily="34" charset="0"/>
                <a:ea typeface="Bebas Neue"/>
                <a:cs typeface="Arial" panose="020B0604020202020204" pitchFamily="34" charset="0"/>
                <a:sym typeface="Bebas Neue"/>
              </a:rPr>
              <a:t>Al tercer cuatrimestre</a:t>
            </a:r>
          </a:p>
          <a:p>
            <a:pPr marL="0" marR="0" lvl="0" indent="0" algn="l" rtl="0">
              <a:spcBef>
                <a:spcPts val="0"/>
              </a:spcBef>
              <a:spcAft>
                <a:spcPts val="0"/>
              </a:spcAft>
              <a:buNone/>
            </a:pPr>
            <a:r>
              <a:rPr lang="es-GT" sz="1200" b="1" u="none" strike="noStrike" cap="none" dirty="0">
                <a:solidFill>
                  <a:srgbClr val="033964"/>
                </a:solidFill>
                <a:latin typeface="Arial" panose="020B0604020202020204" pitchFamily="34" charset="0"/>
                <a:ea typeface="Bebas Neue"/>
                <a:cs typeface="Arial" panose="020B0604020202020204" pitchFamily="34" charset="0"/>
                <a:sym typeface="Bebas Neue"/>
              </a:rPr>
              <a:t>Ejercicio Fiscal 2023</a:t>
            </a:r>
          </a:p>
        </p:txBody>
      </p:sp>
      <p:graphicFrame>
        <p:nvGraphicFramePr>
          <p:cNvPr id="2" name="Tabla 1">
            <a:extLst>
              <a:ext uri="{FF2B5EF4-FFF2-40B4-BE49-F238E27FC236}">
                <a16:creationId xmlns:a16="http://schemas.microsoft.com/office/drawing/2014/main" id="{3A6AB953-8BCF-4C64-9C64-405FDDC27C4E}"/>
              </a:ext>
            </a:extLst>
          </p:cNvPr>
          <p:cNvGraphicFramePr>
            <a:graphicFrameLocks noGrp="1"/>
          </p:cNvGraphicFramePr>
          <p:nvPr>
            <p:extLst>
              <p:ext uri="{D42A27DB-BD31-4B8C-83A1-F6EECF244321}">
                <p14:modId xmlns:p14="http://schemas.microsoft.com/office/powerpoint/2010/main" val="4200155218"/>
              </p:ext>
            </p:extLst>
          </p:nvPr>
        </p:nvGraphicFramePr>
        <p:xfrm>
          <a:off x="727889" y="2833865"/>
          <a:ext cx="10515600" cy="1529080"/>
        </p:xfrm>
        <a:graphic>
          <a:graphicData uri="http://schemas.openxmlformats.org/drawingml/2006/table">
            <a:tbl>
              <a:tblPr firstRow="1" firstCol="1" bandRow="1">
                <a:tableStyleId>{5C22544A-7EE6-4342-B048-85BDC9FD1C3A}</a:tableStyleId>
              </a:tblPr>
              <a:tblGrid>
                <a:gridCol w="1846634">
                  <a:extLst>
                    <a:ext uri="{9D8B030D-6E8A-4147-A177-3AD203B41FA5}">
                      <a16:colId xmlns:a16="http://schemas.microsoft.com/office/drawing/2014/main" val="3318317555"/>
                    </a:ext>
                  </a:extLst>
                </a:gridCol>
                <a:gridCol w="8668966">
                  <a:extLst>
                    <a:ext uri="{9D8B030D-6E8A-4147-A177-3AD203B41FA5}">
                      <a16:colId xmlns:a16="http://schemas.microsoft.com/office/drawing/2014/main" val="1303541014"/>
                    </a:ext>
                  </a:extLst>
                </a:gridCol>
              </a:tblGrid>
              <a:tr h="381000">
                <a:tc rowSpan="4">
                  <a:txBody>
                    <a:bodyPr/>
                    <a:lstStyle/>
                    <a:p>
                      <a:pPr algn="ctr">
                        <a:lnSpc>
                          <a:spcPct val="107000"/>
                        </a:lnSpc>
                        <a:spcAft>
                          <a:spcPts val="800"/>
                        </a:spcAft>
                      </a:pPr>
                      <a:r>
                        <a:rPr lang="es-GT" sz="800" dirty="0">
                          <a:effectLst/>
                        </a:rPr>
                        <a:t>INDUSTRIA MINERA TRANSPARENTE</a:t>
                      </a:r>
                      <a:endParaRPr lang="es-G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vert="vert270" anchor="ctr">
                    <a:solidFill>
                      <a:srgbClr val="009BDB"/>
                    </a:solidFill>
                  </a:tcPr>
                </a:tc>
                <a:tc>
                  <a:txBody>
                    <a:bodyPr/>
                    <a:lstStyle/>
                    <a:p>
                      <a:pPr algn="ctr">
                        <a:lnSpc>
                          <a:spcPct val="107000"/>
                        </a:lnSpc>
                        <a:spcAft>
                          <a:spcPts val="800"/>
                        </a:spcAft>
                      </a:pPr>
                      <a:r>
                        <a:rPr lang="es-GT" sz="1100" dirty="0">
                          <a:effectLst/>
                        </a:rPr>
                        <a:t>Logros programa 12 Fomento a la Actividad Minera</a:t>
                      </a:r>
                      <a:endParaRPr lang="es-G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B w="12700" cap="flat" cmpd="sng" algn="ctr">
                      <a:solidFill>
                        <a:schemeClr val="tx2">
                          <a:lumMod val="90000"/>
                        </a:schemeClr>
                      </a:solidFill>
                      <a:prstDash val="solid"/>
                      <a:round/>
                      <a:headEnd type="none" w="med" len="med"/>
                      <a:tailEnd type="none" w="med" len="med"/>
                    </a:lnB>
                    <a:solidFill>
                      <a:srgbClr val="00BEFE"/>
                    </a:solidFill>
                  </a:tcPr>
                </a:tc>
                <a:extLst>
                  <a:ext uri="{0D108BD9-81ED-4DB2-BD59-A6C34878D82A}">
                    <a16:rowId xmlns:a16="http://schemas.microsoft.com/office/drawing/2014/main" val="3986120025"/>
                  </a:ext>
                </a:extLst>
              </a:tr>
              <a:tr h="647700">
                <a:tc vMerge="1">
                  <a:txBody>
                    <a:bodyPr/>
                    <a:lstStyle/>
                    <a:p>
                      <a:endParaRPr lang="es-GT"/>
                    </a:p>
                  </a:txBody>
                  <a:tcPr/>
                </a:tc>
                <a:tc>
                  <a:txBody>
                    <a:bodyPr/>
                    <a:lstStyle/>
                    <a:p>
                      <a:pPr algn="just">
                        <a:lnSpc>
                          <a:spcPct val="107000"/>
                        </a:lnSpc>
                        <a:spcAft>
                          <a:spcPts val="800"/>
                        </a:spcAft>
                      </a:pPr>
                      <a:r>
                        <a:rPr lang="es-GT" sz="1050" b="0" i="0" u="none" strike="noStrike" cap="none" dirty="0">
                          <a:solidFill>
                            <a:srgbClr val="004C83"/>
                          </a:solidFill>
                          <a:effectLst/>
                          <a:latin typeface="+mj-lt"/>
                          <a:ea typeface="+mn-ea"/>
                          <a:cs typeface="+mn-cs"/>
                          <a:sym typeface="Arial"/>
                        </a:rPr>
                        <a:t>1. Otorgamiento de 10 licencias de explotación minera, con lo cual se contribuye a la reactivación de la economía en el país, generando fuentes de trabajo e incrementando los ingresos al Estado en mejora de la calidad de vida de las comunidades aledañas a los proyectos mineros. </a:t>
                      </a:r>
                    </a:p>
                  </a:txBody>
                  <a:tcPr anchor="ctr">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solidFill>
                      <a:srgbClr val="F3F3F3"/>
                    </a:solidFill>
                  </a:tcPr>
                </a:tc>
                <a:extLst>
                  <a:ext uri="{0D108BD9-81ED-4DB2-BD59-A6C34878D82A}">
                    <a16:rowId xmlns:a16="http://schemas.microsoft.com/office/drawing/2014/main" val="1925044697"/>
                  </a:ext>
                </a:extLst>
              </a:tr>
              <a:tr h="190500">
                <a:tc vMerge="1">
                  <a:txBody>
                    <a:bodyPr/>
                    <a:lstStyle/>
                    <a:p>
                      <a:endParaRPr lang="es-GT"/>
                    </a:p>
                  </a:txBody>
                  <a:tcPr/>
                </a:tc>
                <a:tc>
                  <a:txBody>
                    <a:bodyPr/>
                    <a:lstStyle/>
                    <a:p>
                      <a:pPr algn="just">
                        <a:lnSpc>
                          <a:spcPct val="107000"/>
                        </a:lnSpc>
                        <a:spcAft>
                          <a:spcPts val="800"/>
                        </a:spcAft>
                      </a:pPr>
                      <a:r>
                        <a:rPr lang="es-GT" sz="1050" b="0" i="0" u="none" strike="noStrike" cap="none" dirty="0">
                          <a:solidFill>
                            <a:srgbClr val="004C83"/>
                          </a:solidFill>
                          <a:effectLst/>
                          <a:latin typeface="+mj-lt"/>
                          <a:ea typeface="+mn-ea"/>
                          <a:cs typeface="+mn-cs"/>
                          <a:sym typeface="Arial"/>
                        </a:rPr>
                        <a:t>2. También se otorgaron 18 credenciales de exportación de productos mineros</a:t>
                      </a:r>
                    </a:p>
                  </a:txBody>
                  <a:tcPr anchor="ctr">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solidFill>
                      <a:srgbClr val="F3F3F3"/>
                    </a:solidFill>
                  </a:tcPr>
                </a:tc>
                <a:extLst>
                  <a:ext uri="{0D108BD9-81ED-4DB2-BD59-A6C34878D82A}">
                    <a16:rowId xmlns:a16="http://schemas.microsoft.com/office/drawing/2014/main" val="696031950"/>
                  </a:ext>
                </a:extLst>
              </a:tr>
              <a:tr h="190500">
                <a:tc vMerge="1">
                  <a:txBody>
                    <a:bodyPr/>
                    <a:lstStyle/>
                    <a:p>
                      <a:endParaRPr lang="es-GT"/>
                    </a:p>
                  </a:txBody>
                  <a:tcPr/>
                </a:tc>
                <a:tc>
                  <a:txBody>
                    <a:bodyPr/>
                    <a:lstStyle/>
                    <a:p>
                      <a:pPr algn="just">
                        <a:lnSpc>
                          <a:spcPct val="107000"/>
                        </a:lnSpc>
                        <a:spcAft>
                          <a:spcPts val="800"/>
                        </a:spcAft>
                      </a:pPr>
                      <a:r>
                        <a:rPr lang="es-GT" sz="1050" b="1" i="0" u="none" strike="noStrike" cap="none" dirty="0">
                          <a:solidFill>
                            <a:srgbClr val="004C83"/>
                          </a:solidFill>
                          <a:effectLst/>
                          <a:latin typeface="+mj-lt"/>
                          <a:ea typeface="+mn-ea"/>
                          <a:cs typeface="+mn-cs"/>
                          <a:sym typeface="Arial"/>
                        </a:rPr>
                        <a:t>Beneficiarios: Toda la Población del país</a:t>
                      </a:r>
                    </a:p>
                  </a:txBody>
                  <a:tcPr anchor="ctr">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solidFill>
                      <a:srgbClr val="F3F3F3"/>
                    </a:solidFill>
                  </a:tcPr>
                </a:tc>
                <a:extLst>
                  <a:ext uri="{0D108BD9-81ED-4DB2-BD59-A6C34878D82A}">
                    <a16:rowId xmlns:a16="http://schemas.microsoft.com/office/drawing/2014/main" val="2554341457"/>
                  </a:ext>
                </a:extLst>
              </a:tr>
            </a:tbl>
          </a:graphicData>
        </a:graphic>
      </p:graphicFrame>
    </p:spTree>
    <p:extLst>
      <p:ext uri="{BB962C8B-B14F-4D97-AF65-F5344CB8AC3E}">
        <p14:creationId xmlns:p14="http://schemas.microsoft.com/office/powerpoint/2010/main" val="22649449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Google Shape;90;p2">
            <a:extLst>
              <a:ext uri="{FF2B5EF4-FFF2-40B4-BE49-F238E27FC236}">
                <a16:creationId xmlns:a16="http://schemas.microsoft.com/office/drawing/2014/main" id="{12788EAE-2F12-7D81-8420-2FBC48D8D96D}"/>
              </a:ext>
            </a:extLst>
          </p:cNvPr>
          <p:cNvSpPr txBox="1"/>
          <p:nvPr/>
        </p:nvSpPr>
        <p:spPr>
          <a:xfrm>
            <a:off x="727889" y="685390"/>
            <a:ext cx="7404433"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400" b="1" dirty="0">
                <a:solidFill>
                  <a:srgbClr val="033964"/>
                </a:solidFill>
                <a:latin typeface="Arial" panose="020B0604020202020204" pitchFamily="34" charset="0"/>
                <a:ea typeface="Bebas Neue"/>
                <a:cs typeface="Arial" panose="020B0604020202020204" pitchFamily="34" charset="0"/>
                <a:sym typeface="Bebas Neue"/>
              </a:rPr>
              <a:t>CONSOLIDADO LOGROS INSTITUCIONALES</a:t>
            </a:r>
            <a:endParaRPr lang="es-GT" sz="1200" b="1" u="none" strike="noStrike" cap="none" dirty="0">
              <a:solidFill>
                <a:srgbClr val="033964"/>
              </a:solidFill>
              <a:latin typeface="Arial" panose="020B0604020202020204" pitchFamily="34" charset="0"/>
              <a:ea typeface="Bebas Neue"/>
              <a:cs typeface="Arial" panose="020B0604020202020204" pitchFamily="34" charset="0"/>
              <a:sym typeface="Bebas Neue"/>
            </a:endParaRPr>
          </a:p>
          <a:p>
            <a:pPr marL="0" marR="0" lvl="0" indent="0" algn="l" rtl="0">
              <a:spcBef>
                <a:spcPts val="0"/>
              </a:spcBef>
              <a:spcAft>
                <a:spcPts val="0"/>
              </a:spcAft>
              <a:buNone/>
            </a:pPr>
            <a:r>
              <a:rPr lang="es-GT" sz="1200" u="none" strike="noStrike" cap="none" dirty="0">
                <a:solidFill>
                  <a:srgbClr val="033964"/>
                </a:solidFill>
                <a:latin typeface="Arial" panose="020B0604020202020204" pitchFamily="34" charset="0"/>
                <a:ea typeface="Bebas Neue"/>
                <a:cs typeface="Arial" panose="020B0604020202020204" pitchFamily="34" charset="0"/>
                <a:sym typeface="Bebas Neue"/>
              </a:rPr>
              <a:t>Al tercer cuatrimestre</a:t>
            </a:r>
          </a:p>
          <a:p>
            <a:pPr marL="0" marR="0" lvl="0" indent="0" algn="l" rtl="0">
              <a:spcBef>
                <a:spcPts val="0"/>
              </a:spcBef>
              <a:spcAft>
                <a:spcPts val="0"/>
              </a:spcAft>
              <a:buNone/>
            </a:pPr>
            <a:r>
              <a:rPr lang="es-GT" sz="1200" b="1" u="none" strike="noStrike" cap="none" dirty="0">
                <a:solidFill>
                  <a:srgbClr val="033964"/>
                </a:solidFill>
                <a:latin typeface="Arial" panose="020B0604020202020204" pitchFamily="34" charset="0"/>
                <a:ea typeface="Bebas Neue"/>
                <a:cs typeface="Arial" panose="020B0604020202020204" pitchFamily="34" charset="0"/>
                <a:sym typeface="Bebas Neue"/>
              </a:rPr>
              <a:t>Ejercicio Fiscal 2023</a:t>
            </a:r>
          </a:p>
        </p:txBody>
      </p:sp>
      <p:graphicFrame>
        <p:nvGraphicFramePr>
          <p:cNvPr id="3" name="Tabla 2">
            <a:extLst>
              <a:ext uri="{FF2B5EF4-FFF2-40B4-BE49-F238E27FC236}">
                <a16:creationId xmlns:a16="http://schemas.microsoft.com/office/drawing/2014/main" id="{8594C841-B89E-0893-C934-F12E649B0ABA}"/>
              </a:ext>
            </a:extLst>
          </p:cNvPr>
          <p:cNvGraphicFramePr>
            <a:graphicFrameLocks noGrp="1"/>
          </p:cNvGraphicFramePr>
          <p:nvPr>
            <p:extLst>
              <p:ext uri="{D42A27DB-BD31-4B8C-83A1-F6EECF244321}">
                <p14:modId xmlns:p14="http://schemas.microsoft.com/office/powerpoint/2010/main" val="3564355015"/>
              </p:ext>
            </p:extLst>
          </p:nvPr>
        </p:nvGraphicFramePr>
        <p:xfrm>
          <a:off x="713740" y="1678512"/>
          <a:ext cx="10764520" cy="4385059"/>
        </p:xfrm>
        <a:graphic>
          <a:graphicData uri="http://schemas.openxmlformats.org/drawingml/2006/table">
            <a:tbl>
              <a:tblPr firstRow="1" firstCol="1" bandRow="1">
                <a:tableStyleId>{5C22544A-7EE6-4342-B048-85BDC9FD1C3A}</a:tableStyleId>
              </a:tblPr>
              <a:tblGrid>
                <a:gridCol w="368784">
                  <a:extLst>
                    <a:ext uri="{9D8B030D-6E8A-4147-A177-3AD203B41FA5}">
                      <a16:colId xmlns:a16="http://schemas.microsoft.com/office/drawing/2014/main" val="1443399987"/>
                    </a:ext>
                  </a:extLst>
                </a:gridCol>
                <a:gridCol w="10395736">
                  <a:extLst>
                    <a:ext uri="{9D8B030D-6E8A-4147-A177-3AD203B41FA5}">
                      <a16:colId xmlns:a16="http://schemas.microsoft.com/office/drawing/2014/main" val="989103535"/>
                    </a:ext>
                  </a:extLst>
                </a:gridCol>
              </a:tblGrid>
              <a:tr h="358108">
                <a:tc rowSpan="10">
                  <a:txBody>
                    <a:bodyPr/>
                    <a:lstStyle/>
                    <a:p>
                      <a:pPr algn="ctr">
                        <a:lnSpc>
                          <a:spcPct val="107000"/>
                        </a:lnSpc>
                        <a:spcAft>
                          <a:spcPts val="800"/>
                        </a:spcAft>
                      </a:pPr>
                      <a:r>
                        <a:rPr lang="es-GT" sz="700" dirty="0">
                          <a:effectLst/>
                        </a:rPr>
                        <a:t>AVANCE EN LA INCIDENCIA EN SALUD, INDUSTRIA Y USO PACÍFICO DE ENERGÍA NUCLEAR </a:t>
                      </a:r>
                      <a:endParaRPr lang="es-GT" sz="900" dirty="0">
                        <a:effectLst/>
                        <a:latin typeface="Calibri" panose="020F0502020204030204" pitchFamily="34" charset="0"/>
                        <a:cs typeface="Times New Roman" panose="02020603050405020304" pitchFamily="18" charset="0"/>
                      </a:endParaRPr>
                    </a:p>
                  </a:txBody>
                  <a:tcPr marL="37191" marR="37191" marT="0" marB="0" vert="vert270" anchor="ctr">
                    <a:solidFill>
                      <a:srgbClr val="009BDB"/>
                    </a:solidFill>
                  </a:tcPr>
                </a:tc>
                <a:tc>
                  <a:txBody>
                    <a:bodyPr/>
                    <a:lstStyle/>
                    <a:p>
                      <a:pPr algn="ctr">
                        <a:lnSpc>
                          <a:spcPct val="107000"/>
                        </a:lnSpc>
                        <a:spcAft>
                          <a:spcPts val="800"/>
                        </a:spcAft>
                      </a:pPr>
                      <a:r>
                        <a:rPr lang="es-GT" sz="1100" dirty="0">
                          <a:effectLst/>
                        </a:rPr>
                        <a:t>Logros programa 13 Protección y Seguridad Radiológica</a:t>
                      </a:r>
                      <a:endParaRPr lang="es-G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191" marR="37191" marT="0" marB="0" anchor="ctr">
                    <a:lnB w="12700" cap="flat" cmpd="sng" algn="ctr">
                      <a:solidFill>
                        <a:schemeClr val="tx2">
                          <a:lumMod val="90000"/>
                        </a:schemeClr>
                      </a:solidFill>
                      <a:prstDash val="solid"/>
                      <a:round/>
                      <a:headEnd type="none" w="med" len="med"/>
                      <a:tailEnd type="none" w="med" len="med"/>
                    </a:lnB>
                    <a:solidFill>
                      <a:srgbClr val="00BEFE"/>
                    </a:solidFill>
                  </a:tcPr>
                </a:tc>
                <a:extLst>
                  <a:ext uri="{0D108BD9-81ED-4DB2-BD59-A6C34878D82A}">
                    <a16:rowId xmlns:a16="http://schemas.microsoft.com/office/drawing/2014/main" val="1502427462"/>
                  </a:ext>
                </a:extLst>
              </a:tr>
              <a:tr h="479038">
                <a:tc vMerge="1">
                  <a:txBody>
                    <a:bodyPr/>
                    <a:lstStyle/>
                    <a:p>
                      <a:endParaRPr lang="es-GT"/>
                    </a:p>
                  </a:txBody>
                  <a:tcPr/>
                </a:tc>
                <a:tc>
                  <a:txBody>
                    <a:bodyPr/>
                    <a:lstStyle/>
                    <a:p>
                      <a:pPr algn="just">
                        <a:lnSpc>
                          <a:spcPct val="107000"/>
                        </a:lnSpc>
                        <a:spcAft>
                          <a:spcPts val="800"/>
                        </a:spcAft>
                      </a:pPr>
                      <a:r>
                        <a:rPr lang="es-GT" sz="900" b="0" i="0" u="none" strike="noStrike" cap="none" dirty="0">
                          <a:solidFill>
                            <a:srgbClr val="004C83"/>
                          </a:solidFill>
                          <a:effectLst/>
                          <a:latin typeface="+mj-lt"/>
                          <a:ea typeface="+mn-ea"/>
                          <a:cs typeface="+mn-cs"/>
                          <a:sym typeface="Arial"/>
                        </a:rPr>
                        <a:t>1.  Misión de experto sobre la nueva iniciativa global para la gestión de fuentes antiguas de radio 226 (226ra) en el marco de la gestión segura de las fuentes radiactivas selladas en desuso para reciclaje en un país receptor, asesoró al personal regulador del MEM en la gestión para el reciclaje del mismo. </a:t>
                      </a:r>
                    </a:p>
                  </a:txBody>
                  <a:tcPr anchor="ctr">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solidFill>
                      <a:srgbClr val="F3F3F3"/>
                    </a:solidFill>
                  </a:tcPr>
                </a:tc>
                <a:extLst>
                  <a:ext uri="{0D108BD9-81ED-4DB2-BD59-A6C34878D82A}">
                    <a16:rowId xmlns:a16="http://schemas.microsoft.com/office/drawing/2014/main" val="2592245260"/>
                  </a:ext>
                </a:extLst>
              </a:tr>
              <a:tr h="381733">
                <a:tc vMerge="1">
                  <a:txBody>
                    <a:bodyPr/>
                    <a:lstStyle/>
                    <a:p>
                      <a:endParaRPr lang="es-GT"/>
                    </a:p>
                  </a:txBody>
                  <a:tcPr/>
                </a:tc>
                <a:tc>
                  <a:txBody>
                    <a:bodyPr/>
                    <a:lstStyle/>
                    <a:p>
                      <a:pPr algn="just">
                        <a:lnSpc>
                          <a:spcPct val="107000"/>
                        </a:lnSpc>
                        <a:spcAft>
                          <a:spcPts val="800"/>
                        </a:spcAft>
                      </a:pPr>
                      <a:r>
                        <a:rPr lang="es-GT" sz="900" b="0" i="0" u="none" strike="noStrike" cap="none" dirty="0">
                          <a:solidFill>
                            <a:srgbClr val="004C83"/>
                          </a:solidFill>
                          <a:effectLst/>
                          <a:latin typeface="+mj-lt"/>
                          <a:ea typeface="+mn-ea"/>
                          <a:cs typeface="+mn-cs"/>
                          <a:sym typeface="Arial"/>
                        </a:rPr>
                        <a:t>2. Se obtuvieron criterios para que Guatemala pueda cumplir con los requisitos de documentación, caracterización y preparación de las fuentes de 226Ra para la exportación con fines de reciclaje en países receptores. </a:t>
                      </a:r>
                    </a:p>
                  </a:txBody>
                  <a:tcPr anchor="ctr">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solidFill>
                      <a:srgbClr val="F3F3F3"/>
                    </a:solidFill>
                  </a:tcPr>
                </a:tc>
                <a:extLst>
                  <a:ext uri="{0D108BD9-81ED-4DB2-BD59-A6C34878D82A}">
                    <a16:rowId xmlns:a16="http://schemas.microsoft.com/office/drawing/2014/main" val="3920954271"/>
                  </a:ext>
                </a:extLst>
              </a:tr>
              <a:tr h="381733">
                <a:tc vMerge="1">
                  <a:txBody>
                    <a:bodyPr/>
                    <a:lstStyle/>
                    <a:p>
                      <a:endParaRPr lang="es-GT"/>
                    </a:p>
                  </a:txBody>
                  <a:tcPr/>
                </a:tc>
                <a:tc>
                  <a:txBody>
                    <a:bodyPr/>
                    <a:lstStyle/>
                    <a:p>
                      <a:pPr algn="just">
                        <a:lnSpc>
                          <a:spcPct val="107000"/>
                        </a:lnSpc>
                        <a:spcAft>
                          <a:spcPts val="800"/>
                        </a:spcAft>
                      </a:pPr>
                      <a:r>
                        <a:rPr lang="es-GT" sz="900" b="0" i="0" u="none" strike="noStrike" cap="none" dirty="0">
                          <a:solidFill>
                            <a:srgbClr val="004C83"/>
                          </a:solidFill>
                          <a:effectLst/>
                          <a:latin typeface="+mj-lt"/>
                          <a:ea typeface="+mn-ea"/>
                          <a:cs typeface="+mn-cs"/>
                          <a:sym typeface="Arial"/>
                        </a:rPr>
                        <a:t>3.  La misión de experto del OIEA, permitió realizar la evaluación de la situación actual de las fuentes de radio existentes en el Centro Nacional de Desechos Radiactivos -CENDRA-, para definir una estrategia que permita aprovechar las ventajas de la Iniciativa Global de reciclaje de 226Ra.  </a:t>
                      </a:r>
                    </a:p>
                  </a:txBody>
                  <a:tcPr anchor="ctr">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solidFill>
                      <a:srgbClr val="F3F3F3"/>
                    </a:solidFill>
                  </a:tcPr>
                </a:tc>
                <a:extLst>
                  <a:ext uri="{0D108BD9-81ED-4DB2-BD59-A6C34878D82A}">
                    <a16:rowId xmlns:a16="http://schemas.microsoft.com/office/drawing/2014/main" val="2143911125"/>
                  </a:ext>
                </a:extLst>
              </a:tr>
              <a:tr h="508977">
                <a:tc vMerge="1">
                  <a:txBody>
                    <a:bodyPr/>
                    <a:lstStyle/>
                    <a:p>
                      <a:endParaRPr lang="es-GT"/>
                    </a:p>
                  </a:txBody>
                  <a:tcPr/>
                </a:tc>
                <a:tc>
                  <a:txBody>
                    <a:bodyPr/>
                    <a:lstStyle/>
                    <a:p>
                      <a:pPr algn="just">
                        <a:lnSpc>
                          <a:spcPct val="107000"/>
                        </a:lnSpc>
                        <a:spcAft>
                          <a:spcPts val="800"/>
                        </a:spcAft>
                      </a:pPr>
                      <a:r>
                        <a:rPr lang="es-GT" sz="900" b="0" i="0" u="none" strike="noStrike" cap="none" dirty="0">
                          <a:solidFill>
                            <a:srgbClr val="004C83"/>
                          </a:solidFill>
                          <a:effectLst/>
                          <a:latin typeface="+mj-lt"/>
                          <a:ea typeface="+mn-ea"/>
                          <a:cs typeface="+mn-cs"/>
                          <a:sym typeface="Arial"/>
                        </a:rPr>
                        <a:t>4. Misión de experto del OIEA para asesorar al Órgano Regulador de Guatemala sobre los pasos hacia el desarrollo de un Plan Nacional de Respuesta a Emergencias Radiológicas (PNRER), compartió conocimientos con el personal regulador del Ministerio de Energía y Minas sobre los pasos para el efecto en Guatemala, con el fin de formar parte del sistema de Emergencias de CONRED.</a:t>
                      </a:r>
                    </a:p>
                  </a:txBody>
                  <a:tcPr anchor="ctr">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solidFill>
                      <a:srgbClr val="F3F3F3"/>
                    </a:solidFill>
                  </a:tcPr>
                </a:tc>
                <a:extLst>
                  <a:ext uri="{0D108BD9-81ED-4DB2-BD59-A6C34878D82A}">
                    <a16:rowId xmlns:a16="http://schemas.microsoft.com/office/drawing/2014/main" val="2066125626"/>
                  </a:ext>
                </a:extLst>
              </a:tr>
              <a:tr h="381733">
                <a:tc vMerge="1">
                  <a:txBody>
                    <a:bodyPr/>
                    <a:lstStyle/>
                    <a:p>
                      <a:endParaRPr lang="es-GT"/>
                    </a:p>
                  </a:txBody>
                  <a:tcPr/>
                </a:tc>
                <a:tc>
                  <a:txBody>
                    <a:bodyPr/>
                    <a:lstStyle/>
                    <a:p>
                      <a:pPr algn="just">
                        <a:lnSpc>
                          <a:spcPct val="107000"/>
                        </a:lnSpc>
                        <a:spcAft>
                          <a:spcPts val="800"/>
                        </a:spcAft>
                      </a:pPr>
                      <a:r>
                        <a:rPr lang="es-GT" sz="900" b="0" i="0" u="none" strike="noStrike" cap="none" dirty="0">
                          <a:solidFill>
                            <a:srgbClr val="004C83"/>
                          </a:solidFill>
                          <a:effectLst/>
                          <a:latin typeface="+mj-lt"/>
                          <a:ea typeface="+mn-ea"/>
                          <a:cs typeface="+mn-cs"/>
                          <a:sym typeface="Arial"/>
                        </a:rPr>
                        <a:t>5. Se obtuvieron las bases para integrar el sistema de emergencias de CONRED, y trabajar de manera coordinada con las demás instituciones para dar respuesta a situaciones de riesgo o desastres que puedan ocurrir debido una emergencia radiológica.  </a:t>
                      </a:r>
                    </a:p>
                  </a:txBody>
                  <a:tcPr anchor="ctr">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solidFill>
                      <a:srgbClr val="F3F3F3"/>
                    </a:solidFill>
                  </a:tcPr>
                </a:tc>
                <a:extLst>
                  <a:ext uri="{0D108BD9-81ED-4DB2-BD59-A6C34878D82A}">
                    <a16:rowId xmlns:a16="http://schemas.microsoft.com/office/drawing/2014/main" val="2387169677"/>
                  </a:ext>
                </a:extLst>
              </a:tr>
              <a:tr h="636221">
                <a:tc vMerge="1">
                  <a:txBody>
                    <a:bodyPr/>
                    <a:lstStyle/>
                    <a:p>
                      <a:endParaRPr lang="es-GT"/>
                    </a:p>
                  </a:txBody>
                  <a:tcPr/>
                </a:tc>
                <a:tc>
                  <a:txBody>
                    <a:bodyPr/>
                    <a:lstStyle/>
                    <a:p>
                      <a:pPr algn="just">
                        <a:lnSpc>
                          <a:spcPct val="107000"/>
                        </a:lnSpc>
                        <a:spcAft>
                          <a:spcPts val="800"/>
                        </a:spcAft>
                      </a:pPr>
                      <a:r>
                        <a:rPr lang="es-GT" sz="900" b="0" i="0" u="none" strike="noStrike" cap="none" dirty="0">
                          <a:solidFill>
                            <a:srgbClr val="004C83"/>
                          </a:solidFill>
                          <a:effectLst/>
                          <a:latin typeface="+mj-lt"/>
                          <a:ea typeface="+mn-ea"/>
                          <a:cs typeface="+mn-cs"/>
                          <a:sym typeface="Arial"/>
                        </a:rPr>
                        <a:t>6. El país dispone del marco legal necesario para desarrollar sus capacidades y el proceso de preparación para la respuesta a una emergencia radiológica. El país es Estado Parte de las Convenciones sobre la Pronta Notificación sobre Accidentes Nucleares y sobre asistencia en caso de Accidente Nuclear o Emergencia Radiológica y está en una posición favorable para utilizar los documentos más importantes del OIEA en materia de preparación y respuesta a emergencias nucleares o radiológicas.</a:t>
                      </a:r>
                    </a:p>
                  </a:txBody>
                  <a:tcPr anchor="ctr">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solidFill>
                      <a:srgbClr val="F3F3F3"/>
                    </a:solidFill>
                  </a:tcPr>
                </a:tc>
                <a:extLst>
                  <a:ext uri="{0D108BD9-81ED-4DB2-BD59-A6C34878D82A}">
                    <a16:rowId xmlns:a16="http://schemas.microsoft.com/office/drawing/2014/main" val="623093449"/>
                  </a:ext>
                </a:extLst>
              </a:tr>
              <a:tr h="508977">
                <a:tc vMerge="1">
                  <a:txBody>
                    <a:bodyPr/>
                    <a:lstStyle/>
                    <a:p>
                      <a:endParaRPr lang="es-GT"/>
                    </a:p>
                  </a:txBody>
                  <a:tcPr/>
                </a:tc>
                <a:tc>
                  <a:txBody>
                    <a:bodyPr/>
                    <a:lstStyle/>
                    <a:p>
                      <a:pPr algn="just">
                        <a:lnSpc>
                          <a:spcPct val="107000"/>
                        </a:lnSpc>
                        <a:spcAft>
                          <a:spcPts val="800"/>
                        </a:spcAft>
                      </a:pPr>
                      <a:r>
                        <a:rPr lang="es-GT" sz="900" b="0" i="0" u="none" strike="noStrike" cap="none" dirty="0">
                          <a:solidFill>
                            <a:srgbClr val="004C83"/>
                          </a:solidFill>
                          <a:effectLst/>
                          <a:latin typeface="+mj-lt"/>
                          <a:ea typeface="+mn-ea"/>
                          <a:cs typeface="+mn-cs"/>
                          <a:sym typeface="Arial"/>
                        </a:rPr>
                        <a:t>7. Reunión Regional Sobre Infraestructura Reguladora y Tecnológica para la Gestión de Desechos y Fuentes Selladas en Desuso, en la que participó personal del ente regulador, así como personal del Ministerio de Energía y Minas para abordar temas sobre reglamentación para gestión de desechos y fuentes selladas en desuso, así como políticas y estrategias nacionales sobre gestión de desechos radiactivos.</a:t>
                      </a:r>
                    </a:p>
                  </a:txBody>
                  <a:tcPr anchor="ctr">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solidFill>
                      <a:srgbClr val="F3F3F3"/>
                    </a:solidFill>
                  </a:tcPr>
                </a:tc>
                <a:extLst>
                  <a:ext uri="{0D108BD9-81ED-4DB2-BD59-A6C34878D82A}">
                    <a16:rowId xmlns:a16="http://schemas.microsoft.com/office/drawing/2014/main" val="2064447852"/>
                  </a:ext>
                </a:extLst>
              </a:tr>
              <a:tr h="508977">
                <a:tc vMerge="1">
                  <a:txBody>
                    <a:bodyPr/>
                    <a:lstStyle/>
                    <a:p>
                      <a:endParaRPr lang="es-GT"/>
                    </a:p>
                  </a:txBody>
                  <a:tcPr/>
                </a:tc>
                <a:tc>
                  <a:txBody>
                    <a:bodyPr/>
                    <a:lstStyle/>
                    <a:p>
                      <a:pPr>
                        <a:lnSpc>
                          <a:spcPct val="107000"/>
                        </a:lnSpc>
                        <a:spcAft>
                          <a:spcPts val="800"/>
                        </a:spcAft>
                      </a:pPr>
                      <a:r>
                        <a:rPr lang="es-GT" sz="900" b="0" i="0" u="none" strike="noStrike" cap="none" dirty="0">
                          <a:solidFill>
                            <a:srgbClr val="004C83"/>
                          </a:solidFill>
                          <a:effectLst/>
                          <a:latin typeface="+mj-lt"/>
                          <a:ea typeface="+mn-ea"/>
                          <a:cs typeface="+mn-cs"/>
                          <a:sym typeface="Arial"/>
                        </a:rPr>
                        <a:t>8. Se trataron temas sobre el almacenamiento centralizado de desechos radiactivos, tema de interés debido a que el país cuenta con el CENDRA, en donde se recuperan, acondicionan y almacenan temporalmente desechos y/o fuentes selladas en desuso, fiscalizadas y controladas por el ente regulador, según guías y documentación de seguridad física, tecnológica y radiológica.</a:t>
                      </a:r>
                    </a:p>
                  </a:txBody>
                  <a:tcPr anchor="ctr">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solidFill>
                      <a:srgbClr val="F3F3F3"/>
                    </a:solidFill>
                  </a:tcPr>
                </a:tc>
                <a:extLst>
                  <a:ext uri="{0D108BD9-81ED-4DB2-BD59-A6C34878D82A}">
                    <a16:rowId xmlns:a16="http://schemas.microsoft.com/office/drawing/2014/main" val="2190843017"/>
                  </a:ext>
                </a:extLst>
              </a:tr>
              <a:tr h="221191">
                <a:tc vMerge="1">
                  <a:txBody>
                    <a:bodyPr/>
                    <a:lstStyle/>
                    <a:p>
                      <a:pPr algn="ctr">
                        <a:lnSpc>
                          <a:spcPct val="107000"/>
                        </a:lnSpc>
                        <a:spcAft>
                          <a:spcPts val="800"/>
                        </a:spcAft>
                      </a:pPr>
                      <a:r>
                        <a:rPr lang="es-GT" sz="700" dirty="0">
                          <a:effectLst/>
                        </a:rPr>
                        <a:t> </a:t>
                      </a:r>
                      <a:endParaRPr lang="es-GT"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7191" marR="37191" marT="0" marB="0" vert="vert270" anchor="ctr"/>
                </a:tc>
                <a:tc>
                  <a:txBody>
                    <a:bodyPr/>
                    <a:lstStyle/>
                    <a:p>
                      <a:pPr>
                        <a:lnSpc>
                          <a:spcPct val="107000"/>
                        </a:lnSpc>
                        <a:spcAft>
                          <a:spcPts val="800"/>
                        </a:spcAft>
                      </a:pPr>
                      <a:r>
                        <a:rPr lang="es-GT" sz="900" b="1" i="0" u="none" strike="noStrike" cap="none" dirty="0">
                          <a:solidFill>
                            <a:srgbClr val="004C83"/>
                          </a:solidFill>
                          <a:effectLst/>
                          <a:latin typeface="+mj-lt"/>
                          <a:ea typeface="+mn-ea"/>
                          <a:cs typeface="+mn-cs"/>
                          <a:sym typeface="Arial"/>
                        </a:rPr>
                        <a:t>Beneficiarios directos:  Personal técnico del Ministerio de Energía y Minas. Indirectos: toda la población.</a:t>
                      </a:r>
                    </a:p>
                  </a:txBody>
                  <a:tcPr anchor="ctr">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solidFill>
                      <a:srgbClr val="F3F3F3"/>
                    </a:solidFill>
                  </a:tcPr>
                </a:tc>
                <a:extLst>
                  <a:ext uri="{0D108BD9-81ED-4DB2-BD59-A6C34878D82A}">
                    <a16:rowId xmlns:a16="http://schemas.microsoft.com/office/drawing/2014/main" val="4032748779"/>
                  </a:ext>
                </a:extLst>
              </a:tr>
            </a:tbl>
          </a:graphicData>
        </a:graphic>
      </p:graphicFrame>
    </p:spTree>
    <p:extLst>
      <p:ext uri="{BB962C8B-B14F-4D97-AF65-F5344CB8AC3E}">
        <p14:creationId xmlns:p14="http://schemas.microsoft.com/office/powerpoint/2010/main" val="7585669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Google Shape;90;p2">
            <a:extLst>
              <a:ext uri="{FF2B5EF4-FFF2-40B4-BE49-F238E27FC236}">
                <a16:creationId xmlns:a16="http://schemas.microsoft.com/office/drawing/2014/main" id="{12788EAE-2F12-7D81-8420-2FBC48D8D96D}"/>
              </a:ext>
            </a:extLst>
          </p:cNvPr>
          <p:cNvSpPr txBox="1"/>
          <p:nvPr/>
        </p:nvSpPr>
        <p:spPr>
          <a:xfrm>
            <a:off x="727889" y="685390"/>
            <a:ext cx="7404433"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400" b="1" dirty="0">
                <a:solidFill>
                  <a:srgbClr val="033964"/>
                </a:solidFill>
                <a:latin typeface="Arial" panose="020B0604020202020204" pitchFamily="34" charset="0"/>
                <a:ea typeface="Bebas Neue"/>
                <a:cs typeface="Arial" panose="020B0604020202020204" pitchFamily="34" charset="0"/>
                <a:sym typeface="Bebas Neue"/>
              </a:rPr>
              <a:t>CONSOLIDADO LOGROS INSTITUCIONALES</a:t>
            </a:r>
            <a:endParaRPr lang="es-GT" sz="1200" b="1" u="none" strike="noStrike" cap="none" dirty="0">
              <a:solidFill>
                <a:srgbClr val="033964"/>
              </a:solidFill>
              <a:latin typeface="Arial" panose="020B0604020202020204" pitchFamily="34" charset="0"/>
              <a:ea typeface="Bebas Neue"/>
              <a:cs typeface="Arial" panose="020B0604020202020204" pitchFamily="34" charset="0"/>
              <a:sym typeface="Bebas Neue"/>
            </a:endParaRPr>
          </a:p>
          <a:p>
            <a:pPr marL="0" marR="0" lvl="0" indent="0" algn="l" rtl="0">
              <a:spcBef>
                <a:spcPts val="0"/>
              </a:spcBef>
              <a:spcAft>
                <a:spcPts val="0"/>
              </a:spcAft>
              <a:buNone/>
            </a:pPr>
            <a:r>
              <a:rPr lang="es-GT" sz="1200" u="none" strike="noStrike" cap="none" dirty="0">
                <a:solidFill>
                  <a:srgbClr val="033964"/>
                </a:solidFill>
                <a:latin typeface="Arial" panose="020B0604020202020204" pitchFamily="34" charset="0"/>
                <a:ea typeface="Bebas Neue"/>
                <a:cs typeface="Arial" panose="020B0604020202020204" pitchFamily="34" charset="0"/>
                <a:sym typeface="Bebas Neue"/>
              </a:rPr>
              <a:t>Al tercer cuatrimestre</a:t>
            </a:r>
          </a:p>
          <a:p>
            <a:pPr marL="0" marR="0" lvl="0" indent="0" algn="l" rtl="0">
              <a:spcBef>
                <a:spcPts val="0"/>
              </a:spcBef>
              <a:spcAft>
                <a:spcPts val="0"/>
              </a:spcAft>
              <a:buNone/>
            </a:pPr>
            <a:r>
              <a:rPr lang="es-GT" sz="1200" b="1" u="none" strike="noStrike" cap="none" dirty="0">
                <a:solidFill>
                  <a:srgbClr val="033964"/>
                </a:solidFill>
                <a:latin typeface="Arial" panose="020B0604020202020204" pitchFamily="34" charset="0"/>
                <a:ea typeface="Bebas Neue"/>
                <a:cs typeface="Arial" panose="020B0604020202020204" pitchFamily="34" charset="0"/>
                <a:sym typeface="Bebas Neue"/>
              </a:rPr>
              <a:t>Ejercicio Fiscal 2023</a:t>
            </a:r>
          </a:p>
        </p:txBody>
      </p:sp>
      <p:graphicFrame>
        <p:nvGraphicFramePr>
          <p:cNvPr id="2" name="Tabla 1">
            <a:extLst>
              <a:ext uri="{FF2B5EF4-FFF2-40B4-BE49-F238E27FC236}">
                <a16:creationId xmlns:a16="http://schemas.microsoft.com/office/drawing/2014/main" id="{D92B8E7B-9CB7-4D2B-AD90-446B39CC2F85}"/>
              </a:ext>
            </a:extLst>
          </p:cNvPr>
          <p:cNvGraphicFramePr>
            <a:graphicFrameLocks noGrp="1"/>
          </p:cNvGraphicFramePr>
          <p:nvPr>
            <p:extLst>
              <p:ext uri="{D42A27DB-BD31-4B8C-83A1-F6EECF244321}">
                <p14:modId xmlns:p14="http://schemas.microsoft.com/office/powerpoint/2010/main" val="320467793"/>
              </p:ext>
            </p:extLst>
          </p:nvPr>
        </p:nvGraphicFramePr>
        <p:xfrm>
          <a:off x="838200" y="2518270"/>
          <a:ext cx="10515600" cy="2363587"/>
        </p:xfrm>
        <a:graphic>
          <a:graphicData uri="http://schemas.openxmlformats.org/drawingml/2006/table">
            <a:tbl>
              <a:tblPr firstRow="1" firstCol="1" bandRow="1">
                <a:tableStyleId>{5C22544A-7EE6-4342-B048-85BDC9FD1C3A}</a:tableStyleId>
              </a:tblPr>
              <a:tblGrid>
                <a:gridCol w="1574260">
                  <a:extLst>
                    <a:ext uri="{9D8B030D-6E8A-4147-A177-3AD203B41FA5}">
                      <a16:colId xmlns:a16="http://schemas.microsoft.com/office/drawing/2014/main" val="1838762742"/>
                    </a:ext>
                  </a:extLst>
                </a:gridCol>
                <a:gridCol w="8941340">
                  <a:extLst>
                    <a:ext uri="{9D8B030D-6E8A-4147-A177-3AD203B41FA5}">
                      <a16:colId xmlns:a16="http://schemas.microsoft.com/office/drawing/2014/main" val="3474681395"/>
                    </a:ext>
                  </a:extLst>
                </a:gridCol>
              </a:tblGrid>
              <a:tr h="387340">
                <a:tc rowSpan="4">
                  <a:txBody>
                    <a:bodyPr/>
                    <a:lstStyle/>
                    <a:p>
                      <a:pPr algn="ctr">
                        <a:lnSpc>
                          <a:spcPct val="107000"/>
                        </a:lnSpc>
                        <a:spcAft>
                          <a:spcPts val="800"/>
                        </a:spcAft>
                      </a:pPr>
                      <a:r>
                        <a:rPr lang="es-GT" sz="800" dirty="0">
                          <a:effectLst/>
                        </a:rPr>
                        <a:t>RESULTADOS EN LA VERIFICACIÓN DE ESTÁNDARES DE CALIDAD</a:t>
                      </a:r>
                      <a:endParaRPr lang="es-GT" sz="1100" dirty="0">
                        <a:effectLst/>
                        <a:latin typeface="Calibri" panose="020F0502020204030204" pitchFamily="34" charset="0"/>
                        <a:ea typeface="Calibri" panose="020F0502020204030204" pitchFamily="34" charset="0"/>
                        <a:cs typeface="Times New Roman" panose="02020603050405020304" pitchFamily="18" charset="0"/>
                      </a:endParaRPr>
                    </a:p>
                  </a:txBody>
                  <a:tcPr vert="vert270" anchor="ctr">
                    <a:solidFill>
                      <a:srgbClr val="009BDB"/>
                    </a:solidFill>
                  </a:tcPr>
                </a:tc>
                <a:tc>
                  <a:txBody>
                    <a:bodyPr/>
                    <a:lstStyle/>
                    <a:p>
                      <a:pPr algn="ctr">
                        <a:lnSpc>
                          <a:spcPct val="107000"/>
                        </a:lnSpc>
                        <a:spcAft>
                          <a:spcPts val="800"/>
                        </a:spcAft>
                      </a:pPr>
                      <a:r>
                        <a:rPr lang="es-GT" sz="1050" dirty="0">
                          <a:effectLst/>
                        </a:rPr>
                        <a:t>Logros programa 14 Servicios Técnicos de Laboratorio</a:t>
                      </a:r>
                      <a:endParaRPr lang="es-GT" sz="16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lnB w="12700" cap="flat" cmpd="sng" algn="ctr">
                      <a:solidFill>
                        <a:schemeClr val="tx2">
                          <a:lumMod val="90000"/>
                        </a:schemeClr>
                      </a:solidFill>
                      <a:prstDash val="solid"/>
                      <a:round/>
                      <a:headEnd type="none" w="med" len="med"/>
                      <a:tailEnd type="none" w="med" len="med"/>
                    </a:lnB>
                    <a:solidFill>
                      <a:srgbClr val="00BEFE"/>
                    </a:solidFill>
                  </a:tcPr>
                </a:tc>
                <a:extLst>
                  <a:ext uri="{0D108BD9-81ED-4DB2-BD59-A6C34878D82A}">
                    <a16:rowId xmlns:a16="http://schemas.microsoft.com/office/drawing/2014/main" val="4208067175"/>
                  </a:ext>
                </a:extLst>
              </a:tr>
              <a:tr h="323850">
                <a:tc vMerge="1">
                  <a:txBody>
                    <a:bodyPr/>
                    <a:lstStyle/>
                    <a:p>
                      <a:endParaRPr lang="es-GT"/>
                    </a:p>
                  </a:txBody>
                  <a:tcPr/>
                </a:tc>
                <a:tc>
                  <a:txBody>
                    <a:bodyPr/>
                    <a:lstStyle/>
                    <a:p>
                      <a:pPr algn="just">
                        <a:lnSpc>
                          <a:spcPct val="107000"/>
                        </a:lnSpc>
                        <a:spcAft>
                          <a:spcPts val="800"/>
                        </a:spcAft>
                      </a:pPr>
                      <a:r>
                        <a:rPr lang="es-GT" sz="1050" b="0" i="0" u="none" strike="noStrike" cap="none" dirty="0">
                          <a:solidFill>
                            <a:srgbClr val="004C83"/>
                          </a:solidFill>
                          <a:effectLst/>
                          <a:latin typeface="+mj-lt"/>
                          <a:ea typeface="+mn-ea"/>
                          <a:cs typeface="+mn-cs"/>
                          <a:sym typeface="Arial"/>
                        </a:rPr>
                        <a:t>1. El MEM realizó durante el 2023, un promedio de 33,979 análisis de laboratorios distribuidos en las áreas de aplicaciones nucleares, minerales e hidrocarburos, como se indica a continuación:</a:t>
                      </a:r>
                    </a:p>
                  </a:txBody>
                  <a:tcPr anchor="ctr">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solidFill>
                      <a:srgbClr val="F3F3F3"/>
                    </a:solidFill>
                  </a:tcPr>
                </a:tc>
                <a:extLst>
                  <a:ext uri="{0D108BD9-81ED-4DB2-BD59-A6C34878D82A}">
                    <a16:rowId xmlns:a16="http://schemas.microsoft.com/office/drawing/2014/main" val="2347425677"/>
                  </a:ext>
                </a:extLst>
              </a:tr>
              <a:tr h="1133475">
                <a:tc vMerge="1">
                  <a:txBody>
                    <a:bodyPr/>
                    <a:lstStyle/>
                    <a:p>
                      <a:endParaRPr lang="es-GT"/>
                    </a:p>
                  </a:txBody>
                  <a:tcPr/>
                </a:tc>
                <a:tc>
                  <a:txBody>
                    <a:bodyPr/>
                    <a:lstStyle/>
                    <a:p>
                      <a:pPr>
                        <a:lnSpc>
                          <a:spcPct val="107000"/>
                        </a:lnSpc>
                        <a:spcAft>
                          <a:spcPts val="800"/>
                        </a:spcAft>
                      </a:pPr>
                      <a:r>
                        <a:rPr lang="es-GT" sz="1050" b="0" i="0" u="none" strike="noStrike" cap="none" dirty="0">
                          <a:solidFill>
                            <a:srgbClr val="004C83"/>
                          </a:solidFill>
                          <a:effectLst/>
                          <a:latin typeface="+mj-lt"/>
                          <a:ea typeface="+mn-ea"/>
                          <a:cs typeface="+mn-cs"/>
                          <a:sym typeface="Arial"/>
                        </a:rPr>
                        <a:t>2. En el área de Aplicaciones Nucleares se realizaron 7,240 análisis de laboratorio.  Se contribuyó con las empresas en relación al cumplimiento de requisitos internacionales relacionados con la contaminación radiactiva de los productos de exportación, logrando con ello la exportación de aproximadamente 32,830 toneladas de productos agrícolas. </a:t>
                      </a:r>
                      <a:br>
                        <a:rPr lang="es-GT" sz="1050" b="0" i="0" u="none" strike="noStrike" cap="none" dirty="0">
                          <a:solidFill>
                            <a:srgbClr val="004C83"/>
                          </a:solidFill>
                          <a:effectLst/>
                          <a:latin typeface="+mj-lt"/>
                          <a:ea typeface="+mn-ea"/>
                          <a:cs typeface="+mn-cs"/>
                          <a:sym typeface="Arial"/>
                        </a:rPr>
                      </a:br>
                      <a:r>
                        <a:rPr lang="es-GT" sz="1050" b="0" i="0" u="none" strike="noStrike" cap="none" dirty="0">
                          <a:solidFill>
                            <a:srgbClr val="004C83"/>
                          </a:solidFill>
                          <a:effectLst/>
                          <a:latin typeface="+mj-lt"/>
                          <a:ea typeface="+mn-ea"/>
                          <a:cs typeface="+mn-cs"/>
                          <a:sym typeface="Arial"/>
                        </a:rPr>
                        <a:t>3. En el área de Minerales e Hidrocarburos se realizaron 26,739 análisis de laboratorio, en apoyo al proceso de control y fiscalización de combustibles, cilindros de GLP y minerales, para que la población reciba artículos de calidad y en apoyo a procesos industriales, comerciales, de transporte, etc.</a:t>
                      </a:r>
                    </a:p>
                  </a:txBody>
                  <a:tcPr anchor="b">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solidFill>
                      <a:srgbClr val="F3F3F3"/>
                    </a:solidFill>
                  </a:tcPr>
                </a:tc>
                <a:extLst>
                  <a:ext uri="{0D108BD9-81ED-4DB2-BD59-A6C34878D82A}">
                    <a16:rowId xmlns:a16="http://schemas.microsoft.com/office/drawing/2014/main" val="470709870"/>
                  </a:ext>
                </a:extLst>
              </a:tr>
              <a:tr h="393065">
                <a:tc vMerge="1">
                  <a:txBody>
                    <a:bodyPr/>
                    <a:lstStyle/>
                    <a:p>
                      <a:endParaRPr lang="es-GT"/>
                    </a:p>
                  </a:txBody>
                  <a:tcPr/>
                </a:tc>
                <a:tc>
                  <a:txBody>
                    <a:bodyPr/>
                    <a:lstStyle/>
                    <a:p>
                      <a:pPr>
                        <a:lnSpc>
                          <a:spcPct val="107000"/>
                        </a:lnSpc>
                        <a:spcAft>
                          <a:spcPts val="800"/>
                        </a:spcAft>
                      </a:pPr>
                      <a:r>
                        <a:rPr lang="es-ES" sz="1050" b="1" i="0" u="none" strike="noStrike" cap="none" dirty="0">
                          <a:solidFill>
                            <a:srgbClr val="004C83"/>
                          </a:solidFill>
                          <a:effectLst/>
                          <a:latin typeface="+mj-lt"/>
                          <a:ea typeface="+mn-ea"/>
                          <a:cs typeface="+mn-cs"/>
                          <a:sym typeface="Arial"/>
                        </a:rPr>
                        <a:t>Beneficiarios directos: 217 empresas y público en general con servicios de laboratorio. Indirectos: 600,000 personas con análisis de agua potable; 608 personas ocupacionalmente expuestas a radiaciones ionizantes</a:t>
                      </a:r>
                      <a:endParaRPr lang="es-GT" sz="1050" b="1" i="0" u="none" strike="noStrike" cap="none" dirty="0">
                        <a:solidFill>
                          <a:srgbClr val="004C83"/>
                        </a:solidFill>
                        <a:effectLst/>
                        <a:latin typeface="+mj-lt"/>
                        <a:ea typeface="+mn-ea"/>
                        <a:cs typeface="+mn-cs"/>
                        <a:sym typeface="Arial"/>
                      </a:endParaRPr>
                    </a:p>
                  </a:txBody>
                  <a:tcPr anchor="b">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solidFill>
                      <a:srgbClr val="F3F3F3"/>
                    </a:solidFill>
                  </a:tcPr>
                </a:tc>
                <a:extLst>
                  <a:ext uri="{0D108BD9-81ED-4DB2-BD59-A6C34878D82A}">
                    <a16:rowId xmlns:a16="http://schemas.microsoft.com/office/drawing/2014/main" val="3383962084"/>
                  </a:ext>
                </a:extLst>
              </a:tr>
            </a:tbl>
          </a:graphicData>
        </a:graphic>
      </p:graphicFrame>
    </p:spTree>
    <p:extLst>
      <p:ext uri="{BB962C8B-B14F-4D97-AF65-F5344CB8AC3E}">
        <p14:creationId xmlns:p14="http://schemas.microsoft.com/office/powerpoint/2010/main" val="30037458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Google Shape;90;p2">
            <a:extLst>
              <a:ext uri="{FF2B5EF4-FFF2-40B4-BE49-F238E27FC236}">
                <a16:creationId xmlns:a16="http://schemas.microsoft.com/office/drawing/2014/main" id="{12788EAE-2F12-7D81-8420-2FBC48D8D96D}"/>
              </a:ext>
            </a:extLst>
          </p:cNvPr>
          <p:cNvSpPr txBox="1"/>
          <p:nvPr/>
        </p:nvSpPr>
        <p:spPr>
          <a:xfrm>
            <a:off x="727889" y="685390"/>
            <a:ext cx="7404433"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400" b="1" dirty="0">
                <a:solidFill>
                  <a:srgbClr val="033964"/>
                </a:solidFill>
                <a:latin typeface="Arial" panose="020B0604020202020204" pitchFamily="34" charset="0"/>
                <a:ea typeface="Bebas Neue"/>
                <a:cs typeface="Arial" panose="020B0604020202020204" pitchFamily="34" charset="0"/>
                <a:sym typeface="Bebas Neue"/>
              </a:rPr>
              <a:t>CONSOLIDADO LOGROS INSTITUCIONALES</a:t>
            </a:r>
            <a:endParaRPr lang="es-GT" sz="1200" b="1" u="none" strike="noStrike" cap="none" dirty="0">
              <a:solidFill>
                <a:srgbClr val="033964"/>
              </a:solidFill>
              <a:latin typeface="Arial" panose="020B0604020202020204" pitchFamily="34" charset="0"/>
              <a:ea typeface="Bebas Neue"/>
              <a:cs typeface="Arial" panose="020B0604020202020204" pitchFamily="34" charset="0"/>
              <a:sym typeface="Bebas Neue"/>
            </a:endParaRPr>
          </a:p>
          <a:p>
            <a:pPr marL="0" marR="0" lvl="0" indent="0" algn="l" rtl="0">
              <a:spcBef>
                <a:spcPts val="0"/>
              </a:spcBef>
              <a:spcAft>
                <a:spcPts val="0"/>
              </a:spcAft>
              <a:buNone/>
            </a:pPr>
            <a:r>
              <a:rPr lang="es-GT" sz="1200" u="none" strike="noStrike" cap="none" dirty="0">
                <a:solidFill>
                  <a:srgbClr val="033964"/>
                </a:solidFill>
                <a:latin typeface="Arial" panose="020B0604020202020204" pitchFamily="34" charset="0"/>
                <a:ea typeface="Bebas Neue"/>
                <a:cs typeface="Arial" panose="020B0604020202020204" pitchFamily="34" charset="0"/>
                <a:sym typeface="Bebas Neue"/>
              </a:rPr>
              <a:t>Al tercer cuatrimestre</a:t>
            </a:r>
          </a:p>
          <a:p>
            <a:pPr marL="0" marR="0" lvl="0" indent="0" algn="l" rtl="0">
              <a:spcBef>
                <a:spcPts val="0"/>
              </a:spcBef>
              <a:spcAft>
                <a:spcPts val="0"/>
              </a:spcAft>
              <a:buNone/>
            </a:pPr>
            <a:r>
              <a:rPr lang="es-GT" sz="1200" b="1" u="none" strike="noStrike" cap="none" dirty="0">
                <a:solidFill>
                  <a:srgbClr val="033964"/>
                </a:solidFill>
                <a:latin typeface="Arial" panose="020B0604020202020204" pitchFamily="34" charset="0"/>
                <a:ea typeface="Bebas Neue"/>
                <a:cs typeface="Arial" panose="020B0604020202020204" pitchFamily="34" charset="0"/>
                <a:sym typeface="Bebas Neue"/>
              </a:rPr>
              <a:t>Ejercicio Fiscal 2023</a:t>
            </a:r>
          </a:p>
        </p:txBody>
      </p:sp>
      <p:graphicFrame>
        <p:nvGraphicFramePr>
          <p:cNvPr id="3" name="Tabla 2">
            <a:extLst>
              <a:ext uri="{FF2B5EF4-FFF2-40B4-BE49-F238E27FC236}">
                <a16:creationId xmlns:a16="http://schemas.microsoft.com/office/drawing/2014/main" id="{4DE0B81F-9B5A-49C9-9E0E-62487B597CB5}"/>
              </a:ext>
            </a:extLst>
          </p:cNvPr>
          <p:cNvGraphicFramePr>
            <a:graphicFrameLocks noGrp="1"/>
          </p:cNvGraphicFramePr>
          <p:nvPr>
            <p:extLst>
              <p:ext uri="{D42A27DB-BD31-4B8C-83A1-F6EECF244321}">
                <p14:modId xmlns:p14="http://schemas.microsoft.com/office/powerpoint/2010/main" val="4272870781"/>
              </p:ext>
            </p:extLst>
          </p:nvPr>
        </p:nvGraphicFramePr>
        <p:xfrm>
          <a:off x="838200" y="2443226"/>
          <a:ext cx="10515600" cy="2364366"/>
        </p:xfrm>
        <a:graphic>
          <a:graphicData uri="http://schemas.openxmlformats.org/drawingml/2006/table">
            <a:tbl>
              <a:tblPr firstRow="1" firstCol="1" bandRow="1">
                <a:tableStyleId>{5C22544A-7EE6-4342-B048-85BDC9FD1C3A}</a:tableStyleId>
              </a:tblPr>
              <a:tblGrid>
                <a:gridCol w="1535349">
                  <a:extLst>
                    <a:ext uri="{9D8B030D-6E8A-4147-A177-3AD203B41FA5}">
                      <a16:colId xmlns:a16="http://schemas.microsoft.com/office/drawing/2014/main" val="2705371177"/>
                    </a:ext>
                  </a:extLst>
                </a:gridCol>
                <a:gridCol w="8980251">
                  <a:extLst>
                    <a:ext uri="{9D8B030D-6E8A-4147-A177-3AD203B41FA5}">
                      <a16:colId xmlns:a16="http://schemas.microsoft.com/office/drawing/2014/main" val="3621333820"/>
                    </a:ext>
                  </a:extLst>
                </a:gridCol>
              </a:tblGrid>
              <a:tr h="461339">
                <a:tc rowSpan="4">
                  <a:txBody>
                    <a:bodyPr/>
                    <a:lstStyle/>
                    <a:p>
                      <a:pPr algn="ctr">
                        <a:lnSpc>
                          <a:spcPct val="107000"/>
                        </a:lnSpc>
                        <a:spcAft>
                          <a:spcPts val="800"/>
                        </a:spcAft>
                      </a:pPr>
                      <a:r>
                        <a:rPr lang="es-GT" sz="800" dirty="0">
                          <a:effectLst/>
                        </a:rPr>
                        <a:t>INVESTIGACIÓN, ANÁLISIS E </a:t>
                      </a:r>
                    </a:p>
                    <a:p>
                      <a:pPr algn="ctr">
                        <a:lnSpc>
                          <a:spcPct val="107000"/>
                        </a:lnSpc>
                        <a:spcAft>
                          <a:spcPts val="800"/>
                        </a:spcAft>
                      </a:pPr>
                      <a:r>
                        <a:rPr lang="es-GT" sz="800" dirty="0">
                          <a:effectLst/>
                        </a:rPr>
                        <a:t>NCIDENCIA ENERGÉTICO-MINERO</a:t>
                      </a:r>
                      <a:endParaRPr lang="es-GT" sz="1100" dirty="0">
                        <a:effectLst/>
                        <a:latin typeface="Calibri" panose="020F0502020204030204" pitchFamily="34" charset="0"/>
                        <a:ea typeface="Calibri" panose="020F0502020204030204" pitchFamily="34" charset="0"/>
                        <a:cs typeface="Times New Roman" panose="02020603050405020304" pitchFamily="18" charset="0"/>
                      </a:endParaRPr>
                    </a:p>
                  </a:txBody>
                  <a:tcPr vert="vert270" anchor="ctr">
                    <a:solidFill>
                      <a:srgbClr val="009BDB"/>
                    </a:solidFill>
                  </a:tcPr>
                </a:tc>
                <a:tc>
                  <a:txBody>
                    <a:bodyPr/>
                    <a:lstStyle/>
                    <a:p>
                      <a:pPr algn="ctr">
                        <a:lnSpc>
                          <a:spcPct val="107000"/>
                        </a:lnSpc>
                        <a:spcAft>
                          <a:spcPts val="800"/>
                        </a:spcAft>
                      </a:pPr>
                      <a:r>
                        <a:rPr lang="es-GT" sz="1100" dirty="0">
                          <a:effectLst/>
                        </a:rPr>
                        <a:t>Logros Programa 01 Actividades Centrales – Unidad de Planeación Energético Minero</a:t>
                      </a:r>
                      <a:endParaRPr lang="es-G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B w="12700" cap="flat" cmpd="sng" algn="ctr">
                      <a:solidFill>
                        <a:schemeClr val="tx2">
                          <a:lumMod val="90000"/>
                        </a:schemeClr>
                      </a:solidFill>
                      <a:prstDash val="solid"/>
                      <a:round/>
                      <a:headEnd type="none" w="med" len="med"/>
                      <a:tailEnd type="none" w="med" len="med"/>
                    </a:lnB>
                    <a:solidFill>
                      <a:srgbClr val="00BEFE"/>
                    </a:solidFill>
                  </a:tcPr>
                </a:tc>
                <a:extLst>
                  <a:ext uri="{0D108BD9-81ED-4DB2-BD59-A6C34878D82A}">
                    <a16:rowId xmlns:a16="http://schemas.microsoft.com/office/drawing/2014/main" val="479936508"/>
                  </a:ext>
                </a:extLst>
              </a:tr>
              <a:tr h="913840">
                <a:tc vMerge="1">
                  <a:txBody>
                    <a:bodyPr/>
                    <a:lstStyle/>
                    <a:p>
                      <a:endParaRPr lang="es-GT"/>
                    </a:p>
                  </a:txBody>
                  <a:tcPr/>
                </a:tc>
                <a:tc>
                  <a:txBody>
                    <a:bodyPr/>
                    <a:lstStyle/>
                    <a:p>
                      <a:pPr>
                        <a:lnSpc>
                          <a:spcPct val="107000"/>
                        </a:lnSpc>
                        <a:spcAft>
                          <a:spcPts val="800"/>
                        </a:spcAft>
                      </a:pPr>
                      <a:r>
                        <a:rPr lang="es-GT" sz="1050" b="0" i="0" u="none" strike="noStrike" cap="none" dirty="0">
                          <a:solidFill>
                            <a:srgbClr val="004C83"/>
                          </a:solidFill>
                          <a:effectLst/>
                          <a:latin typeface="+mj-lt"/>
                          <a:ea typeface="+mn-ea"/>
                          <a:cs typeface="+mn-cs"/>
                          <a:sym typeface="Arial"/>
                        </a:rPr>
                        <a:t>1. El MEM ha cumplido con la emisión de diversos tipos de documentos que  incluyen análisis técnicos, estadísticos y económicos que constituyen información actualizada y verídica de las diferentes áreas de influencia a su cargo.</a:t>
                      </a:r>
                    </a:p>
                  </a:txBody>
                  <a:tcPr anchor="ctr">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solidFill>
                      <a:srgbClr val="F3F3F3"/>
                    </a:solidFill>
                  </a:tcPr>
                </a:tc>
                <a:extLst>
                  <a:ext uri="{0D108BD9-81ED-4DB2-BD59-A6C34878D82A}">
                    <a16:rowId xmlns:a16="http://schemas.microsoft.com/office/drawing/2014/main" val="1158724307"/>
                  </a:ext>
                </a:extLst>
              </a:tr>
              <a:tr h="685380">
                <a:tc vMerge="1">
                  <a:txBody>
                    <a:bodyPr/>
                    <a:lstStyle/>
                    <a:p>
                      <a:endParaRPr lang="es-GT"/>
                    </a:p>
                  </a:txBody>
                  <a:tcPr/>
                </a:tc>
                <a:tc>
                  <a:txBody>
                    <a:bodyPr/>
                    <a:lstStyle/>
                    <a:p>
                      <a:pPr>
                        <a:lnSpc>
                          <a:spcPct val="107000"/>
                        </a:lnSpc>
                        <a:spcAft>
                          <a:spcPts val="800"/>
                        </a:spcAft>
                      </a:pPr>
                      <a:r>
                        <a:rPr lang="es-GT" sz="1050" b="0" i="0" u="none" strike="noStrike" cap="none" dirty="0">
                          <a:solidFill>
                            <a:srgbClr val="004C83"/>
                          </a:solidFill>
                          <a:effectLst/>
                          <a:latin typeface="+mj-lt"/>
                          <a:ea typeface="+mn-ea"/>
                          <a:cs typeface="+mn-cs"/>
                          <a:sym typeface="Arial"/>
                        </a:rPr>
                        <a:t>2. Esta información permite a las autoridades correspondientes y a los diferentes actores dentro de los sectores energético – minero, realizar la planificación de la manera más adecuada, eficiente y eficaz, en beneficio de la población guatemalteca en general.</a:t>
                      </a:r>
                    </a:p>
                  </a:txBody>
                  <a:tcPr anchor="ctr">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solidFill>
                      <a:srgbClr val="F3F3F3"/>
                    </a:solidFill>
                  </a:tcPr>
                </a:tc>
                <a:extLst>
                  <a:ext uri="{0D108BD9-81ED-4DB2-BD59-A6C34878D82A}">
                    <a16:rowId xmlns:a16="http://schemas.microsoft.com/office/drawing/2014/main" val="1032990301"/>
                  </a:ext>
                </a:extLst>
              </a:tr>
              <a:tr h="303807">
                <a:tc vMerge="1">
                  <a:txBody>
                    <a:bodyPr/>
                    <a:lstStyle/>
                    <a:p>
                      <a:endParaRPr lang="es-GT"/>
                    </a:p>
                  </a:txBody>
                  <a:tcPr/>
                </a:tc>
                <a:tc>
                  <a:txBody>
                    <a:bodyPr/>
                    <a:lstStyle/>
                    <a:p>
                      <a:pPr>
                        <a:lnSpc>
                          <a:spcPct val="107000"/>
                        </a:lnSpc>
                        <a:spcAft>
                          <a:spcPts val="800"/>
                        </a:spcAft>
                      </a:pPr>
                      <a:r>
                        <a:rPr lang="es-ES" sz="1050" b="1" i="0" u="none" strike="noStrike" cap="none" dirty="0">
                          <a:solidFill>
                            <a:srgbClr val="004C83"/>
                          </a:solidFill>
                          <a:effectLst/>
                          <a:latin typeface="+mj-lt"/>
                          <a:ea typeface="+mn-ea"/>
                          <a:cs typeface="+mn-cs"/>
                          <a:sym typeface="Arial"/>
                        </a:rPr>
                        <a:t>Beneficiarios:  agentes del subsector eléctrico, personas interesadas y población en general</a:t>
                      </a:r>
                      <a:r>
                        <a:rPr lang="es-ES" sz="1050" b="0" i="0" u="none" strike="noStrike" cap="none" dirty="0">
                          <a:solidFill>
                            <a:srgbClr val="004C83"/>
                          </a:solidFill>
                          <a:effectLst/>
                          <a:latin typeface="+mj-lt"/>
                          <a:ea typeface="+mn-ea"/>
                          <a:cs typeface="+mn-cs"/>
                          <a:sym typeface="Arial"/>
                        </a:rPr>
                        <a:t>.</a:t>
                      </a:r>
                      <a:endParaRPr lang="es-GT" sz="1050" b="0" i="0" u="none" strike="noStrike" cap="none" dirty="0">
                        <a:solidFill>
                          <a:srgbClr val="004C83"/>
                        </a:solidFill>
                        <a:effectLst/>
                        <a:latin typeface="+mj-lt"/>
                        <a:ea typeface="+mn-ea"/>
                        <a:cs typeface="+mn-cs"/>
                        <a:sym typeface="Arial"/>
                      </a:endParaRPr>
                    </a:p>
                  </a:txBody>
                  <a:tcPr anchor="ctr">
                    <a:lnL w="12700" cap="flat" cmpd="sng" algn="ctr">
                      <a:solidFill>
                        <a:schemeClr val="tx2">
                          <a:lumMod val="90000"/>
                        </a:schemeClr>
                      </a:solidFill>
                      <a:prstDash val="solid"/>
                      <a:round/>
                      <a:headEnd type="none" w="med" len="med"/>
                      <a:tailEnd type="none" w="med" len="med"/>
                    </a:lnL>
                    <a:lnR w="12700" cap="flat" cmpd="sng" algn="ctr">
                      <a:solidFill>
                        <a:schemeClr val="tx2">
                          <a:lumMod val="90000"/>
                        </a:schemeClr>
                      </a:solidFill>
                      <a:prstDash val="solid"/>
                      <a:round/>
                      <a:headEnd type="none" w="med" len="med"/>
                      <a:tailEnd type="none" w="med" len="med"/>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solidFill>
                      <a:srgbClr val="F3F3F3"/>
                    </a:solidFill>
                  </a:tcPr>
                </a:tc>
                <a:extLst>
                  <a:ext uri="{0D108BD9-81ED-4DB2-BD59-A6C34878D82A}">
                    <a16:rowId xmlns:a16="http://schemas.microsoft.com/office/drawing/2014/main" val="4055407980"/>
                  </a:ext>
                </a:extLst>
              </a:tr>
            </a:tbl>
          </a:graphicData>
        </a:graphic>
      </p:graphicFrame>
    </p:spTree>
    <p:extLst>
      <p:ext uri="{BB962C8B-B14F-4D97-AF65-F5344CB8AC3E}">
        <p14:creationId xmlns:p14="http://schemas.microsoft.com/office/powerpoint/2010/main" val="2870867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CuadroTexto 13">
            <a:extLst>
              <a:ext uri="{FF2B5EF4-FFF2-40B4-BE49-F238E27FC236}">
                <a16:creationId xmlns:a16="http://schemas.microsoft.com/office/drawing/2014/main" id="{57146A67-C081-2534-FEB1-BC7819A31A7A}"/>
              </a:ext>
            </a:extLst>
          </p:cNvPr>
          <p:cNvSpPr txBox="1"/>
          <p:nvPr/>
        </p:nvSpPr>
        <p:spPr>
          <a:xfrm>
            <a:off x="4844739" y="3008245"/>
            <a:ext cx="7726850" cy="646331"/>
          </a:xfrm>
          <a:prstGeom prst="rect">
            <a:avLst/>
          </a:prstGeom>
          <a:noFill/>
        </p:spPr>
        <p:txBody>
          <a:bodyPr wrap="square" rtlCol="0">
            <a:spAutoFit/>
          </a:body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s-GT" sz="4000" b="1" i="0" u="none" strike="noStrike" kern="0" cap="none" spc="0" normalizeH="0" baseline="0" noProof="0" dirty="0">
                <a:ln>
                  <a:noFill/>
                </a:ln>
                <a:solidFill>
                  <a:prstClr val="white"/>
                </a:solidFill>
                <a:effectLst/>
                <a:uLnTx/>
                <a:uFillTx/>
                <a:latin typeface="Arial"/>
                <a:cs typeface="Arial" panose="020B0604020202020204" pitchFamily="34" charset="0"/>
                <a:sym typeface="Arial"/>
              </a:rPr>
              <a:t>CONCLUSIONES</a:t>
            </a:r>
          </a:p>
        </p:txBody>
      </p:sp>
      <p:sp>
        <p:nvSpPr>
          <p:cNvPr id="3" name="CuadroTexto 2">
            <a:extLst>
              <a:ext uri="{FF2B5EF4-FFF2-40B4-BE49-F238E27FC236}">
                <a16:creationId xmlns:a16="http://schemas.microsoft.com/office/drawing/2014/main" id="{00231819-0FD0-B724-E882-F7581BE32522}"/>
              </a:ext>
            </a:extLst>
          </p:cNvPr>
          <p:cNvSpPr txBox="1"/>
          <p:nvPr/>
        </p:nvSpPr>
        <p:spPr>
          <a:xfrm>
            <a:off x="7979116" y="1761468"/>
            <a:ext cx="145809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T" sz="6600" b="1" i="0" u="none" strike="noStrike" kern="1200" cap="none" spc="0" normalizeH="0" baseline="0" noProof="0" dirty="0">
                <a:ln>
                  <a:noFill/>
                </a:ln>
                <a:solidFill>
                  <a:srgbClr val="FFC000">
                    <a:lumMod val="75000"/>
                  </a:srgbClr>
                </a:solidFill>
                <a:effectLst/>
                <a:uLnTx/>
                <a:uFillTx/>
                <a:latin typeface="Arial" panose="020B0604020202020204" pitchFamily="34" charset="0"/>
                <a:ea typeface="+mn-ea"/>
                <a:cs typeface="Arial" panose="020B0604020202020204" pitchFamily="34" charset="0"/>
                <a:sym typeface="Arial"/>
              </a:rPr>
              <a:t>4</a:t>
            </a:r>
          </a:p>
        </p:txBody>
      </p:sp>
    </p:spTree>
    <p:extLst>
      <p:ext uri="{BB962C8B-B14F-4D97-AF65-F5344CB8AC3E}">
        <p14:creationId xmlns:p14="http://schemas.microsoft.com/office/powerpoint/2010/main" val="25850931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Google Shape;90;p2">
            <a:extLst>
              <a:ext uri="{FF2B5EF4-FFF2-40B4-BE49-F238E27FC236}">
                <a16:creationId xmlns:a16="http://schemas.microsoft.com/office/drawing/2014/main" id="{12788EAE-2F12-7D81-8420-2FBC48D8D96D}"/>
              </a:ext>
            </a:extLst>
          </p:cNvPr>
          <p:cNvSpPr txBox="1"/>
          <p:nvPr/>
        </p:nvSpPr>
        <p:spPr>
          <a:xfrm>
            <a:off x="727889" y="685390"/>
            <a:ext cx="8373080"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400" b="1" u="none" strike="noStrike" cap="none" dirty="0">
                <a:solidFill>
                  <a:srgbClr val="033964"/>
                </a:solidFill>
                <a:latin typeface="Arial" panose="020B0604020202020204" pitchFamily="34" charset="0"/>
                <a:ea typeface="Bebas Neue"/>
                <a:cs typeface="Arial" panose="020B0604020202020204" pitchFamily="34" charset="0"/>
                <a:sym typeface="Bebas Neue"/>
              </a:rPr>
              <a:t>TENDENCIA DEL USO DE LOS RECURSOS PÚBLICOS</a:t>
            </a:r>
            <a:endParaRPr lang="es-GT" sz="1200" b="1" u="none" strike="noStrike" cap="none" dirty="0">
              <a:solidFill>
                <a:srgbClr val="033964"/>
              </a:solidFill>
              <a:latin typeface="Arial" panose="020B0604020202020204" pitchFamily="34" charset="0"/>
              <a:ea typeface="Bebas Neue"/>
              <a:cs typeface="Arial" panose="020B0604020202020204" pitchFamily="34" charset="0"/>
              <a:sym typeface="Bebas Neue"/>
            </a:endParaRPr>
          </a:p>
          <a:p>
            <a:pPr marL="0" marR="0" lvl="0" indent="0" algn="l" rtl="0">
              <a:spcBef>
                <a:spcPts val="0"/>
              </a:spcBef>
              <a:spcAft>
                <a:spcPts val="0"/>
              </a:spcAft>
              <a:buNone/>
            </a:pPr>
            <a:r>
              <a:rPr lang="es-GT" sz="1200" u="none" strike="noStrike" cap="none" dirty="0">
                <a:solidFill>
                  <a:srgbClr val="033964"/>
                </a:solidFill>
                <a:latin typeface="Arial" panose="020B0604020202020204" pitchFamily="34" charset="0"/>
                <a:ea typeface="Bebas Neue"/>
                <a:cs typeface="Arial" panose="020B0604020202020204" pitchFamily="34" charset="0"/>
                <a:sym typeface="Bebas Neue"/>
              </a:rPr>
              <a:t>Al tercer cuatrimestre</a:t>
            </a:r>
          </a:p>
          <a:p>
            <a:pPr marL="0" marR="0" lvl="0" indent="0" algn="l" rtl="0">
              <a:spcBef>
                <a:spcPts val="0"/>
              </a:spcBef>
              <a:spcAft>
                <a:spcPts val="0"/>
              </a:spcAft>
              <a:buNone/>
            </a:pPr>
            <a:r>
              <a:rPr lang="es-GT" sz="1200" b="1" u="none" strike="noStrike" cap="none" dirty="0">
                <a:solidFill>
                  <a:srgbClr val="033964"/>
                </a:solidFill>
                <a:latin typeface="Arial" panose="020B0604020202020204" pitchFamily="34" charset="0"/>
                <a:ea typeface="Bebas Neue"/>
                <a:cs typeface="Arial" panose="020B0604020202020204" pitchFamily="34" charset="0"/>
                <a:sym typeface="Bebas Neue"/>
              </a:rPr>
              <a:t>Ejercicio Fiscal 2023</a:t>
            </a:r>
          </a:p>
        </p:txBody>
      </p:sp>
      <p:sp>
        <p:nvSpPr>
          <p:cNvPr id="5" name="CuadroTexto 4">
            <a:extLst>
              <a:ext uri="{FF2B5EF4-FFF2-40B4-BE49-F238E27FC236}">
                <a16:creationId xmlns:a16="http://schemas.microsoft.com/office/drawing/2014/main" id="{F2FFBC5A-5E0C-4FE6-B912-F9BC2B0AC73F}"/>
              </a:ext>
            </a:extLst>
          </p:cNvPr>
          <p:cNvSpPr txBox="1"/>
          <p:nvPr/>
        </p:nvSpPr>
        <p:spPr>
          <a:xfrm>
            <a:off x="727889" y="3431007"/>
            <a:ext cx="10535367" cy="1384995"/>
          </a:xfrm>
          <a:prstGeom prst="rect">
            <a:avLst/>
          </a:prstGeom>
          <a:noFill/>
        </p:spPr>
        <p:txBody>
          <a:bodyPr wrap="square">
            <a:spAutoFit/>
          </a:bodyPr>
          <a:lstStyle/>
          <a:p>
            <a:pPr algn="just"/>
            <a:r>
              <a:rPr lang="es-MX" kern="1200" dirty="0">
                <a:solidFill>
                  <a:srgbClr val="004C83"/>
                </a:solidFill>
                <a:latin typeface="+mj-lt"/>
                <a:cs typeface="Arial" panose="020B0604020202020204" pitchFamily="34" charset="0"/>
              </a:rPr>
              <a:t>El Ministerio de Energía y Minas cierra su gestión en el periodo 2020-2023 orientado hacia el fortalecimiento de la institucionalidad, con el fin de lograr, siempre en un marco de mejora continua, la satisfacción del usuario por los servicios recibidos.</a:t>
            </a:r>
          </a:p>
          <a:p>
            <a:pPr algn="just"/>
            <a:endParaRPr lang="es-MX" kern="1200" dirty="0">
              <a:solidFill>
                <a:srgbClr val="004C83"/>
              </a:solidFill>
              <a:latin typeface="+mj-lt"/>
              <a:cs typeface="Arial" panose="020B0604020202020204" pitchFamily="34" charset="0"/>
            </a:endParaRPr>
          </a:p>
          <a:p>
            <a:pPr algn="just"/>
            <a:r>
              <a:rPr lang="es-MX" kern="1200" dirty="0">
                <a:solidFill>
                  <a:srgbClr val="004C83"/>
                </a:solidFill>
                <a:latin typeface="+mj-lt"/>
                <a:cs typeface="Arial" panose="020B0604020202020204" pitchFamily="34" charset="0"/>
              </a:rPr>
              <a:t>Por tal razón, las labores ministeriales se han encaminado hacia más allá del cumplimiento de las leyes que rigen el quehacer institucional, realizando cada tarea con visión de largo plazo y sobre la base de transparencia y rendición de cuentas. </a:t>
            </a:r>
          </a:p>
          <a:p>
            <a:endParaRPr lang="es-MX" dirty="0"/>
          </a:p>
        </p:txBody>
      </p:sp>
      <p:pic>
        <p:nvPicPr>
          <p:cNvPr id="4" name="Imagen 3">
            <a:extLst>
              <a:ext uri="{FF2B5EF4-FFF2-40B4-BE49-F238E27FC236}">
                <a16:creationId xmlns:a16="http://schemas.microsoft.com/office/drawing/2014/main" id="{41178F22-387E-42AD-8CD1-5845383B5C70}"/>
              </a:ext>
            </a:extLst>
          </p:cNvPr>
          <p:cNvPicPr>
            <a:picLocks noChangeAspect="1"/>
          </p:cNvPicPr>
          <p:nvPr/>
        </p:nvPicPr>
        <p:blipFill>
          <a:blip r:embed="rId3"/>
          <a:stretch>
            <a:fillRect/>
          </a:stretch>
        </p:blipFill>
        <p:spPr>
          <a:xfrm>
            <a:off x="5309770" y="2003028"/>
            <a:ext cx="1371603" cy="1188722"/>
          </a:xfrm>
          <a:prstGeom prst="rect">
            <a:avLst/>
          </a:prstGeom>
        </p:spPr>
      </p:pic>
    </p:spTree>
    <p:extLst>
      <p:ext uri="{BB962C8B-B14F-4D97-AF65-F5344CB8AC3E}">
        <p14:creationId xmlns:p14="http://schemas.microsoft.com/office/powerpoint/2010/main" val="1671678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2" name="Google Shape;90;p2">
            <a:extLst>
              <a:ext uri="{FF2B5EF4-FFF2-40B4-BE49-F238E27FC236}">
                <a16:creationId xmlns:a16="http://schemas.microsoft.com/office/drawing/2014/main" id="{619F04E6-ABF4-F8A7-04CC-04CC8F49368B}"/>
              </a:ext>
            </a:extLst>
          </p:cNvPr>
          <p:cNvSpPr txBox="1"/>
          <p:nvPr/>
        </p:nvSpPr>
        <p:spPr>
          <a:xfrm>
            <a:off x="727890" y="685390"/>
            <a:ext cx="7171509"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400" b="1" dirty="0">
                <a:solidFill>
                  <a:srgbClr val="033964"/>
                </a:solidFill>
                <a:latin typeface="Arial" panose="020B0604020202020204" pitchFamily="34" charset="0"/>
                <a:cs typeface="Arial" panose="020B0604020202020204" pitchFamily="34" charset="0"/>
                <a:sym typeface="Bebas Neue"/>
              </a:rPr>
              <a:t>PRINCIPALES OBJETIVOS DEL MEM</a:t>
            </a:r>
          </a:p>
        </p:txBody>
      </p:sp>
      <p:sp>
        <p:nvSpPr>
          <p:cNvPr id="9" name="CuadroTexto 8">
            <a:extLst>
              <a:ext uri="{FF2B5EF4-FFF2-40B4-BE49-F238E27FC236}">
                <a16:creationId xmlns:a16="http://schemas.microsoft.com/office/drawing/2014/main" id="{4A1AB990-3018-44E7-9464-66D95C1EDC38}"/>
              </a:ext>
            </a:extLst>
          </p:cNvPr>
          <p:cNvSpPr txBox="1"/>
          <p:nvPr/>
        </p:nvSpPr>
        <p:spPr>
          <a:xfrm>
            <a:off x="717312" y="2236592"/>
            <a:ext cx="10757376" cy="2637710"/>
          </a:xfrm>
          <a:prstGeom prst="rect">
            <a:avLst/>
          </a:prstGeom>
          <a:noFill/>
        </p:spPr>
        <p:txBody>
          <a:bodyPr wrap="square">
            <a:spAutoFit/>
          </a:bodyPr>
          <a:lstStyle/>
          <a:p>
            <a:pPr algn="just">
              <a:lnSpc>
                <a:spcPct val="150000"/>
              </a:lnSpc>
            </a:pPr>
            <a:r>
              <a:rPr lang="es-ES_tradnl" kern="1200" dirty="0">
                <a:solidFill>
                  <a:srgbClr val="004C83"/>
                </a:solidFill>
                <a:latin typeface="+mj-lt"/>
                <a:cs typeface="Arial" panose="020B0604020202020204" pitchFamily="34" charset="0"/>
              </a:rPr>
              <a:t>La Ley del Organismo Ejecutivo encarga al MEM atender lo relativo al régimen jurídico aplicable a la producción, distribución y comercialización de la energía y de los hidrocarburos, así como la explotación de los recursos mineros.</a:t>
            </a:r>
            <a:endParaRPr lang="es-GT" kern="1200" dirty="0">
              <a:solidFill>
                <a:srgbClr val="004C83"/>
              </a:solidFill>
              <a:latin typeface="+mj-lt"/>
              <a:cs typeface="Arial" panose="020B0604020202020204" pitchFamily="34" charset="0"/>
            </a:endParaRPr>
          </a:p>
          <a:p>
            <a:pPr algn="just">
              <a:lnSpc>
                <a:spcPct val="150000"/>
              </a:lnSpc>
            </a:pPr>
            <a:r>
              <a:rPr lang="es-ES_tradnl" kern="1200" dirty="0">
                <a:solidFill>
                  <a:srgbClr val="004C83"/>
                </a:solidFill>
                <a:latin typeface="+mj-lt"/>
                <a:cs typeface="Arial" panose="020B0604020202020204" pitchFamily="34" charset="0"/>
              </a:rPr>
              <a:t> </a:t>
            </a:r>
            <a:endParaRPr lang="es-GT" kern="1200" dirty="0">
              <a:solidFill>
                <a:srgbClr val="004C83"/>
              </a:solidFill>
              <a:latin typeface="+mj-lt"/>
              <a:cs typeface="Arial" panose="020B0604020202020204" pitchFamily="34" charset="0"/>
            </a:endParaRPr>
          </a:p>
          <a:p>
            <a:pPr algn="just">
              <a:lnSpc>
                <a:spcPct val="150000"/>
              </a:lnSpc>
            </a:pPr>
            <a:r>
              <a:rPr lang="es-ES_tradnl" kern="1200" dirty="0">
                <a:solidFill>
                  <a:srgbClr val="004C83"/>
                </a:solidFill>
                <a:latin typeface="+mj-lt"/>
                <a:cs typeface="Arial" panose="020B0604020202020204" pitchFamily="34" charset="0"/>
              </a:rPr>
              <a:t>En esa línea, el MEM por medio de su gestión, responde a lo que estipula la Constitución Política de la República de Guatemala en cuanto a la explotación técnica y racional que debe hacerse de los bienes del Estado, entre los que se encuentran los recursos naturales renovables y no renovables. Para ello, dicho cuerpo legal indica que “el Estado establecerá y propiciará las condiciones propias para su reconocimiento, exploración, explotación y comercialización”, tarea que por imperativo categórico corresponde al MEM en su calidad de ente rector.</a:t>
            </a:r>
            <a:endParaRPr lang="es-GT" kern="1200" dirty="0">
              <a:solidFill>
                <a:srgbClr val="004C83"/>
              </a:solidFill>
              <a:latin typeface="+mj-lt"/>
              <a:cs typeface="Arial" panose="020B0604020202020204" pitchFamily="34" charset="0"/>
            </a:endParaRPr>
          </a:p>
        </p:txBody>
      </p:sp>
    </p:spTree>
    <p:extLst>
      <p:ext uri="{BB962C8B-B14F-4D97-AF65-F5344CB8AC3E}">
        <p14:creationId xmlns:p14="http://schemas.microsoft.com/office/powerpoint/2010/main" val="30364304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Google Shape;90;p2">
            <a:extLst>
              <a:ext uri="{FF2B5EF4-FFF2-40B4-BE49-F238E27FC236}">
                <a16:creationId xmlns:a16="http://schemas.microsoft.com/office/drawing/2014/main" id="{12788EAE-2F12-7D81-8420-2FBC48D8D96D}"/>
              </a:ext>
            </a:extLst>
          </p:cNvPr>
          <p:cNvSpPr txBox="1"/>
          <p:nvPr/>
        </p:nvSpPr>
        <p:spPr>
          <a:xfrm>
            <a:off x="727889" y="685390"/>
            <a:ext cx="7404433"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400" b="1" dirty="0">
                <a:solidFill>
                  <a:srgbClr val="033964"/>
                </a:solidFill>
                <a:latin typeface="Arial" panose="020B0604020202020204" pitchFamily="34" charset="0"/>
                <a:ea typeface="Bebas Neue"/>
                <a:cs typeface="Arial" panose="020B0604020202020204" pitchFamily="34" charset="0"/>
                <a:sym typeface="Bebas Neue"/>
              </a:rPr>
              <a:t>RESULTADOS EN EL  MARCO DE LA PGG</a:t>
            </a:r>
            <a:endParaRPr lang="es-GT" sz="1200" b="1" u="none" strike="noStrike" cap="none" dirty="0">
              <a:solidFill>
                <a:srgbClr val="033964"/>
              </a:solidFill>
              <a:latin typeface="Arial" panose="020B0604020202020204" pitchFamily="34" charset="0"/>
              <a:ea typeface="Bebas Neue"/>
              <a:cs typeface="Arial" panose="020B0604020202020204" pitchFamily="34" charset="0"/>
              <a:sym typeface="Bebas Neue"/>
            </a:endParaRPr>
          </a:p>
          <a:p>
            <a:pPr marL="0" marR="0" lvl="0" indent="0" algn="l" rtl="0">
              <a:spcBef>
                <a:spcPts val="0"/>
              </a:spcBef>
              <a:spcAft>
                <a:spcPts val="0"/>
              </a:spcAft>
              <a:buNone/>
            </a:pPr>
            <a:r>
              <a:rPr lang="es-GT" sz="1200" u="none" strike="noStrike" cap="none" dirty="0">
                <a:solidFill>
                  <a:srgbClr val="033964"/>
                </a:solidFill>
                <a:latin typeface="Arial" panose="020B0604020202020204" pitchFamily="34" charset="0"/>
                <a:ea typeface="Bebas Neue"/>
                <a:cs typeface="Arial" panose="020B0604020202020204" pitchFamily="34" charset="0"/>
                <a:sym typeface="Bebas Neue"/>
              </a:rPr>
              <a:t>Al tercer cuatrimestre</a:t>
            </a:r>
          </a:p>
          <a:p>
            <a:pPr marL="0" marR="0" lvl="0" indent="0" algn="l" rtl="0">
              <a:spcBef>
                <a:spcPts val="0"/>
              </a:spcBef>
              <a:spcAft>
                <a:spcPts val="0"/>
              </a:spcAft>
              <a:buNone/>
            </a:pPr>
            <a:r>
              <a:rPr lang="es-GT" sz="1200" b="1" u="none" strike="noStrike" cap="none" dirty="0">
                <a:solidFill>
                  <a:srgbClr val="033964"/>
                </a:solidFill>
                <a:latin typeface="Arial" panose="020B0604020202020204" pitchFamily="34" charset="0"/>
                <a:ea typeface="Bebas Neue"/>
                <a:cs typeface="Arial" panose="020B0604020202020204" pitchFamily="34" charset="0"/>
                <a:sym typeface="Bebas Neue"/>
              </a:rPr>
              <a:t>Ejercicio Fiscal 2023</a:t>
            </a:r>
          </a:p>
        </p:txBody>
      </p:sp>
      <p:sp>
        <p:nvSpPr>
          <p:cNvPr id="5" name="CuadroTexto 4">
            <a:extLst>
              <a:ext uri="{FF2B5EF4-FFF2-40B4-BE49-F238E27FC236}">
                <a16:creationId xmlns:a16="http://schemas.microsoft.com/office/drawing/2014/main" id="{F2FFBC5A-5E0C-4FE6-B912-F9BC2B0AC73F}"/>
              </a:ext>
            </a:extLst>
          </p:cNvPr>
          <p:cNvSpPr txBox="1"/>
          <p:nvPr/>
        </p:nvSpPr>
        <p:spPr>
          <a:xfrm>
            <a:off x="905450" y="2989068"/>
            <a:ext cx="10381098" cy="2893100"/>
          </a:xfrm>
          <a:prstGeom prst="rect">
            <a:avLst/>
          </a:prstGeom>
          <a:noFill/>
        </p:spPr>
        <p:txBody>
          <a:bodyPr wrap="square">
            <a:spAutoFit/>
          </a:bodyPr>
          <a:lstStyle/>
          <a:p>
            <a:pPr algn="just">
              <a:lnSpc>
                <a:spcPct val="150000"/>
              </a:lnSpc>
            </a:pPr>
            <a:r>
              <a:rPr lang="es-GT" kern="1200" dirty="0">
                <a:solidFill>
                  <a:srgbClr val="004C83"/>
                </a:solidFill>
                <a:latin typeface="+mj-lt"/>
                <a:cs typeface="Arial" panose="020B0604020202020204" pitchFamily="34" charset="0"/>
              </a:rPr>
              <a:t>La </a:t>
            </a:r>
            <a:r>
              <a:rPr lang="es-GT" b="1" kern="1200" dirty="0">
                <a:solidFill>
                  <a:srgbClr val="004C83"/>
                </a:solidFill>
                <a:latin typeface="+mj-lt"/>
                <a:cs typeface="Arial" panose="020B0604020202020204" pitchFamily="34" charset="0"/>
              </a:rPr>
              <a:t>Política General de Gobierno (PGG) </a:t>
            </a:r>
            <a:r>
              <a:rPr lang="es-GT" kern="1200" dirty="0">
                <a:solidFill>
                  <a:srgbClr val="004C83"/>
                </a:solidFill>
                <a:latin typeface="+mj-lt"/>
                <a:cs typeface="Arial" panose="020B0604020202020204" pitchFamily="34" charset="0"/>
              </a:rPr>
              <a:t>es el plan de acción del Gobierno de Guatemala, en donde se plasman los objetivos estratégicos y los lineamientos de las políticas públicas.</a:t>
            </a:r>
          </a:p>
          <a:p>
            <a:pPr algn="just">
              <a:lnSpc>
                <a:spcPct val="150000"/>
              </a:lnSpc>
            </a:pPr>
            <a:endParaRPr lang="es-GT" kern="1200" dirty="0">
              <a:solidFill>
                <a:srgbClr val="004C83"/>
              </a:solidFill>
              <a:latin typeface="+mj-lt"/>
              <a:cs typeface="Arial" panose="020B0604020202020204" pitchFamily="34" charset="0"/>
            </a:endParaRPr>
          </a:p>
          <a:p>
            <a:pPr algn="just">
              <a:lnSpc>
                <a:spcPct val="150000"/>
              </a:lnSpc>
            </a:pPr>
            <a:r>
              <a:rPr lang="es-GT" kern="1200" dirty="0">
                <a:solidFill>
                  <a:srgbClr val="004C83"/>
                </a:solidFill>
                <a:latin typeface="+mj-lt"/>
                <a:cs typeface="Arial" panose="020B0604020202020204" pitchFamily="34" charset="0"/>
              </a:rPr>
              <a:t>El MEM ha trabajado arduamente en dar una respuesta oportuna y eficiente a la población a quien se debe, por medio del cumplimiento a las  diferentes políticas públicas; de ahí que, en cuanto a  la meta estratégica de la Política General de Gobierno PGG 2020 - 2024: “Para el año 2023 se ha incrementado el porcentaje de hogares con acceso a energía eléctrica en 1.86 puntos porcentuales (para alcanzar en el año citado, 90% de hogares con acceso a energía eléctrica en el país)”, la misma fue superada, habiéndose logrado un 90.55% de hogares cubiertos con dicho acceso. </a:t>
            </a:r>
          </a:p>
          <a:p>
            <a:endParaRPr lang="es-MX" dirty="0"/>
          </a:p>
        </p:txBody>
      </p:sp>
      <p:pic>
        <p:nvPicPr>
          <p:cNvPr id="4" name="Imagen 3">
            <a:extLst>
              <a:ext uri="{FF2B5EF4-FFF2-40B4-BE49-F238E27FC236}">
                <a16:creationId xmlns:a16="http://schemas.microsoft.com/office/drawing/2014/main" id="{F6114E8C-E000-1C06-DF8D-9011920423B8}"/>
              </a:ext>
            </a:extLst>
          </p:cNvPr>
          <p:cNvPicPr>
            <a:picLocks noChangeAspect="1"/>
          </p:cNvPicPr>
          <p:nvPr/>
        </p:nvPicPr>
        <p:blipFill>
          <a:blip r:embed="rId3"/>
          <a:stretch>
            <a:fillRect/>
          </a:stretch>
        </p:blipFill>
        <p:spPr>
          <a:xfrm>
            <a:off x="5410198" y="1780955"/>
            <a:ext cx="1371603" cy="1188722"/>
          </a:xfrm>
          <a:prstGeom prst="rect">
            <a:avLst/>
          </a:prstGeom>
        </p:spPr>
      </p:pic>
    </p:spTree>
    <p:extLst>
      <p:ext uri="{BB962C8B-B14F-4D97-AF65-F5344CB8AC3E}">
        <p14:creationId xmlns:p14="http://schemas.microsoft.com/office/powerpoint/2010/main" val="22330556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Google Shape;90;p2">
            <a:extLst>
              <a:ext uri="{FF2B5EF4-FFF2-40B4-BE49-F238E27FC236}">
                <a16:creationId xmlns:a16="http://schemas.microsoft.com/office/drawing/2014/main" id="{12788EAE-2F12-7D81-8420-2FBC48D8D96D}"/>
              </a:ext>
            </a:extLst>
          </p:cNvPr>
          <p:cNvSpPr txBox="1"/>
          <p:nvPr/>
        </p:nvSpPr>
        <p:spPr>
          <a:xfrm>
            <a:off x="727889" y="685390"/>
            <a:ext cx="7404433"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400" b="1" dirty="0">
                <a:solidFill>
                  <a:srgbClr val="033964"/>
                </a:solidFill>
                <a:latin typeface="Arial" panose="020B0604020202020204" pitchFamily="34" charset="0"/>
                <a:ea typeface="Bebas Neue"/>
                <a:cs typeface="Arial" panose="020B0604020202020204" pitchFamily="34" charset="0"/>
                <a:sym typeface="Bebas Neue"/>
              </a:rPr>
              <a:t>MEDIDAS DE TRANSPARENCIA APLICADAS</a:t>
            </a:r>
            <a:endParaRPr lang="es-GT" sz="1200" b="1" u="none" strike="noStrike" cap="none" dirty="0">
              <a:solidFill>
                <a:srgbClr val="033964"/>
              </a:solidFill>
              <a:latin typeface="Arial" panose="020B0604020202020204" pitchFamily="34" charset="0"/>
              <a:ea typeface="Bebas Neue"/>
              <a:cs typeface="Arial" panose="020B0604020202020204" pitchFamily="34" charset="0"/>
              <a:sym typeface="Bebas Neue"/>
            </a:endParaRPr>
          </a:p>
          <a:p>
            <a:pPr marL="0" marR="0" lvl="0" indent="0" algn="l" rtl="0">
              <a:spcBef>
                <a:spcPts val="0"/>
              </a:spcBef>
              <a:spcAft>
                <a:spcPts val="0"/>
              </a:spcAft>
              <a:buNone/>
            </a:pPr>
            <a:r>
              <a:rPr lang="es-GT" sz="1200" u="none" strike="noStrike" cap="none" dirty="0">
                <a:solidFill>
                  <a:srgbClr val="033964"/>
                </a:solidFill>
                <a:latin typeface="Arial" panose="020B0604020202020204" pitchFamily="34" charset="0"/>
                <a:ea typeface="Bebas Neue"/>
                <a:cs typeface="Arial" panose="020B0604020202020204" pitchFamily="34" charset="0"/>
                <a:sym typeface="Bebas Neue"/>
              </a:rPr>
              <a:t>Al tercer cuatrimestre</a:t>
            </a:r>
          </a:p>
          <a:p>
            <a:pPr marL="0" marR="0" lvl="0" indent="0" algn="l" rtl="0">
              <a:spcBef>
                <a:spcPts val="0"/>
              </a:spcBef>
              <a:spcAft>
                <a:spcPts val="0"/>
              </a:spcAft>
              <a:buNone/>
            </a:pPr>
            <a:r>
              <a:rPr lang="es-GT" sz="1200" b="1" u="none" strike="noStrike" cap="none" dirty="0">
                <a:solidFill>
                  <a:srgbClr val="033964"/>
                </a:solidFill>
                <a:latin typeface="Arial" panose="020B0604020202020204" pitchFamily="34" charset="0"/>
                <a:ea typeface="Bebas Neue"/>
                <a:cs typeface="Arial" panose="020B0604020202020204" pitchFamily="34" charset="0"/>
                <a:sym typeface="Bebas Neue"/>
              </a:rPr>
              <a:t>Ejercicio Fiscal 2023</a:t>
            </a:r>
          </a:p>
        </p:txBody>
      </p:sp>
      <p:sp>
        <p:nvSpPr>
          <p:cNvPr id="6" name="CuadroTexto 5">
            <a:extLst>
              <a:ext uri="{FF2B5EF4-FFF2-40B4-BE49-F238E27FC236}">
                <a16:creationId xmlns:a16="http://schemas.microsoft.com/office/drawing/2014/main" id="{DE6F2D45-3BF4-496A-8931-DF357B922D22}"/>
              </a:ext>
            </a:extLst>
          </p:cNvPr>
          <p:cNvSpPr txBox="1"/>
          <p:nvPr/>
        </p:nvSpPr>
        <p:spPr>
          <a:xfrm>
            <a:off x="1173805" y="3246652"/>
            <a:ext cx="9844391" cy="1668214"/>
          </a:xfrm>
          <a:prstGeom prst="rect">
            <a:avLst/>
          </a:prstGeom>
          <a:noFill/>
        </p:spPr>
        <p:txBody>
          <a:bodyPr wrap="square">
            <a:spAutoFit/>
          </a:bodyPr>
          <a:lstStyle/>
          <a:p>
            <a:pPr algn="just">
              <a:lnSpc>
                <a:spcPct val="150000"/>
              </a:lnSpc>
            </a:pPr>
            <a:r>
              <a:rPr lang="es-ES_tradnl" kern="1200" dirty="0">
                <a:solidFill>
                  <a:srgbClr val="004C83"/>
                </a:solidFill>
                <a:latin typeface="+mj-lt"/>
                <a:cs typeface="Arial" panose="020B0604020202020204" pitchFamily="34" charset="0"/>
              </a:rPr>
              <a:t>Se cumplió con la Ley para la Simplificación de Requisitos y Trámites Administrativos, por medio de la implementación de trámites debidamente simplificados, accesibles al público. </a:t>
            </a:r>
          </a:p>
          <a:p>
            <a:pPr algn="just">
              <a:lnSpc>
                <a:spcPct val="150000"/>
              </a:lnSpc>
            </a:pPr>
            <a:endParaRPr lang="es-ES_tradnl" kern="1200" dirty="0">
              <a:solidFill>
                <a:srgbClr val="004C83"/>
              </a:solidFill>
              <a:latin typeface="+mj-lt"/>
              <a:cs typeface="Arial" panose="020B0604020202020204" pitchFamily="34" charset="0"/>
            </a:endParaRPr>
          </a:p>
          <a:p>
            <a:pPr algn="just">
              <a:lnSpc>
                <a:spcPct val="150000"/>
              </a:lnSpc>
            </a:pPr>
            <a:r>
              <a:rPr lang="es-ES_tradnl" kern="1200" dirty="0">
                <a:solidFill>
                  <a:srgbClr val="004C83"/>
                </a:solidFill>
                <a:latin typeface="+mj-lt"/>
                <a:cs typeface="Arial" panose="020B0604020202020204" pitchFamily="34" charset="0"/>
              </a:rPr>
              <a:t>Por haber destacado en este proceso, el MEM recibió cuatro diferentes reconocimientos, mostrando así que se trabaja en aras de una transformación significativa.</a:t>
            </a:r>
            <a:endParaRPr lang="es-GT" kern="1200" dirty="0">
              <a:solidFill>
                <a:srgbClr val="004C83"/>
              </a:solidFill>
              <a:latin typeface="+mj-lt"/>
              <a:cs typeface="Arial" panose="020B0604020202020204" pitchFamily="34" charset="0"/>
            </a:endParaRPr>
          </a:p>
        </p:txBody>
      </p:sp>
      <p:pic>
        <p:nvPicPr>
          <p:cNvPr id="4" name="Imagen 3">
            <a:extLst>
              <a:ext uri="{FF2B5EF4-FFF2-40B4-BE49-F238E27FC236}">
                <a16:creationId xmlns:a16="http://schemas.microsoft.com/office/drawing/2014/main" id="{6E3E9C81-B770-FFDA-4AC6-472269A8D9BD}"/>
              </a:ext>
            </a:extLst>
          </p:cNvPr>
          <p:cNvPicPr>
            <a:picLocks noChangeAspect="1"/>
          </p:cNvPicPr>
          <p:nvPr/>
        </p:nvPicPr>
        <p:blipFill>
          <a:blip r:embed="rId3"/>
          <a:stretch>
            <a:fillRect/>
          </a:stretch>
        </p:blipFill>
        <p:spPr>
          <a:xfrm>
            <a:off x="5410198" y="1970018"/>
            <a:ext cx="1371603" cy="1188722"/>
          </a:xfrm>
          <a:prstGeom prst="rect">
            <a:avLst/>
          </a:prstGeom>
        </p:spPr>
      </p:pic>
    </p:spTree>
    <p:extLst>
      <p:ext uri="{BB962C8B-B14F-4D97-AF65-F5344CB8AC3E}">
        <p14:creationId xmlns:p14="http://schemas.microsoft.com/office/powerpoint/2010/main" val="36133134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Google Shape;90;p2">
            <a:extLst>
              <a:ext uri="{FF2B5EF4-FFF2-40B4-BE49-F238E27FC236}">
                <a16:creationId xmlns:a16="http://schemas.microsoft.com/office/drawing/2014/main" id="{12788EAE-2F12-7D81-8420-2FBC48D8D96D}"/>
              </a:ext>
            </a:extLst>
          </p:cNvPr>
          <p:cNvSpPr txBox="1"/>
          <p:nvPr/>
        </p:nvSpPr>
        <p:spPr>
          <a:xfrm>
            <a:off x="727889" y="685390"/>
            <a:ext cx="7404433"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400" b="1" dirty="0">
                <a:solidFill>
                  <a:srgbClr val="033964"/>
                </a:solidFill>
                <a:latin typeface="Arial" panose="020B0604020202020204" pitchFamily="34" charset="0"/>
                <a:ea typeface="Bebas Neue"/>
                <a:cs typeface="Arial" panose="020B0604020202020204" pitchFamily="34" charset="0"/>
                <a:sym typeface="Bebas Neue"/>
              </a:rPr>
              <a:t>ALGUNOS DESAFÍOS INSTITUCIONALES</a:t>
            </a:r>
            <a:endParaRPr lang="es-GT" sz="1200" b="1" u="none" strike="noStrike" cap="none" dirty="0">
              <a:solidFill>
                <a:srgbClr val="033964"/>
              </a:solidFill>
              <a:latin typeface="Arial" panose="020B0604020202020204" pitchFamily="34" charset="0"/>
              <a:ea typeface="Bebas Neue"/>
              <a:cs typeface="Arial" panose="020B0604020202020204" pitchFamily="34" charset="0"/>
              <a:sym typeface="Bebas Neue"/>
            </a:endParaRPr>
          </a:p>
          <a:p>
            <a:pPr marL="0" marR="0" lvl="0" indent="0" algn="l" rtl="0">
              <a:spcBef>
                <a:spcPts val="0"/>
              </a:spcBef>
              <a:spcAft>
                <a:spcPts val="0"/>
              </a:spcAft>
              <a:buNone/>
            </a:pPr>
            <a:r>
              <a:rPr lang="es-GT" sz="1200" u="none" strike="noStrike" cap="none" dirty="0">
                <a:solidFill>
                  <a:srgbClr val="033964"/>
                </a:solidFill>
                <a:latin typeface="Arial" panose="020B0604020202020204" pitchFamily="34" charset="0"/>
                <a:ea typeface="Bebas Neue"/>
                <a:cs typeface="Arial" panose="020B0604020202020204" pitchFamily="34" charset="0"/>
                <a:sym typeface="Bebas Neue"/>
              </a:rPr>
              <a:t>Al tercer cuatrimestre</a:t>
            </a:r>
          </a:p>
          <a:p>
            <a:pPr marL="0" marR="0" lvl="0" indent="0" algn="l" rtl="0">
              <a:spcBef>
                <a:spcPts val="0"/>
              </a:spcBef>
              <a:spcAft>
                <a:spcPts val="0"/>
              </a:spcAft>
              <a:buNone/>
            </a:pPr>
            <a:r>
              <a:rPr lang="es-GT" sz="1200" b="1" u="none" strike="noStrike" cap="none" dirty="0">
                <a:solidFill>
                  <a:srgbClr val="033964"/>
                </a:solidFill>
                <a:latin typeface="Arial" panose="020B0604020202020204" pitchFamily="34" charset="0"/>
                <a:ea typeface="Bebas Neue"/>
                <a:cs typeface="Arial" panose="020B0604020202020204" pitchFamily="34" charset="0"/>
                <a:sym typeface="Bebas Neue"/>
              </a:rPr>
              <a:t>Ejercicio Fiscal 2023</a:t>
            </a:r>
          </a:p>
        </p:txBody>
      </p:sp>
      <p:sp>
        <p:nvSpPr>
          <p:cNvPr id="4" name="CuadroTexto 3">
            <a:extLst>
              <a:ext uri="{FF2B5EF4-FFF2-40B4-BE49-F238E27FC236}">
                <a16:creationId xmlns:a16="http://schemas.microsoft.com/office/drawing/2014/main" id="{17538FD1-DCB3-4BC7-B721-9818D9F5B14F}"/>
              </a:ext>
            </a:extLst>
          </p:cNvPr>
          <p:cNvSpPr txBox="1"/>
          <p:nvPr/>
        </p:nvSpPr>
        <p:spPr>
          <a:xfrm>
            <a:off x="727889" y="1754515"/>
            <a:ext cx="10700425" cy="4616648"/>
          </a:xfrm>
          <a:prstGeom prst="rect">
            <a:avLst/>
          </a:prstGeom>
          <a:noFill/>
        </p:spPr>
        <p:txBody>
          <a:bodyPr wrap="square">
            <a:spAutoFit/>
          </a:bodyPr>
          <a:lstStyle/>
          <a:p>
            <a:pPr lvl="0" algn="just">
              <a:buClr>
                <a:srgbClr val="002B94"/>
              </a:buClr>
            </a:pPr>
            <a:r>
              <a:rPr lang="es-ES_tradnl" b="1" kern="1200" dirty="0">
                <a:solidFill>
                  <a:srgbClr val="004C83"/>
                </a:solidFill>
                <a:latin typeface="+mj-lt"/>
                <a:cs typeface="Arial" panose="020B0604020202020204" pitchFamily="34" charset="0"/>
              </a:rPr>
              <a:t>Sector energético:</a:t>
            </a:r>
          </a:p>
          <a:p>
            <a:pPr lvl="0" algn="just">
              <a:buClr>
                <a:srgbClr val="002B94"/>
              </a:buClr>
            </a:pPr>
            <a:endParaRPr lang="es-ES_tradnl" b="1" kern="1200" dirty="0">
              <a:solidFill>
                <a:srgbClr val="004C83"/>
              </a:solidFill>
              <a:latin typeface="+mj-lt"/>
              <a:cs typeface="Arial" panose="020B0604020202020204" pitchFamily="34" charset="0"/>
            </a:endParaRPr>
          </a:p>
          <a:p>
            <a:pPr marL="285750" lvl="0" indent="-285750" algn="just">
              <a:buClr>
                <a:srgbClr val="002B94"/>
              </a:buClr>
              <a:buFont typeface="Arial" panose="020B0604020202020204" pitchFamily="34" charset="0"/>
              <a:buChar char="•"/>
            </a:pPr>
            <a:r>
              <a:rPr lang="es-ES_tradnl" kern="1200" dirty="0">
                <a:solidFill>
                  <a:srgbClr val="004C83"/>
                </a:solidFill>
                <a:latin typeface="+mj-lt"/>
                <a:cs typeface="Arial" panose="020B0604020202020204" pitchFamily="34" charset="0"/>
              </a:rPr>
              <a:t>Crear las plazas del Departamento de Alcohol Carburante, adscrito a la Dirección General de Energía, el cual ejercerá las funciones y atribuciones establecidas en la Ley del Alcohol Carburante Decreto 17-85 y su Reglamento, Acuerdo Gubernativo 159-2023.</a:t>
            </a:r>
            <a:endParaRPr lang="es-GT" kern="1200" dirty="0">
              <a:solidFill>
                <a:srgbClr val="004C83"/>
              </a:solidFill>
              <a:latin typeface="+mj-lt"/>
              <a:cs typeface="Arial" panose="020B0604020202020204" pitchFamily="34" charset="0"/>
            </a:endParaRPr>
          </a:p>
          <a:p>
            <a:pPr marL="285750" indent="-285750" algn="just">
              <a:buFont typeface="Arial" panose="020B0604020202020204" pitchFamily="34" charset="0"/>
              <a:buChar char="•"/>
            </a:pPr>
            <a:r>
              <a:rPr lang="es-ES_tradnl" kern="1200" dirty="0">
                <a:solidFill>
                  <a:srgbClr val="004C83"/>
                </a:solidFill>
                <a:latin typeface="+mj-lt"/>
                <a:cs typeface="Arial" panose="020B0604020202020204" pitchFamily="34" charset="0"/>
              </a:rPr>
              <a:t>Crear un Departamento de Electrificación Rural, que permita un seguimiento y apoyo especializado en la verificación de la ejecución de los proyectos con base en los Informes de Evaluación Socioeconómica -IES- aprobados; esto con la finalidad de dar continuidad a los proyectos de electrificación rural, hasta que los mismos sean ejecutados.</a:t>
            </a:r>
          </a:p>
          <a:p>
            <a:pPr algn="just"/>
            <a:endParaRPr lang="es-ES_tradnl" kern="1200" dirty="0">
              <a:solidFill>
                <a:srgbClr val="004C83"/>
              </a:solidFill>
              <a:latin typeface="+mj-lt"/>
              <a:cs typeface="Arial" panose="020B0604020202020204" pitchFamily="34" charset="0"/>
            </a:endParaRPr>
          </a:p>
          <a:p>
            <a:pPr algn="just"/>
            <a:r>
              <a:rPr lang="es-ES_tradnl" b="1" kern="1200" dirty="0">
                <a:solidFill>
                  <a:srgbClr val="004C83"/>
                </a:solidFill>
                <a:latin typeface="+mj-lt"/>
                <a:cs typeface="Arial" panose="020B0604020202020204" pitchFamily="34" charset="0"/>
              </a:rPr>
              <a:t>Área de hidrocarburos</a:t>
            </a:r>
            <a:r>
              <a:rPr lang="es-ES_tradnl" kern="1200" dirty="0">
                <a:solidFill>
                  <a:srgbClr val="004C83"/>
                </a:solidFill>
                <a:latin typeface="+mj-lt"/>
                <a:cs typeface="Arial" panose="020B0604020202020204" pitchFamily="34" charset="0"/>
              </a:rPr>
              <a:t>: </a:t>
            </a:r>
          </a:p>
          <a:p>
            <a:pPr algn="just"/>
            <a:endParaRPr lang="es-ES_tradnl" kern="1200" dirty="0">
              <a:solidFill>
                <a:srgbClr val="004C83"/>
              </a:solidFill>
              <a:latin typeface="+mj-lt"/>
              <a:cs typeface="Arial" panose="020B0604020202020204" pitchFamily="34" charset="0"/>
            </a:endParaRPr>
          </a:p>
          <a:p>
            <a:pPr marL="285750" indent="-285750" algn="just">
              <a:buFont typeface="Arial" panose="020B0604020202020204" pitchFamily="34" charset="0"/>
              <a:buChar char="•"/>
            </a:pPr>
            <a:r>
              <a:rPr lang="es-ES_tradnl" kern="1200" dirty="0">
                <a:solidFill>
                  <a:srgbClr val="004C83"/>
                </a:solidFill>
                <a:latin typeface="+mj-lt"/>
                <a:cs typeface="Arial" panose="020B0604020202020204" pitchFamily="34" charset="0"/>
              </a:rPr>
              <a:t>Incremento en las inspecciones de contratos.</a:t>
            </a:r>
          </a:p>
          <a:p>
            <a:pPr marL="285750" indent="-285750" algn="just">
              <a:buFont typeface="Arial" panose="020B0604020202020204" pitchFamily="34" charset="0"/>
              <a:buChar char="•"/>
            </a:pPr>
            <a:r>
              <a:rPr lang="es-ES_tradnl" kern="1200" dirty="0">
                <a:solidFill>
                  <a:srgbClr val="004C83"/>
                </a:solidFill>
                <a:latin typeface="+mj-lt"/>
                <a:cs typeface="Arial" panose="020B0604020202020204" pitchFamily="34" charset="0"/>
              </a:rPr>
              <a:t>Fortalecimiento de las inspecciones a la cadena de comercialización de hidrocarburos.</a:t>
            </a:r>
          </a:p>
          <a:p>
            <a:pPr marL="285750" indent="-285750" algn="just">
              <a:buFont typeface="Arial" panose="020B0604020202020204" pitchFamily="34" charset="0"/>
              <a:buChar char="•"/>
            </a:pPr>
            <a:r>
              <a:rPr lang="es-ES_tradnl" kern="1200" dirty="0">
                <a:solidFill>
                  <a:srgbClr val="004C83"/>
                </a:solidFill>
                <a:latin typeface="+mj-lt"/>
                <a:cs typeface="Arial" panose="020B0604020202020204" pitchFamily="34" charset="0"/>
              </a:rPr>
              <a:t>Coordinación interinstitucional fortalecida en las inspecciones de la cadena de comercialización de hidrocarburos (Plan Centinela)</a:t>
            </a:r>
          </a:p>
          <a:p>
            <a:pPr marL="285750" indent="-285750" algn="just">
              <a:buFont typeface="Arial" panose="020B0604020202020204" pitchFamily="34" charset="0"/>
              <a:buChar char="•"/>
            </a:pPr>
            <a:r>
              <a:rPr lang="es-ES_tradnl" kern="1200" dirty="0">
                <a:solidFill>
                  <a:srgbClr val="004C83"/>
                </a:solidFill>
                <a:latin typeface="+mj-lt"/>
                <a:cs typeface="Arial" panose="020B0604020202020204" pitchFamily="34" charset="0"/>
              </a:rPr>
              <a:t>Divulgación de información del subsector hidrocarburos en Guatemala</a:t>
            </a:r>
          </a:p>
          <a:p>
            <a:pPr algn="just"/>
            <a:endParaRPr lang="es-ES_tradnl" kern="1200" dirty="0">
              <a:solidFill>
                <a:srgbClr val="004C83"/>
              </a:solidFill>
              <a:latin typeface="+mj-lt"/>
              <a:cs typeface="Arial" panose="020B0604020202020204" pitchFamily="34" charset="0"/>
            </a:endParaRPr>
          </a:p>
          <a:p>
            <a:pPr algn="just"/>
            <a:r>
              <a:rPr lang="es-ES_tradnl" b="1" kern="1200" dirty="0">
                <a:solidFill>
                  <a:srgbClr val="004C83"/>
                </a:solidFill>
                <a:latin typeface="+mj-lt"/>
                <a:cs typeface="Arial" panose="020B0604020202020204" pitchFamily="34" charset="0"/>
              </a:rPr>
              <a:t>Desarrollo sostenible:</a:t>
            </a:r>
          </a:p>
          <a:p>
            <a:pPr algn="just"/>
            <a:endParaRPr lang="es-ES_tradnl" b="1" kern="1200" dirty="0">
              <a:solidFill>
                <a:srgbClr val="004C83"/>
              </a:solidFill>
              <a:latin typeface="+mj-lt"/>
              <a:cs typeface="Arial" panose="020B0604020202020204" pitchFamily="34" charset="0"/>
            </a:endParaRPr>
          </a:p>
          <a:p>
            <a:pPr marL="285750" indent="-285750" algn="just">
              <a:buFont typeface="Arial" panose="020B0604020202020204" pitchFamily="34" charset="0"/>
              <a:buChar char="•"/>
            </a:pPr>
            <a:r>
              <a:rPr lang="es-MX" kern="1200" dirty="0">
                <a:solidFill>
                  <a:srgbClr val="004C83"/>
                </a:solidFill>
                <a:latin typeface="+mj-lt"/>
                <a:cs typeface="Arial" panose="020B0604020202020204" pitchFamily="34" charset="0"/>
              </a:rPr>
              <a:t>Culminar el proceso de consulta por el derecho minero </a:t>
            </a:r>
            <a:r>
              <a:rPr lang="es-MX" kern="1200" dirty="0" err="1">
                <a:solidFill>
                  <a:srgbClr val="004C83"/>
                </a:solidFill>
                <a:latin typeface="+mj-lt"/>
                <a:cs typeface="Arial" panose="020B0604020202020204" pitchFamily="34" charset="0"/>
              </a:rPr>
              <a:t>Escobal</a:t>
            </a:r>
            <a:endParaRPr lang="es-MX" kern="1200" dirty="0">
              <a:solidFill>
                <a:srgbClr val="004C83"/>
              </a:solidFill>
              <a:latin typeface="+mj-lt"/>
              <a:cs typeface="Arial" panose="020B0604020202020204" pitchFamily="34" charset="0"/>
            </a:endParaRPr>
          </a:p>
          <a:p>
            <a:pPr marL="285750" indent="-285750" algn="just">
              <a:buFont typeface="Arial" panose="020B0604020202020204" pitchFamily="34" charset="0"/>
              <a:buChar char="•"/>
            </a:pPr>
            <a:r>
              <a:rPr lang="es-MX" kern="1200" dirty="0">
                <a:solidFill>
                  <a:srgbClr val="004C83"/>
                </a:solidFill>
                <a:latin typeface="+mj-lt"/>
                <a:cs typeface="Arial" panose="020B0604020202020204" pitchFamily="34" charset="0"/>
              </a:rPr>
              <a:t>Iniciar el proceso de Consulta por el derecho minero Progreso VII Derivada</a:t>
            </a:r>
          </a:p>
          <a:p>
            <a:pPr marL="285750" indent="-285750" algn="just">
              <a:buFont typeface="Arial" panose="020B0604020202020204" pitchFamily="34" charset="0"/>
              <a:buChar char="•"/>
            </a:pPr>
            <a:r>
              <a:rPr lang="es-MX" kern="1200" dirty="0">
                <a:solidFill>
                  <a:srgbClr val="004C83"/>
                </a:solidFill>
                <a:latin typeface="+mj-lt"/>
                <a:cs typeface="Arial" panose="020B0604020202020204" pitchFamily="34" charset="0"/>
              </a:rPr>
              <a:t>Reducir el tiempo de retención y el trámite de los expedientes que conoce la Unidad de Gestión Socio-Ambiental</a:t>
            </a:r>
            <a:endParaRPr lang="es-MX" dirty="0"/>
          </a:p>
        </p:txBody>
      </p:sp>
    </p:spTree>
    <p:extLst>
      <p:ext uri="{BB962C8B-B14F-4D97-AF65-F5344CB8AC3E}">
        <p14:creationId xmlns:p14="http://schemas.microsoft.com/office/powerpoint/2010/main" val="30986437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29"/>
        <p:cNvGrpSpPr/>
        <p:nvPr/>
      </p:nvGrpSpPr>
      <p:grpSpPr>
        <a:xfrm>
          <a:off x="0" y="0"/>
          <a:ext cx="0" cy="0"/>
          <a:chOff x="0" y="0"/>
          <a:chExt cx="0" cy="0"/>
        </a:xfrm>
      </p:grpSpPr>
      <p:sp>
        <p:nvSpPr>
          <p:cNvPr id="130" name="Google Shape;130;p7"/>
          <p:cNvSpPr/>
          <p:nvPr/>
        </p:nvSpPr>
        <p:spPr>
          <a:xfrm>
            <a:off x="5573907" y="6228920"/>
            <a:ext cx="1044186" cy="449150"/>
          </a:xfrm>
          <a:prstGeom prst="roundRect">
            <a:avLst>
              <a:gd name="adj" fmla="val 8556"/>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1" name="Google Shape;131;p7"/>
          <p:cNvPicPr preferRelativeResize="0"/>
          <p:nvPr/>
        </p:nvPicPr>
        <p:blipFill rotWithShape="1">
          <a:blip r:embed="rId4">
            <a:alphaModFix/>
          </a:blip>
          <a:srcRect t="248" b="238"/>
          <a:stretch/>
        </p:blipFill>
        <p:spPr>
          <a:xfrm>
            <a:off x="5726838" y="6284612"/>
            <a:ext cx="746674" cy="32941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CuadroTexto 13">
            <a:extLst>
              <a:ext uri="{FF2B5EF4-FFF2-40B4-BE49-F238E27FC236}">
                <a16:creationId xmlns:a16="http://schemas.microsoft.com/office/drawing/2014/main" id="{57146A67-C081-2534-FEB1-BC7819A31A7A}"/>
              </a:ext>
            </a:extLst>
          </p:cNvPr>
          <p:cNvSpPr txBox="1"/>
          <p:nvPr/>
        </p:nvSpPr>
        <p:spPr>
          <a:xfrm>
            <a:off x="5430982" y="2828835"/>
            <a:ext cx="6172132" cy="1754326"/>
          </a:xfrm>
          <a:prstGeom prst="rect">
            <a:avLst/>
          </a:prstGeom>
          <a:noFill/>
        </p:spPr>
        <p:txBody>
          <a:bodyPr wrap="square" rtlCol="0">
            <a:spAutoFit/>
          </a:body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s-GT" sz="4000" b="1" i="0" u="none" strike="noStrike" kern="0" cap="none" spc="0" normalizeH="0" baseline="0" noProof="0" dirty="0">
                <a:ln>
                  <a:noFill/>
                </a:ln>
                <a:solidFill>
                  <a:prstClr val="white"/>
                </a:solidFill>
                <a:effectLst/>
                <a:uLnTx/>
                <a:uFillTx/>
                <a:latin typeface="Arial"/>
                <a:cs typeface="Arial" panose="020B0604020202020204" pitchFamily="34" charset="0"/>
                <a:sym typeface="Arial"/>
              </a:rPr>
              <a:t>PARTE GENERAL </a:t>
            </a:r>
          </a:p>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s-GT" sz="4000" b="1" i="0" u="none" strike="noStrike" kern="0" cap="none" spc="0" normalizeH="0" baseline="0" noProof="0" dirty="0">
                <a:ln>
                  <a:noFill/>
                </a:ln>
                <a:solidFill>
                  <a:prstClr val="white"/>
                </a:solidFill>
                <a:effectLst/>
                <a:uLnTx/>
                <a:uFillTx/>
                <a:latin typeface="Arial"/>
                <a:cs typeface="Arial" panose="020B0604020202020204" pitchFamily="34" charset="0"/>
                <a:sym typeface="Arial"/>
              </a:rPr>
              <a:t>EJECUCIÓN PRESUPUESTARIA</a:t>
            </a:r>
          </a:p>
        </p:txBody>
      </p:sp>
      <p:sp>
        <p:nvSpPr>
          <p:cNvPr id="3" name="CuadroTexto 2">
            <a:extLst>
              <a:ext uri="{FF2B5EF4-FFF2-40B4-BE49-F238E27FC236}">
                <a16:creationId xmlns:a16="http://schemas.microsoft.com/office/drawing/2014/main" id="{00231819-0FD0-B724-E882-F7581BE32522}"/>
              </a:ext>
            </a:extLst>
          </p:cNvPr>
          <p:cNvSpPr txBox="1"/>
          <p:nvPr/>
        </p:nvSpPr>
        <p:spPr>
          <a:xfrm>
            <a:off x="7788000" y="1447433"/>
            <a:ext cx="145809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T" sz="6600" b="1" i="0" u="none" strike="noStrike" kern="1200" cap="none" spc="0" normalizeH="0" baseline="0" noProof="0" dirty="0">
                <a:ln>
                  <a:noFill/>
                </a:ln>
                <a:solidFill>
                  <a:srgbClr val="FFC000">
                    <a:lumMod val="75000"/>
                  </a:srgbClr>
                </a:solidFill>
                <a:effectLst/>
                <a:uLnTx/>
                <a:uFillTx/>
                <a:latin typeface="Arial" panose="020B0604020202020204" pitchFamily="34" charset="0"/>
                <a:ea typeface="+mn-ea"/>
                <a:cs typeface="Arial" panose="020B0604020202020204" pitchFamily="34" charset="0"/>
                <a:sym typeface="Arial"/>
              </a:rPr>
              <a:t>1</a:t>
            </a:r>
          </a:p>
        </p:txBody>
      </p:sp>
    </p:spTree>
    <p:extLst>
      <p:ext uri="{BB962C8B-B14F-4D97-AF65-F5344CB8AC3E}">
        <p14:creationId xmlns:p14="http://schemas.microsoft.com/office/powerpoint/2010/main" val="3684004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2" name="Google Shape;90;p2">
            <a:extLst>
              <a:ext uri="{FF2B5EF4-FFF2-40B4-BE49-F238E27FC236}">
                <a16:creationId xmlns:a16="http://schemas.microsoft.com/office/drawing/2014/main" id="{619F04E6-ABF4-F8A7-04CC-04CC8F49368B}"/>
              </a:ext>
            </a:extLst>
          </p:cNvPr>
          <p:cNvSpPr txBox="1"/>
          <p:nvPr/>
        </p:nvSpPr>
        <p:spPr>
          <a:xfrm>
            <a:off x="727890" y="685390"/>
            <a:ext cx="7171509"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400" b="1" u="none" strike="noStrike" cap="none" dirty="0">
                <a:solidFill>
                  <a:srgbClr val="033964"/>
                </a:solidFill>
                <a:latin typeface="Arial" panose="020B0604020202020204" pitchFamily="34" charset="0"/>
                <a:ea typeface="Bebas Neue"/>
                <a:cs typeface="Arial" panose="020B0604020202020204" pitchFamily="34" charset="0"/>
                <a:sym typeface="Bebas Neue"/>
              </a:rPr>
              <a:t>CIFRAS GENERALES DEL PRESUPUESTO</a:t>
            </a:r>
            <a:endParaRPr lang="es-GT" sz="1200" b="1" u="none" strike="noStrike" cap="none" dirty="0">
              <a:solidFill>
                <a:srgbClr val="033964"/>
              </a:solidFill>
              <a:latin typeface="Arial" panose="020B0604020202020204" pitchFamily="34" charset="0"/>
              <a:ea typeface="Bebas Neue"/>
              <a:cs typeface="Arial" panose="020B0604020202020204" pitchFamily="34" charset="0"/>
              <a:sym typeface="Bebas Neue"/>
            </a:endParaRPr>
          </a:p>
        </p:txBody>
      </p:sp>
      <p:sp>
        <p:nvSpPr>
          <p:cNvPr id="5" name="CuadroTexto 4">
            <a:extLst>
              <a:ext uri="{FF2B5EF4-FFF2-40B4-BE49-F238E27FC236}">
                <a16:creationId xmlns:a16="http://schemas.microsoft.com/office/drawing/2014/main" id="{DB1A6D36-5A71-42AF-A45E-D8549300BA27}"/>
              </a:ext>
            </a:extLst>
          </p:cNvPr>
          <p:cNvSpPr txBox="1"/>
          <p:nvPr/>
        </p:nvSpPr>
        <p:spPr>
          <a:xfrm>
            <a:off x="727890" y="1086237"/>
            <a:ext cx="6092190" cy="523220"/>
          </a:xfrm>
          <a:prstGeom prst="rect">
            <a:avLst/>
          </a:prstGeom>
          <a:noFill/>
        </p:spPr>
        <p:txBody>
          <a:bodyPr wrap="square">
            <a:spAutoFit/>
          </a:bodyPr>
          <a:lstStyle/>
          <a:p>
            <a:pPr marL="0" marR="0" lvl="0" indent="0" algn="l" rtl="0">
              <a:spcBef>
                <a:spcPts val="0"/>
              </a:spcBef>
              <a:spcAft>
                <a:spcPts val="0"/>
              </a:spcAft>
              <a:buNone/>
            </a:pPr>
            <a:r>
              <a:rPr lang="es-GT" sz="1400" u="none" strike="noStrike" cap="none" dirty="0">
                <a:solidFill>
                  <a:srgbClr val="033964"/>
                </a:solidFill>
                <a:latin typeface="Arial" panose="020B0604020202020204" pitchFamily="34" charset="0"/>
                <a:ea typeface="Bebas Neue"/>
                <a:cs typeface="Arial" panose="020B0604020202020204" pitchFamily="34" charset="0"/>
                <a:sym typeface="Bebas Neue"/>
              </a:rPr>
              <a:t>Al tercer cuatrimestre</a:t>
            </a:r>
          </a:p>
          <a:p>
            <a:pPr marL="0" marR="0" lvl="0" indent="0" algn="l" rtl="0">
              <a:spcBef>
                <a:spcPts val="0"/>
              </a:spcBef>
              <a:spcAft>
                <a:spcPts val="0"/>
              </a:spcAft>
              <a:buNone/>
            </a:pPr>
            <a:r>
              <a:rPr lang="es-GT" sz="1400" b="1" u="none" strike="noStrike" cap="none" dirty="0">
                <a:solidFill>
                  <a:srgbClr val="033964"/>
                </a:solidFill>
                <a:latin typeface="Arial" panose="020B0604020202020204" pitchFamily="34" charset="0"/>
                <a:ea typeface="Bebas Neue"/>
                <a:cs typeface="Arial" panose="020B0604020202020204" pitchFamily="34" charset="0"/>
                <a:sym typeface="Bebas Neue"/>
              </a:rPr>
              <a:t>Ejercicio Fiscal 2023</a:t>
            </a:r>
          </a:p>
        </p:txBody>
      </p:sp>
      <p:sp>
        <p:nvSpPr>
          <p:cNvPr id="6" name="Google Shape;92;p2">
            <a:extLst>
              <a:ext uri="{FF2B5EF4-FFF2-40B4-BE49-F238E27FC236}">
                <a16:creationId xmlns:a16="http://schemas.microsoft.com/office/drawing/2014/main" id="{E5AF3740-C2CA-4F5F-BBDA-4D5B4B24D8A7}"/>
              </a:ext>
            </a:extLst>
          </p:cNvPr>
          <p:cNvSpPr/>
          <p:nvPr/>
        </p:nvSpPr>
        <p:spPr>
          <a:xfrm>
            <a:off x="727890" y="6172610"/>
            <a:ext cx="7248204" cy="18462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GT" sz="600" b="1" dirty="0">
                <a:solidFill>
                  <a:schemeClr val="tx2">
                    <a:lumMod val="50000"/>
                  </a:schemeClr>
                </a:solidFill>
              </a:rPr>
              <a:t>Fuente: Sistema de Contabilidad Integrada (</a:t>
            </a:r>
            <a:r>
              <a:rPr lang="es-GT" sz="600" b="1" dirty="0" err="1">
                <a:solidFill>
                  <a:schemeClr val="tx2">
                    <a:lumMod val="50000"/>
                  </a:schemeClr>
                </a:solidFill>
              </a:rPr>
              <a:t>Sicoin</a:t>
            </a:r>
            <a:r>
              <a:rPr lang="es-GT" sz="600" b="1" dirty="0">
                <a:solidFill>
                  <a:schemeClr val="tx2">
                    <a:lumMod val="50000"/>
                  </a:schemeClr>
                </a:solidFill>
              </a:rPr>
              <a:t>).</a:t>
            </a:r>
            <a:endParaRPr sz="600" b="1" dirty="0">
              <a:solidFill>
                <a:schemeClr val="tx2">
                  <a:lumMod val="50000"/>
                </a:schemeClr>
              </a:solidFill>
            </a:endParaRPr>
          </a:p>
        </p:txBody>
      </p:sp>
      <p:pic>
        <p:nvPicPr>
          <p:cNvPr id="7" name="Imagen 6" descr="Forma&#10;&#10;Descripción generada automáticamente">
            <a:extLst>
              <a:ext uri="{FF2B5EF4-FFF2-40B4-BE49-F238E27FC236}">
                <a16:creationId xmlns:a16="http://schemas.microsoft.com/office/drawing/2014/main" id="{6BA5619E-21C8-C20B-65BA-04DFEA58FE8A}"/>
              </a:ext>
            </a:extLst>
          </p:cNvPr>
          <p:cNvPicPr>
            <a:picLocks noChangeAspect="1"/>
          </p:cNvPicPr>
          <p:nvPr/>
        </p:nvPicPr>
        <p:blipFill>
          <a:blip r:embed="rId3"/>
          <a:stretch>
            <a:fillRect/>
          </a:stretch>
        </p:blipFill>
        <p:spPr>
          <a:xfrm>
            <a:off x="4860250" y="2454731"/>
            <a:ext cx="2444750" cy="2283057"/>
          </a:xfrm>
          <a:prstGeom prst="rect">
            <a:avLst/>
          </a:prstGeom>
        </p:spPr>
      </p:pic>
      <p:pic>
        <p:nvPicPr>
          <p:cNvPr id="8" name="Imagen 7" descr="Forma&#10;&#10;Descripción generada automáticamente">
            <a:extLst>
              <a:ext uri="{FF2B5EF4-FFF2-40B4-BE49-F238E27FC236}">
                <a16:creationId xmlns:a16="http://schemas.microsoft.com/office/drawing/2014/main" id="{EE1D0C72-2370-4805-42D7-D111D317A554}"/>
              </a:ext>
            </a:extLst>
          </p:cNvPr>
          <p:cNvPicPr>
            <a:picLocks noChangeAspect="1"/>
          </p:cNvPicPr>
          <p:nvPr/>
        </p:nvPicPr>
        <p:blipFill>
          <a:blip r:embed="rId3"/>
          <a:stretch>
            <a:fillRect/>
          </a:stretch>
        </p:blipFill>
        <p:spPr>
          <a:xfrm>
            <a:off x="8339161" y="2450823"/>
            <a:ext cx="2444750" cy="2283057"/>
          </a:xfrm>
          <a:prstGeom prst="rect">
            <a:avLst/>
          </a:prstGeom>
        </p:spPr>
      </p:pic>
      <p:pic>
        <p:nvPicPr>
          <p:cNvPr id="10" name="Imagen 9" descr="Forma&#10;&#10;Descripción generada automáticamente">
            <a:extLst>
              <a:ext uri="{FF2B5EF4-FFF2-40B4-BE49-F238E27FC236}">
                <a16:creationId xmlns:a16="http://schemas.microsoft.com/office/drawing/2014/main" id="{DFC3907D-069A-D761-DC97-782D1803B5B6}"/>
              </a:ext>
            </a:extLst>
          </p:cNvPr>
          <p:cNvPicPr>
            <a:picLocks noChangeAspect="1"/>
          </p:cNvPicPr>
          <p:nvPr/>
        </p:nvPicPr>
        <p:blipFill>
          <a:blip r:embed="rId3"/>
          <a:stretch>
            <a:fillRect/>
          </a:stretch>
        </p:blipFill>
        <p:spPr>
          <a:xfrm>
            <a:off x="1381339" y="2454731"/>
            <a:ext cx="2444750" cy="2283057"/>
          </a:xfrm>
          <a:prstGeom prst="rect">
            <a:avLst/>
          </a:prstGeom>
        </p:spPr>
      </p:pic>
      <p:sp>
        <p:nvSpPr>
          <p:cNvPr id="11" name="CuadroTexto 10">
            <a:extLst>
              <a:ext uri="{FF2B5EF4-FFF2-40B4-BE49-F238E27FC236}">
                <a16:creationId xmlns:a16="http://schemas.microsoft.com/office/drawing/2014/main" id="{19A5F88A-1B11-B025-ADAB-80C55D220A4A}"/>
              </a:ext>
            </a:extLst>
          </p:cNvPr>
          <p:cNvSpPr txBox="1"/>
          <p:nvPr/>
        </p:nvSpPr>
        <p:spPr>
          <a:xfrm>
            <a:off x="1639564" y="3159651"/>
            <a:ext cx="1792366" cy="89255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srgbClr val="033964"/>
                </a:solidFill>
                <a:effectLst/>
                <a:uLnTx/>
                <a:uFillTx/>
                <a:latin typeface="+mj-lt"/>
                <a:cs typeface="Arial" panose="020B0604020202020204" pitchFamily="34" charset="0"/>
              </a:rPr>
              <a:t>Presupuesto vigente total: </a:t>
            </a:r>
            <a:r>
              <a:rPr lang="es-MX" sz="2000" b="1" kern="1200" dirty="0">
                <a:solidFill>
                  <a:srgbClr val="033964"/>
                </a:solidFill>
                <a:latin typeface="+mj-lt"/>
                <a:cs typeface="Arial" panose="020B0604020202020204" pitchFamily="34" charset="0"/>
              </a:rPr>
              <a:t>Q312,123,901</a:t>
            </a:r>
            <a:endParaRPr kumimoji="0" lang="es-MX" sz="1600" b="0" i="0" u="none" strike="noStrike" kern="1200" cap="none" spc="0" normalizeH="0" baseline="0" noProof="0" dirty="0">
              <a:ln>
                <a:noFill/>
              </a:ln>
              <a:solidFill>
                <a:srgbClr val="033964"/>
              </a:solidFill>
              <a:effectLst/>
              <a:uLnTx/>
              <a:uFillTx/>
              <a:latin typeface="+mj-lt"/>
              <a:cs typeface="Arial" panose="020B0604020202020204" pitchFamily="34" charset="0"/>
            </a:endParaRPr>
          </a:p>
        </p:txBody>
      </p:sp>
      <p:sp>
        <p:nvSpPr>
          <p:cNvPr id="12" name="CuadroTexto 11">
            <a:extLst>
              <a:ext uri="{FF2B5EF4-FFF2-40B4-BE49-F238E27FC236}">
                <a16:creationId xmlns:a16="http://schemas.microsoft.com/office/drawing/2014/main" id="{9FCDCE92-F8DB-6A95-7955-A2FC9B7851EF}"/>
              </a:ext>
            </a:extLst>
          </p:cNvPr>
          <p:cNvSpPr txBox="1"/>
          <p:nvPr/>
        </p:nvSpPr>
        <p:spPr>
          <a:xfrm>
            <a:off x="5074025" y="3159651"/>
            <a:ext cx="2090497"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srgbClr val="033964"/>
                </a:solidFill>
                <a:effectLst/>
                <a:uLnTx/>
                <a:uFillTx/>
                <a:latin typeface="+mj-lt"/>
                <a:cs typeface="Arial" panose="020B0604020202020204" pitchFamily="34" charset="0"/>
              </a:rPr>
              <a:t>Presupuesto ejecutado (utilizado):</a:t>
            </a:r>
          </a:p>
          <a:p>
            <a:pPr marL="0" marR="0" lvl="0" indent="0" defTabSz="914400" eaLnBrk="1" fontAlgn="auto" latinLnBrk="0" hangingPunct="1">
              <a:lnSpc>
                <a:spcPct val="100000"/>
              </a:lnSpc>
              <a:spcBef>
                <a:spcPts val="0"/>
              </a:spcBef>
              <a:spcAft>
                <a:spcPts val="0"/>
              </a:spcAft>
              <a:buClrTx/>
              <a:buSzTx/>
              <a:buFontTx/>
              <a:buNone/>
              <a:tabLst/>
              <a:defRPr/>
            </a:pPr>
            <a:r>
              <a:rPr lang="es-MX" sz="2000" b="1" kern="1200" dirty="0">
                <a:solidFill>
                  <a:srgbClr val="033964"/>
                </a:solidFill>
                <a:latin typeface="+mj-lt"/>
                <a:cs typeface="Arial" panose="020B0604020202020204" pitchFamily="34" charset="0"/>
              </a:rPr>
              <a:t>Q4,302.6</a:t>
            </a:r>
          </a:p>
          <a:p>
            <a:pPr marL="0" marR="0" lvl="0" indent="0" defTabSz="914400" eaLnBrk="1" fontAlgn="auto" latinLnBrk="0" hangingPunct="1">
              <a:lnSpc>
                <a:spcPct val="100000"/>
              </a:lnSpc>
              <a:spcBef>
                <a:spcPts val="0"/>
              </a:spcBef>
              <a:spcAft>
                <a:spcPts val="0"/>
              </a:spcAft>
              <a:buClrTx/>
              <a:buSzTx/>
              <a:buFontTx/>
              <a:buNone/>
              <a:tabLst/>
              <a:defRPr/>
            </a:pPr>
            <a:r>
              <a:rPr lang="es-MX" sz="2000" b="1" kern="1200" dirty="0">
                <a:solidFill>
                  <a:srgbClr val="033964"/>
                </a:solidFill>
                <a:latin typeface="+mj-lt"/>
                <a:cs typeface="Arial" panose="020B0604020202020204" pitchFamily="34" charset="0"/>
              </a:rPr>
              <a:t>millones</a:t>
            </a:r>
          </a:p>
        </p:txBody>
      </p:sp>
      <p:sp>
        <p:nvSpPr>
          <p:cNvPr id="13" name="CuadroTexto 12">
            <a:extLst>
              <a:ext uri="{FF2B5EF4-FFF2-40B4-BE49-F238E27FC236}">
                <a16:creationId xmlns:a16="http://schemas.microsoft.com/office/drawing/2014/main" id="{02171921-FEBF-D7FE-32C4-DA42AD3B3832}"/>
              </a:ext>
            </a:extLst>
          </p:cNvPr>
          <p:cNvSpPr txBox="1"/>
          <p:nvPr/>
        </p:nvSpPr>
        <p:spPr>
          <a:xfrm>
            <a:off x="8760377" y="3155743"/>
            <a:ext cx="1721421"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srgbClr val="033964"/>
                </a:solidFill>
                <a:effectLst/>
                <a:uLnTx/>
                <a:uFillTx/>
                <a:latin typeface="+mj-lt"/>
                <a:cs typeface="Arial" panose="020B0604020202020204" pitchFamily="34" charset="0"/>
              </a:rPr>
              <a:t>Saldo:</a:t>
            </a:r>
          </a:p>
          <a:p>
            <a:pPr marL="0" marR="0" lvl="0" indent="0" defTabSz="914400" eaLnBrk="1" fontAlgn="auto" latinLnBrk="0" hangingPunct="1">
              <a:lnSpc>
                <a:spcPct val="100000"/>
              </a:lnSpc>
              <a:spcBef>
                <a:spcPts val="0"/>
              </a:spcBef>
              <a:spcAft>
                <a:spcPts val="0"/>
              </a:spcAft>
              <a:buClrTx/>
              <a:buSzTx/>
              <a:buFontTx/>
              <a:buNone/>
              <a:tabLst/>
              <a:defRPr/>
            </a:pPr>
            <a:r>
              <a:rPr lang="es-MX" sz="2000" b="1" kern="1200" dirty="0">
                <a:solidFill>
                  <a:srgbClr val="033964"/>
                </a:solidFill>
                <a:latin typeface="+mj-lt"/>
                <a:cs typeface="Arial" panose="020B0604020202020204" pitchFamily="34" charset="0"/>
              </a:rPr>
              <a:t>Q1,720,621</a:t>
            </a:r>
          </a:p>
        </p:txBody>
      </p:sp>
    </p:spTree>
    <p:extLst>
      <p:ext uri="{BB962C8B-B14F-4D97-AF65-F5344CB8AC3E}">
        <p14:creationId xmlns:p14="http://schemas.microsoft.com/office/powerpoint/2010/main" val="1053088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8" name="Imagen 7" descr="Forma&#10;&#10;Descripción generada automáticamente">
            <a:extLst>
              <a:ext uri="{FF2B5EF4-FFF2-40B4-BE49-F238E27FC236}">
                <a16:creationId xmlns:a16="http://schemas.microsoft.com/office/drawing/2014/main" id="{BF6235FA-D294-B16A-B0F5-DF3781606D02}"/>
              </a:ext>
            </a:extLst>
          </p:cNvPr>
          <p:cNvPicPr>
            <a:picLocks noChangeAspect="1"/>
          </p:cNvPicPr>
          <p:nvPr/>
        </p:nvPicPr>
        <p:blipFill>
          <a:blip r:embed="rId3"/>
          <a:stretch>
            <a:fillRect/>
          </a:stretch>
        </p:blipFill>
        <p:spPr>
          <a:xfrm>
            <a:off x="7758743" y="2697138"/>
            <a:ext cx="3294444" cy="2372000"/>
          </a:xfrm>
          <a:prstGeom prst="rect">
            <a:avLst/>
          </a:prstGeom>
        </p:spPr>
      </p:pic>
      <p:sp>
        <p:nvSpPr>
          <p:cNvPr id="2" name="Google Shape;90;p2">
            <a:extLst>
              <a:ext uri="{FF2B5EF4-FFF2-40B4-BE49-F238E27FC236}">
                <a16:creationId xmlns:a16="http://schemas.microsoft.com/office/drawing/2014/main" id="{619F04E6-ABF4-F8A7-04CC-04CC8F49368B}"/>
              </a:ext>
            </a:extLst>
          </p:cNvPr>
          <p:cNvSpPr txBox="1"/>
          <p:nvPr/>
        </p:nvSpPr>
        <p:spPr>
          <a:xfrm>
            <a:off x="727890" y="685390"/>
            <a:ext cx="10027766"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400" b="1" dirty="0">
                <a:solidFill>
                  <a:srgbClr val="033964"/>
                </a:solidFill>
                <a:latin typeface="Arial" panose="020B0604020202020204" pitchFamily="34" charset="0"/>
                <a:ea typeface="Bebas Neue"/>
                <a:cs typeface="Arial" panose="020B0604020202020204" pitchFamily="34" charset="0"/>
                <a:sym typeface="Bebas Neue"/>
              </a:rPr>
              <a:t>CIFRAS GENERALES DEL PRESUPUESTO AL TERCER CUATRIMESTRE 2023</a:t>
            </a:r>
            <a:endParaRPr lang="es-GT" sz="1200" b="1" u="none" strike="noStrike" cap="none" dirty="0">
              <a:solidFill>
                <a:srgbClr val="033964"/>
              </a:solidFill>
              <a:latin typeface="Arial" panose="020B0604020202020204" pitchFamily="34" charset="0"/>
              <a:ea typeface="Bebas Neue"/>
              <a:cs typeface="Arial" panose="020B0604020202020204" pitchFamily="34" charset="0"/>
              <a:sym typeface="Bebas Neue"/>
            </a:endParaRPr>
          </a:p>
          <a:p>
            <a:pPr marL="0" marR="0" lvl="0" indent="0" algn="l" rtl="0">
              <a:spcBef>
                <a:spcPts val="0"/>
              </a:spcBef>
              <a:spcAft>
                <a:spcPts val="0"/>
              </a:spcAft>
              <a:buNone/>
            </a:pPr>
            <a:r>
              <a:rPr lang="es-GT" sz="1200" u="none" strike="noStrike" cap="none" dirty="0">
                <a:solidFill>
                  <a:srgbClr val="033964"/>
                </a:solidFill>
                <a:latin typeface="Arial" panose="020B0604020202020204" pitchFamily="34" charset="0"/>
                <a:ea typeface="Bebas Neue"/>
                <a:cs typeface="Arial" panose="020B0604020202020204" pitchFamily="34" charset="0"/>
                <a:sym typeface="Bebas Neue"/>
              </a:rPr>
              <a:t>Al tercer cuatrimestre</a:t>
            </a:r>
          </a:p>
          <a:p>
            <a:pPr marL="0" marR="0" lvl="0" indent="0" algn="l" rtl="0">
              <a:spcBef>
                <a:spcPts val="0"/>
              </a:spcBef>
              <a:spcAft>
                <a:spcPts val="0"/>
              </a:spcAft>
              <a:buNone/>
            </a:pPr>
            <a:r>
              <a:rPr lang="es-GT" sz="1200" b="1" u="none" strike="noStrike" cap="none" dirty="0">
                <a:solidFill>
                  <a:srgbClr val="033964"/>
                </a:solidFill>
                <a:latin typeface="Arial" panose="020B0604020202020204" pitchFamily="34" charset="0"/>
                <a:ea typeface="Bebas Neue"/>
                <a:cs typeface="Arial" panose="020B0604020202020204" pitchFamily="34" charset="0"/>
                <a:sym typeface="Bebas Neue"/>
              </a:rPr>
              <a:t>Ejercicio Fiscal 2023</a:t>
            </a:r>
          </a:p>
        </p:txBody>
      </p:sp>
      <p:graphicFrame>
        <p:nvGraphicFramePr>
          <p:cNvPr id="7" name="Gráfico 6">
            <a:extLst>
              <a:ext uri="{FF2B5EF4-FFF2-40B4-BE49-F238E27FC236}">
                <a16:creationId xmlns:a16="http://schemas.microsoft.com/office/drawing/2014/main" id="{7FD4808B-375A-4E0B-9E31-BDCC141648CC}"/>
              </a:ext>
            </a:extLst>
          </p:cNvPr>
          <p:cNvGraphicFramePr/>
          <p:nvPr>
            <p:extLst>
              <p:ext uri="{D42A27DB-BD31-4B8C-83A1-F6EECF244321}">
                <p14:modId xmlns:p14="http://schemas.microsoft.com/office/powerpoint/2010/main" val="1640495275"/>
              </p:ext>
            </p:extLst>
          </p:nvPr>
        </p:nvGraphicFramePr>
        <p:xfrm>
          <a:off x="1138813" y="2375591"/>
          <a:ext cx="5604121" cy="3324379"/>
        </p:xfrm>
        <a:graphic>
          <a:graphicData uri="http://schemas.openxmlformats.org/drawingml/2006/chart">
            <c:chart xmlns:c="http://schemas.openxmlformats.org/drawingml/2006/chart" xmlns:r="http://schemas.openxmlformats.org/officeDocument/2006/relationships" r:id="rId4"/>
          </a:graphicData>
        </a:graphic>
      </p:graphicFrame>
      <p:sp>
        <p:nvSpPr>
          <p:cNvPr id="3" name="CuadroTexto 2">
            <a:extLst>
              <a:ext uri="{FF2B5EF4-FFF2-40B4-BE49-F238E27FC236}">
                <a16:creationId xmlns:a16="http://schemas.microsoft.com/office/drawing/2014/main" id="{DAF47972-EED7-1E17-5DA8-AB8008B76C6B}"/>
              </a:ext>
            </a:extLst>
          </p:cNvPr>
          <p:cNvSpPr txBox="1"/>
          <p:nvPr/>
        </p:nvSpPr>
        <p:spPr>
          <a:xfrm>
            <a:off x="8054301" y="3652706"/>
            <a:ext cx="2858230"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srgbClr val="033964"/>
                </a:solidFill>
                <a:effectLst/>
                <a:uLnTx/>
                <a:uFillTx/>
                <a:latin typeface="+mj-lt"/>
                <a:cs typeface="Arial" panose="020B0604020202020204" pitchFamily="34" charset="0"/>
              </a:rPr>
              <a:t>Porcentaje de ejecución</a:t>
            </a:r>
            <a:r>
              <a:rPr lang="es-MX" sz="1800" kern="1200" dirty="0">
                <a:solidFill>
                  <a:srgbClr val="033964"/>
                </a:solidFill>
                <a:latin typeface="+mj-lt"/>
                <a:cs typeface="Arial" panose="020B0604020202020204" pitchFamily="34" charset="0"/>
              </a:rPr>
              <a:t>:</a:t>
            </a:r>
            <a:endParaRPr kumimoji="0" lang="es-MX" sz="1800" b="0" i="0" u="none" strike="noStrike" kern="1200" cap="none" spc="0" normalizeH="0" baseline="0" noProof="0" dirty="0">
              <a:ln>
                <a:noFill/>
              </a:ln>
              <a:solidFill>
                <a:srgbClr val="033964"/>
              </a:solidFill>
              <a:effectLst/>
              <a:uLnTx/>
              <a:uFillTx/>
              <a:latin typeface="+mj-lt"/>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srgbClr val="033964"/>
                </a:solidFill>
                <a:effectLst/>
                <a:uLnTx/>
                <a:uFillTx/>
                <a:latin typeface="+mj-lt"/>
                <a:cs typeface="Arial" panose="020B0604020202020204" pitchFamily="34" charset="0"/>
              </a:rPr>
              <a:t> </a:t>
            </a:r>
            <a:r>
              <a:rPr lang="es-MX" sz="1800" b="1" kern="1200" dirty="0">
                <a:solidFill>
                  <a:srgbClr val="033964"/>
                </a:solidFill>
                <a:latin typeface="+mj-lt"/>
                <a:cs typeface="Arial" panose="020B0604020202020204" pitchFamily="34" charset="0"/>
              </a:rPr>
              <a:t>99.45%</a:t>
            </a:r>
            <a:endParaRPr kumimoji="0" lang="es-MX" sz="1800" b="1" i="0" u="none" strike="noStrike" kern="1200" cap="none" spc="0" normalizeH="0" baseline="0" noProof="0" dirty="0">
              <a:ln>
                <a:noFill/>
              </a:ln>
              <a:solidFill>
                <a:srgbClr val="033964"/>
              </a:solidFill>
              <a:effectLst/>
              <a:uLnTx/>
              <a:uFillTx/>
              <a:latin typeface="+mj-lt"/>
              <a:cs typeface="Arial" panose="020B0604020202020204" pitchFamily="34" charset="0"/>
            </a:endParaRPr>
          </a:p>
        </p:txBody>
      </p:sp>
    </p:spTree>
    <p:extLst>
      <p:ext uri="{BB962C8B-B14F-4D97-AF65-F5344CB8AC3E}">
        <p14:creationId xmlns:p14="http://schemas.microsoft.com/office/powerpoint/2010/main" val="1473756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2" name="Google Shape;90;p2">
            <a:extLst>
              <a:ext uri="{FF2B5EF4-FFF2-40B4-BE49-F238E27FC236}">
                <a16:creationId xmlns:a16="http://schemas.microsoft.com/office/drawing/2014/main" id="{619F04E6-ABF4-F8A7-04CC-04CC8F49368B}"/>
              </a:ext>
            </a:extLst>
          </p:cNvPr>
          <p:cNvSpPr txBox="1"/>
          <p:nvPr/>
        </p:nvSpPr>
        <p:spPr>
          <a:xfrm>
            <a:off x="727890" y="685390"/>
            <a:ext cx="7171509"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400" b="1" dirty="0">
                <a:solidFill>
                  <a:srgbClr val="033964"/>
                </a:solidFill>
                <a:latin typeface="Arial" panose="020B0604020202020204" pitchFamily="34" charset="0"/>
                <a:ea typeface="Bebas Neue"/>
                <a:cs typeface="Arial" panose="020B0604020202020204" pitchFamily="34" charset="0"/>
                <a:sym typeface="Bebas Neue"/>
              </a:rPr>
              <a:t>¿EN QUÉ UTILIZA EL DINERO EL MEM?</a:t>
            </a:r>
            <a:endParaRPr lang="es-GT" sz="1200" b="1" u="none" strike="noStrike" cap="none" dirty="0">
              <a:solidFill>
                <a:srgbClr val="033964"/>
              </a:solidFill>
              <a:latin typeface="Arial" panose="020B0604020202020204" pitchFamily="34" charset="0"/>
              <a:ea typeface="Bebas Neue"/>
              <a:cs typeface="Arial" panose="020B0604020202020204" pitchFamily="34" charset="0"/>
              <a:sym typeface="Bebas Neue"/>
            </a:endParaRPr>
          </a:p>
        </p:txBody>
      </p:sp>
      <p:sp>
        <p:nvSpPr>
          <p:cNvPr id="5" name="CuadroTexto 4">
            <a:extLst>
              <a:ext uri="{FF2B5EF4-FFF2-40B4-BE49-F238E27FC236}">
                <a16:creationId xmlns:a16="http://schemas.microsoft.com/office/drawing/2014/main" id="{DB1A6D36-5A71-42AF-A45E-D8549300BA27}"/>
              </a:ext>
            </a:extLst>
          </p:cNvPr>
          <p:cNvSpPr txBox="1"/>
          <p:nvPr/>
        </p:nvSpPr>
        <p:spPr>
          <a:xfrm>
            <a:off x="727890" y="1086237"/>
            <a:ext cx="6092190" cy="523220"/>
          </a:xfrm>
          <a:prstGeom prst="rect">
            <a:avLst/>
          </a:prstGeom>
          <a:noFill/>
        </p:spPr>
        <p:txBody>
          <a:bodyPr wrap="square">
            <a:spAutoFit/>
          </a:bodyPr>
          <a:lstStyle/>
          <a:p>
            <a:pPr marL="0" marR="0" lvl="0" indent="0" algn="l" rtl="0">
              <a:spcBef>
                <a:spcPts val="0"/>
              </a:spcBef>
              <a:spcAft>
                <a:spcPts val="0"/>
              </a:spcAft>
              <a:buNone/>
            </a:pPr>
            <a:r>
              <a:rPr lang="es-GT" sz="1400" u="none" strike="noStrike" cap="none" dirty="0">
                <a:solidFill>
                  <a:srgbClr val="033964"/>
                </a:solidFill>
                <a:latin typeface="Arial" panose="020B0604020202020204" pitchFamily="34" charset="0"/>
                <a:ea typeface="Bebas Neue"/>
                <a:cs typeface="Arial" panose="020B0604020202020204" pitchFamily="34" charset="0"/>
                <a:sym typeface="Bebas Neue"/>
              </a:rPr>
              <a:t>Al tercer cuatrimestre</a:t>
            </a:r>
          </a:p>
          <a:p>
            <a:pPr marL="0" marR="0" lvl="0" indent="0" algn="l" rtl="0">
              <a:spcBef>
                <a:spcPts val="0"/>
              </a:spcBef>
              <a:spcAft>
                <a:spcPts val="0"/>
              </a:spcAft>
              <a:buNone/>
            </a:pPr>
            <a:r>
              <a:rPr lang="es-GT" sz="1400" b="1" u="none" strike="noStrike" cap="none" dirty="0">
                <a:solidFill>
                  <a:srgbClr val="033964"/>
                </a:solidFill>
                <a:latin typeface="Arial" panose="020B0604020202020204" pitchFamily="34" charset="0"/>
                <a:ea typeface="Bebas Neue"/>
                <a:cs typeface="Arial" panose="020B0604020202020204" pitchFamily="34" charset="0"/>
                <a:sym typeface="Bebas Neue"/>
              </a:rPr>
              <a:t>Ejercicio Fiscal 2023</a:t>
            </a:r>
          </a:p>
        </p:txBody>
      </p:sp>
      <p:sp>
        <p:nvSpPr>
          <p:cNvPr id="6" name="Google Shape;92;p2">
            <a:extLst>
              <a:ext uri="{FF2B5EF4-FFF2-40B4-BE49-F238E27FC236}">
                <a16:creationId xmlns:a16="http://schemas.microsoft.com/office/drawing/2014/main" id="{E5AF3740-C2CA-4F5F-BBDA-4D5B4B24D8A7}"/>
              </a:ext>
            </a:extLst>
          </p:cNvPr>
          <p:cNvSpPr/>
          <p:nvPr/>
        </p:nvSpPr>
        <p:spPr>
          <a:xfrm>
            <a:off x="907505" y="6080297"/>
            <a:ext cx="7248204" cy="18462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GT" sz="600" b="1" dirty="0">
                <a:solidFill>
                  <a:schemeClr val="tx2">
                    <a:lumMod val="50000"/>
                  </a:schemeClr>
                </a:solidFill>
              </a:rPr>
              <a:t>Fuente: Sistema de Contabilidad Integrada (</a:t>
            </a:r>
            <a:r>
              <a:rPr lang="es-GT" sz="600" b="1" dirty="0" err="1">
                <a:solidFill>
                  <a:schemeClr val="tx2">
                    <a:lumMod val="50000"/>
                  </a:schemeClr>
                </a:solidFill>
              </a:rPr>
              <a:t>Sicoin</a:t>
            </a:r>
            <a:r>
              <a:rPr lang="es-GT" sz="600" b="1" dirty="0">
                <a:solidFill>
                  <a:schemeClr val="tx2">
                    <a:lumMod val="50000"/>
                  </a:schemeClr>
                </a:solidFill>
              </a:rPr>
              <a:t>).</a:t>
            </a:r>
            <a:endParaRPr sz="600" b="1" dirty="0">
              <a:solidFill>
                <a:schemeClr val="tx2">
                  <a:lumMod val="50000"/>
                </a:schemeClr>
              </a:solidFill>
            </a:endParaRPr>
          </a:p>
        </p:txBody>
      </p:sp>
      <p:sp>
        <p:nvSpPr>
          <p:cNvPr id="10" name="Google Shape;92;p2">
            <a:extLst>
              <a:ext uri="{FF2B5EF4-FFF2-40B4-BE49-F238E27FC236}">
                <a16:creationId xmlns:a16="http://schemas.microsoft.com/office/drawing/2014/main" id="{8F2261D2-86AF-4AD3-841B-02ECC10DD412}"/>
              </a:ext>
            </a:extLst>
          </p:cNvPr>
          <p:cNvSpPr/>
          <p:nvPr/>
        </p:nvSpPr>
        <p:spPr>
          <a:xfrm>
            <a:off x="907505" y="3117674"/>
            <a:ext cx="5188495" cy="1384954"/>
          </a:xfrm>
          <a:prstGeom prst="rect">
            <a:avLst/>
          </a:prstGeom>
          <a:noFill/>
          <a:ln>
            <a:noFill/>
          </a:ln>
        </p:spPr>
        <p:txBody>
          <a:bodyPr spcFirstLastPara="1" wrap="square" lIns="91425" tIns="45700" rIns="91425" bIns="45700" anchor="t" anchorCtr="0">
            <a:spAutoFit/>
          </a:bodyPr>
          <a:lstStyle/>
          <a:p>
            <a:pPr algn="just"/>
            <a:r>
              <a:rPr lang="es-ES" kern="1200" dirty="0">
                <a:solidFill>
                  <a:srgbClr val="004C83"/>
                </a:solidFill>
                <a:latin typeface="+mj-lt"/>
                <a:cs typeface="Arial" panose="020B0604020202020204" pitchFamily="34" charset="0"/>
              </a:rPr>
              <a:t>Se prioriza el pago de salarios y contratación del recurso humano y su constante capacitación. </a:t>
            </a:r>
            <a:endParaRPr lang="es-GT" kern="1200" dirty="0">
              <a:solidFill>
                <a:srgbClr val="004C83"/>
              </a:solidFill>
              <a:latin typeface="+mj-lt"/>
              <a:cs typeface="Arial" panose="020B0604020202020204" pitchFamily="34" charset="0"/>
            </a:endParaRPr>
          </a:p>
          <a:p>
            <a:pPr algn="just"/>
            <a:endParaRPr lang="es-GT" kern="1200" dirty="0">
              <a:solidFill>
                <a:srgbClr val="004C83"/>
              </a:solidFill>
              <a:latin typeface="+mj-lt"/>
              <a:cs typeface="Arial" panose="020B0604020202020204" pitchFamily="34" charset="0"/>
            </a:endParaRPr>
          </a:p>
          <a:p>
            <a:pPr algn="just"/>
            <a:r>
              <a:rPr lang="es-GT" kern="1200" dirty="0">
                <a:solidFill>
                  <a:srgbClr val="004C83"/>
                </a:solidFill>
                <a:latin typeface="+mj-lt"/>
                <a:cs typeface="Arial" panose="020B0604020202020204" pitchFamily="34" charset="0"/>
              </a:rPr>
              <a:t>Además, el dinero también se invierte en la adquisición de diferentes bienes o servicios y en transferencias que son necesarias para cumplir con las finalidades de la institución. </a:t>
            </a:r>
          </a:p>
        </p:txBody>
      </p:sp>
      <p:pic>
        <p:nvPicPr>
          <p:cNvPr id="3" name="Imagen 2" descr="Forma&#10;&#10;Descripción generada automáticamente">
            <a:extLst>
              <a:ext uri="{FF2B5EF4-FFF2-40B4-BE49-F238E27FC236}">
                <a16:creationId xmlns:a16="http://schemas.microsoft.com/office/drawing/2014/main" id="{A6541ADA-7114-F675-FF53-423E148CBF75}"/>
              </a:ext>
            </a:extLst>
          </p:cNvPr>
          <p:cNvPicPr>
            <a:picLocks noChangeAspect="1"/>
          </p:cNvPicPr>
          <p:nvPr/>
        </p:nvPicPr>
        <p:blipFill>
          <a:blip r:embed="rId3"/>
          <a:stretch>
            <a:fillRect/>
          </a:stretch>
        </p:blipFill>
        <p:spPr>
          <a:xfrm>
            <a:off x="7381642" y="2427655"/>
            <a:ext cx="3294444" cy="2372000"/>
          </a:xfrm>
          <a:prstGeom prst="rect">
            <a:avLst/>
          </a:prstGeom>
        </p:spPr>
      </p:pic>
      <p:sp>
        <p:nvSpPr>
          <p:cNvPr id="4" name="CuadroTexto 3">
            <a:extLst>
              <a:ext uri="{FF2B5EF4-FFF2-40B4-BE49-F238E27FC236}">
                <a16:creationId xmlns:a16="http://schemas.microsoft.com/office/drawing/2014/main" id="{B7C091C3-632B-9EEA-9135-4585967351F0}"/>
              </a:ext>
            </a:extLst>
          </p:cNvPr>
          <p:cNvSpPr txBox="1"/>
          <p:nvPr/>
        </p:nvSpPr>
        <p:spPr>
          <a:xfrm>
            <a:off x="7677200" y="3383223"/>
            <a:ext cx="2858230"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srgbClr val="033964"/>
                </a:solidFill>
                <a:effectLst/>
                <a:uLnTx/>
                <a:uFillTx/>
                <a:latin typeface="+mj-lt"/>
                <a:cs typeface="Arial" panose="020B0604020202020204" pitchFamily="34" charset="0"/>
              </a:rPr>
              <a:t>El gasto se divide en</a:t>
            </a:r>
          </a:p>
          <a:p>
            <a:pPr marL="0" marR="0" lvl="0" indent="0" defTabSz="91440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srgbClr val="033964"/>
                </a:solidFill>
                <a:effectLst/>
                <a:uLnTx/>
                <a:uFillTx/>
                <a:latin typeface="+mj-lt"/>
                <a:cs typeface="Arial" panose="020B0604020202020204" pitchFamily="34" charset="0"/>
              </a:rPr>
              <a:t> </a:t>
            </a:r>
            <a:r>
              <a:rPr lang="es-MX" sz="1800" b="1" kern="1200" dirty="0">
                <a:solidFill>
                  <a:srgbClr val="033964"/>
                </a:solidFill>
                <a:latin typeface="+mj-lt"/>
                <a:cs typeface="Arial" panose="020B0604020202020204" pitchFamily="34" charset="0"/>
              </a:rPr>
              <a:t>5 grupos</a:t>
            </a:r>
            <a:endParaRPr kumimoji="0" lang="es-MX" sz="1800" b="1" i="0" u="none" strike="noStrike" kern="1200" cap="none" spc="0" normalizeH="0" baseline="0" noProof="0" dirty="0">
              <a:ln>
                <a:noFill/>
              </a:ln>
              <a:solidFill>
                <a:srgbClr val="033964"/>
              </a:solidFill>
              <a:effectLst/>
              <a:uLnTx/>
              <a:uFillTx/>
              <a:latin typeface="+mj-lt"/>
              <a:cs typeface="Arial" panose="020B0604020202020204" pitchFamily="34" charset="0"/>
            </a:endParaRPr>
          </a:p>
        </p:txBody>
      </p:sp>
    </p:spTree>
    <p:extLst>
      <p:ext uri="{BB962C8B-B14F-4D97-AF65-F5344CB8AC3E}">
        <p14:creationId xmlns:p14="http://schemas.microsoft.com/office/powerpoint/2010/main" val="542783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8" name="Imagen 7" descr="Forma&#10;&#10;Descripción generada automáticamente">
            <a:extLst>
              <a:ext uri="{FF2B5EF4-FFF2-40B4-BE49-F238E27FC236}">
                <a16:creationId xmlns:a16="http://schemas.microsoft.com/office/drawing/2014/main" id="{BF6235FA-D294-B16A-B0F5-DF3781606D02}"/>
              </a:ext>
            </a:extLst>
          </p:cNvPr>
          <p:cNvPicPr>
            <a:picLocks noChangeAspect="1"/>
          </p:cNvPicPr>
          <p:nvPr/>
        </p:nvPicPr>
        <p:blipFill>
          <a:blip r:embed="rId3"/>
          <a:stretch>
            <a:fillRect/>
          </a:stretch>
        </p:blipFill>
        <p:spPr>
          <a:xfrm>
            <a:off x="7118580" y="2295092"/>
            <a:ext cx="4161812" cy="3072918"/>
          </a:xfrm>
          <a:prstGeom prst="rect">
            <a:avLst/>
          </a:prstGeom>
        </p:spPr>
      </p:pic>
      <p:sp>
        <p:nvSpPr>
          <p:cNvPr id="2" name="Google Shape;90;p2">
            <a:extLst>
              <a:ext uri="{FF2B5EF4-FFF2-40B4-BE49-F238E27FC236}">
                <a16:creationId xmlns:a16="http://schemas.microsoft.com/office/drawing/2014/main" id="{619F04E6-ABF4-F8A7-04CC-04CC8F49368B}"/>
              </a:ext>
            </a:extLst>
          </p:cNvPr>
          <p:cNvSpPr txBox="1"/>
          <p:nvPr/>
        </p:nvSpPr>
        <p:spPr>
          <a:xfrm>
            <a:off x="727890" y="685390"/>
            <a:ext cx="9583429"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400" b="1" u="none" strike="noStrike" cap="none" dirty="0">
                <a:solidFill>
                  <a:srgbClr val="033964"/>
                </a:solidFill>
                <a:latin typeface="Arial" panose="020B0604020202020204" pitchFamily="34" charset="0"/>
                <a:ea typeface="Bebas Neue"/>
                <a:cs typeface="Arial" panose="020B0604020202020204" pitchFamily="34" charset="0"/>
                <a:sym typeface="Bebas Neue"/>
              </a:rPr>
              <a:t>EJECUCIÓN PRESUPUESTARIA POR GRUPO DE GASTO</a:t>
            </a:r>
            <a:endParaRPr lang="es-GT" sz="1200" b="1" u="none" strike="noStrike" cap="none" dirty="0">
              <a:solidFill>
                <a:srgbClr val="033964"/>
              </a:solidFill>
              <a:latin typeface="Arial" panose="020B0604020202020204" pitchFamily="34" charset="0"/>
              <a:ea typeface="Bebas Neue"/>
              <a:cs typeface="Arial" panose="020B0604020202020204" pitchFamily="34" charset="0"/>
              <a:sym typeface="Bebas Neue"/>
            </a:endParaRPr>
          </a:p>
          <a:p>
            <a:pPr marL="0" marR="0" lvl="0" indent="0" algn="l" rtl="0">
              <a:spcBef>
                <a:spcPts val="0"/>
              </a:spcBef>
              <a:spcAft>
                <a:spcPts val="0"/>
              </a:spcAft>
              <a:buNone/>
            </a:pPr>
            <a:r>
              <a:rPr lang="es-GT" sz="1200" u="none" strike="noStrike" cap="none" dirty="0">
                <a:solidFill>
                  <a:srgbClr val="033964"/>
                </a:solidFill>
                <a:latin typeface="Arial" panose="020B0604020202020204" pitchFamily="34" charset="0"/>
                <a:ea typeface="Bebas Neue"/>
                <a:cs typeface="Arial" panose="020B0604020202020204" pitchFamily="34" charset="0"/>
                <a:sym typeface="Bebas Neue"/>
              </a:rPr>
              <a:t>Al tercer cuatrimestre</a:t>
            </a:r>
          </a:p>
          <a:p>
            <a:pPr marL="0" marR="0" lvl="0" indent="0" algn="l" rtl="0">
              <a:spcBef>
                <a:spcPts val="0"/>
              </a:spcBef>
              <a:spcAft>
                <a:spcPts val="0"/>
              </a:spcAft>
              <a:buNone/>
            </a:pPr>
            <a:r>
              <a:rPr lang="es-GT" sz="1200" b="1" u="none" strike="noStrike" cap="none" dirty="0">
                <a:solidFill>
                  <a:srgbClr val="033964"/>
                </a:solidFill>
                <a:latin typeface="Arial" panose="020B0604020202020204" pitchFamily="34" charset="0"/>
                <a:ea typeface="Bebas Neue"/>
                <a:cs typeface="Arial" panose="020B0604020202020204" pitchFamily="34" charset="0"/>
                <a:sym typeface="Bebas Neue"/>
              </a:rPr>
              <a:t>Ejercicio Fiscal 2023</a:t>
            </a:r>
          </a:p>
          <a:p>
            <a:pPr marL="0" marR="0" lvl="0" indent="0" algn="l" rtl="0">
              <a:spcBef>
                <a:spcPts val="0"/>
              </a:spcBef>
              <a:spcAft>
                <a:spcPts val="0"/>
              </a:spcAft>
              <a:buNone/>
            </a:pPr>
            <a:r>
              <a:rPr lang="es-GT" sz="1200" b="1" dirty="0">
                <a:solidFill>
                  <a:srgbClr val="033964"/>
                </a:solidFill>
                <a:latin typeface="Arial" panose="020B0604020202020204" pitchFamily="34" charset="0"/>
                <a:ea typeface="Bebas Neue"/>
                <a:cs typeface="Arial" panose="020B0604020202020204" pitchFamily="34" charset="0"/>
                <a:sym typeface="Bebas Neue"/>
              </a:rPr>
              <a:t>(Montos en millones de quetzales)</a:t>
            </a:r>
            <a:endParaRPr lang="es-GT" sz="1200" b="1" u="none" strike="noStrike" cap="none" dirty="0">
              <a:solidFill>
                <a:srgbClr val="033964"/>
              </a:solidFill>
              <a:latin typeface="Arial" panose="020B0604020202020204" pitchFamily="34" charset="0"/>
              <a:ea typeface="Bebas Neue"/>
              <a:cs typeface="Arial" panose="020B0604020202020204" pitchFamily="34" charset="0"/>
              <a:sym typeface="Bebas Neue"/>
            </a:endParaRPr>
          </a:p>
        </p:txBody>
      </p:sp>
      <p:sp>
        <p:nvSpPr>
          <p:cNvPr id="11" name="CuadroTexto 10">
            <a:extLst>
              <a:ext uri="{FF2B5EF4-FFF2-40B4-BE49-F238E27FC236}">
                <a16:creationId xmlns:a16="http://schemas.microsoft.com/office/drawing/2014/main" id="{8A91886E-AE59-71F0-44EE-4186B7BAB495}"/>
              </a:ext>
            </a:extLst>
          </p:cNvPr>
          <p:cNvSpPr txBox="1"/>
          <p:nvPr/>
        </p:nvSpPr>
        <p:spPr>
          <a:xfrm>
            <a:off x="7118580" y="3044262"/>
            <a:ext cx="3769926" cy="2000548"/>
          </a:xfrm>
          <a:prstGeom prst="rect">
            <a:avLst/>
          </a:prstGeom>
          <a:noFill/>
        </p:spPr>
        <p:txBody>
          <a:bodyPr wrap="square" rtlCol="0">
            <a:spAutoFit/>
          </a:bodyPr>
          <a:lstStyle/>
          <a:p>
            <a:pPr marL="457200" lvl="5" algn="just">
              <a:buClr>
                <a:schemeClr val="accent1"/>
              </a:buClr>
            </a:pPr>
            <a:r>
              <a:rPr lang="es-MX" sz="1600" kern="1200" dirty="0">
                <a:solidFill>
                  <a:srgbClr val="033964"/>
                </a:solidFill>
                <a:latin typeface="+mj-lt"/>
                <a:cs typeface="Arial" panose="020B0604020202020204" pitchFamily="34" charset="0"/>
              </a:rPr>
              <a:t>Presupuesto vigente total:</a:t>
            </a:r>
          </a:p>
          <a:p>
            <a:pPr marL="457200" lvl="5" algn="just">
              <a:buClr>
                <a:schemeClr val="accent1"/>
              </a:buClr>
            </a:pPr>
            <a:r>
              <a:rPr lang="es-MX" sz="2000" b="1" kern="1200" dirty="0">
                <a:solidFill>
                  <a:srgbClr val="033964"/>
                </a:solidFill>
                <a:latin typeface="+mj-lt"/>
                <a:cs typeface="Arial" panose="020B0604020202020204" pitchFamily="34" charset="0"/>
              </a:rPr>
              <a:t>Q312,123,901</a:t>
            </a:r>
          </a:p>
          <a:p>
            <a:pPr marL="457200" lvl="5" algn="just">
              <a:buClr>
                <a:schemeClr val="accent1"/>
              </a:buClr>
            </a:pPr>
            <a:endParaRPr lang="es-MX" dirty="0">
              <a:solidFill>
                <a:schemeClr val="dk1"/>
              </a:solidFill>
              <a:latin typeface="Montserrat" panose="00000500000000000000" pitchFamily="2" charset="0"/>
              <a:sym typeface="Arial"/>
            </a:endParaRPr>
          </a:p>
          <a:p>
            <a:pPr marL="457200" lvl="5" algn="just">
              <a:buClr>
                <a:schemeClr val="accent1"/>
              </a:buClr>
            </a:pPr>
            <a:r>
              <a:rPr lang="es-MX" sz="1600" kern="1200" dirty="0">
                <a:solidFill>
                  <a:srgbClr val="033964"/>
                </a:solidFill>
                <a:latin typeface="+mj-lt"/>
                <a:cs typeface="Arial" panose="020B0604020202020204" pitchFamily="34" charset="0"/>
              </a:rPr>
              <a:t>Presupuesto ejecutado (utilizado):</a:t>
            </a:r>
            <a:r>
              <a:rPr lang="es-MX" sz="2000" b="1" kern="1200" dirty="0">
                <a:solidFill>
                  <a:srgbClr val="033964"/>
                </a:solidFill>
                <a:latin typeface="+mj-lt"/>
                <a:cs typeface="Arial" panose="020B0604020202020204" pitchFamily="34" charset="0"/>
              </a:rPr>
              <a:t>  Q310,403,280</a:t>
            </a:r>
          </a:p>
          <a:p>
            <a:pPr marL="457200" lvl="5" algn="just">
              <a:buClr>
                <a:schemeClr val="accent1"/>
              </a:buClr>
            </a:pPr>
            <a:endParaRPr lang="es-MX" dirty="0">
              <a:solidFill>
                <a:schemeClr val="dk1"/>
              </a:solidFill>
              <a:latin typeface="Montserrat" panose="00000500000000000000" pitchFamily="2" charset="0"/>
              <a:sym typeface="Arial"/>
            </a:endParaRPr>
          </a:p>
          <a:p>
            <a:pPr marL="457200" lvl="5" algn="just">
              <a:buClr>
                <a:schemeClr val="accent1"/>
              </a:buClr>
            </a:pPr>
            <a:r>
              <a:rPr lang="es-MX" sz="1600" kern="1200" dirty="0">
                <a:solidFill>
                  <a:srgbClr val="033964"/>
                </a:solidFill>
                <a:latin typeface="+mj-lt"/>
                <a:cs typeface="Arial" panose="020B0604020202020204" pitchFamily="34" charset="0"/>
              </a:rPr>
              <a:t>Saldo:</a:t>
            </a:r>
            <a:r>
              <a:rPr lang="es-MX" dirty="0">
                <a:solidFill>
                  <a:schemeClr val="dk1"/>
                </a:solidFill>
                <a:latin typeface="Montserrat" panose="00000500000000000000" pitchFamily="2" charset="0"/>
              </a:rPr>
              <a:t> </a:t>
            </a:r>
            <a:r>
              <a:rPr lang="es-MX" sz="2000" b="1" kern="1200" dirty="0">
                <a:solidFill>
                  <a:srgbClr val="033964"/>
                </a:solidFill>
                <a:latin typeface="+mj-lt"/>
                <a:cs typeface="Arial" panose="020B0604020202020204" pitchFamily="34" charset="0"/>
              </a:rPr>
              <a:t>Q1,720,621</a:t>
            </a:r>
          </a:p>
        </p:txBody>
      </p:sp>
      <p:graphicFrame>
        <p:nvGraphicFramePr>
          <p:cNvPr id="6" name="Gráfico 5">
            <a:extLst>
              <a:ext uri="{FF2B5EF4-FFF2-40B4-BE49-F238E27FC236}">
                <a16:creationId xmlns:a16="http://schemas.microsoft.com/office/drawing/2014/main" id="{ED074238-106E-4139-949A-75462BDE4176}"/>
              </a:ext>
            </a:extLst>
          </p:cNvPr>
          <p:cNvGraphicFramePr/>
          <p:nvPr>
            <p:extLst>
              <p:ext uri="{D42A27DB-BD31-4B8C-83A1-F6EECF244321}">
                <p14:modId xmlns:p14="http://schemas.microsoft.com/office/powerpoint/2010/main" val="1902840890"/>
              </p:ext>
            </p:extLst>
          </p:nvPr>
        </p:nvGraphicFramePr>
        <p:xfrm>
          <a:off x="727890" y="2582765"/>
          <a:ext cx="5741454" cy="2545089"/>
        </p:xfrm>
        <a:graphic>
          <a:graphicData uri="http://schemas.openxmlformats.org/drawingml/2006/chart">
            <c:chart xmlns:c="http://schemas.openxmlformats.org/drawingml/2006/chart" xmlns:r="http://schemas.openxmlformats.org/officeDocument/2006/relationships" r:id="rId4"/>
          </a:graphicData>
        </a:graphic>
      </p:graphicFrame>
      <p:sp>
        <p:nvSpPr>
          <p:cNvPr id="4" name="CuadroTexto 3">
            <a:extLst>
              <a:ext uri="{FF2B5EF4-FFF2-40B4-BE49-F238E27FC236}">
                <a16:creationId xmlns:a16="http://schemas.microsoft.com/office/drawing/2014/main" id="{FBFE93D8-BEC6-490A-8784-BD40124B8B38}"/>
              </a:ext>
            </a:extLst>
          </p:cNvPr>
          <p:cNvSpPr txBox="1"/>
          <p:nvPr/>
        </p:nvSpPr>
        <p:spPr>
          <a:xfrm>
            <a:off x="911608" y="5127854"/>
            <a:ext cx="5557736" cy="261610"/>
          </a:xfrm>
          <a:prstGeom prst="rect">
            <a:avLst/>
          </a:prstGeom>
          <a:noFill/>
        </p:spPr>
        <p:txBody>
          <a:bodyPr wrap="square" rtlCol="0">
            <a:spAutoFit/>
          </a:bodyPr>
          <a:lstStyle/>
          <a:p>
            <a:r>
              <a:rPr lang="es-GT" sz="1100" dirty="0">
                <a:solidFill>
                  <a:srgbClr val="033964"/>
                </a:solidFill>
              </a:rPr>
              <a:t>*Cifras en millones de quetzales</a:t>
            </a:r>
          </a:p>
        </p:txBody>
      </p:sp>
    </p:spTree>
    <p:extLst>
      <p:ext uri="{BB962C8B-B14F-4D97-AF65-F5344CB8AC3E}">
        <p14:creationId xmlns:p14="http://schemas.microsoft.com/office/powerpoint/2010/main" val="41245709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4" name="Google Shape;92;p2">
            <a:extLst>
              <a:ext uri="{FF2B5EF4-FFF2-40B4-BE49-F238E27FC236}">
                <a16:creationId xmlns:a16="http://schemas.microsoft.com/office/drawing/2014/main" id="{0650A847-E6DB-4A96-F576-BAFCBD66B9EA}"/>
              </a:ext>
            </a:extLst>
          </p:cNvPr>
          <p:cNvSpPr/>
          <p:nvPr/>
        </p:nvSpPr>
        <p:spPr>
          <a:xfrm>
            <a:off x="727890" y="6034131"/>
            <a:ext cx="3253525" cy="27695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s-GT" sz="600" b="1" dirty="0">
                <a:solidFill>
                  <a:schemeClr val="tx2">
                    <a:lumMod val="50000"/>
                  </a:schemeClr>
                </a:solidFill>
                <a:latin typeface="Arial"/>
                <a:ea typeface="Arial"/>
                <a:cs typeface="Arial"/>
                <a:sym typeface="Arial"/>
              </a:rPr>
              <a:t>Fuente: Sistema de Contabilidad Integrada (Sicoin). Datos al 31 de agosto 2023</a:t>
            </a:r>
          </a:p>
          <a:p>
            <a:pPr marL="0" marR="0" lvl="0" indent="0" rtl="0">
              <a:spcBef>
                <a:spcPts val="0"/>
              </a:spcBef>
              <a:spcAft>
                <a:spcPts val="0"/>
              </a:spcAft>
              <a:buNone/>
            </a:pPr>
            <a:endParaRPr lang="es-GT" sz="600" b="1" dirty="0">
              <a:solidFill>
                <a:schemeClr val="tx2">
                  <a:lumMod val="50000"/>
                </a:schemeClr>
              </a:solidFill>
              <a:latin typeface="Arial"/>
              <a:ea typeface="Arial"/>
              <a:cs typeface="Arial"/>
              <a:sym typeface="Arial"/>
            </a:endParaRPr>
          </a:p>
        </p:txBody>
      </p:sp>
      <p:sp>
        <p:nvSpPr>
          <p:cNvPr id="10" name="Google Shape;90;p2">
            <a:extLst>
              <a:ext uri="{FF2B5EF4-FFF2-40B4-BE49-F238E27FC236}">
                <a16:creationId xmlns:a16="http://schemas.microsoft.com/office/drawing/2014/main" id="{12788EAE-2F12-7D81-8420-2FBC48D8D96D}"/>
              </a:ext>
            </a:extLst>
          </p:cNvPr>
          <p:cNvSpPr txBox="1"/>
          <p:nvPr/>
        </p:nvSpPr>
        <p:spPr>
          <a:xfrm>
            <a:off x="727889" y="685390"/>
            <a:ext cx="10363199"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400" b="1" u="none" strike="noStrike" cap="none" dirty="0">
                <a:solidFill>
                  <a:srgbClr val="033964"/>
                </a:solidFill>
                <a:latin typeface="Arial" panose="020B0604020202020204" pitchFamily="34" charset="0"/>
                <a:ea typeface="Bebas Neue"/>
                <a:cs typeface="Arial" panose="020B0604020202020204" pitchFamily="34" charset="0"/>
                <a:sym typeface="Bebas Neue"/>
              </a:rPr>
              <a:t>IMPORTANCIA DE LA EROGACIÓN EN </a:t>
            </a:r>
            <a:r>
              <a:rPr lang="es-GT" sz="2400" b="1" dirty="0">
                <a:solidFill>
                  <a:srgbClr val="033964"/>
                </a:solidFill>
                <a:latin typeface="Arial" panose="020B0604020202020204" pitchFamily="34" charset="0"/>
                <a:ea typeface="Bebas Neue"/>
                <a:cs typeface="Arial" panose="020B0604020202020204" pitchFamily="34" charset="0"/>
                <a:sym typeface="Bebas Neue"/>
              </a:rPr>
              <a:t>SERVICIOS  PERSONALES</a:t>
            </a:r>
            <a:endParaRPr lang="es-GT" sz="2400" b="1" u="none" strike="noStrike" cap="none" dirty="0">
              <a:solidFill>
                <a:srgbClr val="033964"/>
              </a:solidFill>
              <a:latin typeface="Arial" panose="020B0604020202020204" pitchFamily="34" charset="0"/>
              <a:ea typeface="Bebas Neue"/>
              <a:cs typeface="Arial" panose="020B0604020202020204" pitchFamily="34" charset="0"/>
              <a:sym typeface="Bebas Neue"/>
            </a:endParaRPr>
          </a:p>
          <a:p>
            <a:pPr marL="0" marR="0" lvl="0" indent="0" algn="l" rtl="0">
              <a:spcBef>
                <a:spcPts val="0"/>
              </a:spcBef>
              <a:spcAft>
                <a:spcPts val="0"/>
              </a:spcAft>
              <a:buNone/>
            </a:pPr>
            <a:endParaRPr lang="es-GT" sz="1200" b="1" u="none" strike="noStrike" cap="none" dirty="0">
              <a:solidFill>
                <a:srgbClr val="033964"/>
              </a:solidFill>
              <a:latin typeface="Arial" panose="020B0604020202020204" pitchFamily="34" charset="0"/>
              <a:ea typeface="Bebas Neue"/>
              <a:cs typeface="Arial" panose="020B0604020202020204" pitchFamily="34" charset="0"/>
              <a:sym typeface="Bebas Neue"/>
            </a:endParaRPr>
          </a:p>
          <a:p>
            <a:pPr marL="0" marR="0" lvl="0" indent="0" algn="l" rtl="0">
              <a:spcBef>
                <a:spcPts val="0"/>
              </a:spcBef>
              <a:spcAft>
                <a:spcPts val="0"/>
              </a:spcAft>
              <a:buNone/>
            </a:pPr>
            <a:r>
              <a:rPr lang="es-GT" sz="1200" u="none" strike="noStrike" cap="none" dirty="0">
                <a:solidFill>
                  <a:srgbClr val="033964"/>
                </a:solidFill>
                <a:latin typeface="Arial" panose="020B0604020202020204" pitchFamily="34" charset="0"/>
                <a:ea typeface="Bebas Neue"/>
                <a:cs typeface="Arial" panose="020B0604020202020204" pitchFamily="34" charset="0"/>
                <a:sym typeface="Bebas Neue"/>
              </a:rPr>
              <a:t>Al tercer cuatrimestre</a:t>
            </a:r>
          </a:p>
          <a:p>
            <a:pPr marL="0" marR="0" lvl="0" indent="0" algn="l" rtl="0">
              <a:spcBef>
                <a:spcPts val="0"/>
              </a:spcBef>
              <a:spcAft>
                <a:spcPts val="0"/>
              </a:spcAft>
              <a:buNone/>
            </a:pPr>
            <a:r>
              <a:rPr lang="es-GT" sz="1200" b="1" u="none" strike="noStrike" cap="none" dirty="0">
                <a:solidFill>
                  <a:srgbClr val="033964"/>
                </a:solidFill>
                <a:latin typeface="Arial" panose="020B0604020202020204" pitchFamily="34" charset="0"/>
                <a:ea typeface="Bebas Neue"/>
                <a:cs typeface="Arial" panose="020B0604020202020204" pitchFamily="34" charset="0"/>
                <a:sym typeface="Bebas Neue"/>
              </a:rPr>
              <a:t>Ejercicio Fiscal 2023</a:t>
            </a:r>
          </a:p>
        </p:txBody>
      </p:sp>
      <p:sp>
        <p:nvSpPr>
          <p:cNvPr id="8" name="CuadroTexto 7">
            <a:extLst>
              <a:ext uri="{FF2B5EF4-FFF2-40B4-BE49-F238E27FC236}">
                <a16:creationId xmlns:a16="http://schemas.microsoft.com/office/drawing/2014/main" id="{B0FD12BC-45F0-436F-A321-FAA07A8FBDEF}"/>
              </a:ext>
            </a:extLst>
          </p:cNvPr>
          <p:cNvSpPr txBox="1"/>
          <p:nvPr/>
        </p:nvSpPr>
        <p:spPr>
          <a:xfrm>
            <a:off x="727890" y="2197894"/>
            <a:ext cx="10549710" cy="954107"/>
          </a:xfrm>
          <a:prstGeom prst="rect">
            <a:avLst/>
          </a:prstGeom>
          <a:noFill/>
        </p:spPr>
        <p:txBody>
          <a:bodyPr wrap="square">
            <a:spAutoFit/>
          </a:bodyPr>
          <a:lstStyle/>
          <a:p>
            <a:pPr algn="just"/>
            <a:r>
              <a:rPr lang="es-ES" kern="1200" dirty="0">
                <a:solidFill>
                  <a:srgbClr val="004C83"/>
                </a:solidFill>
                <a:latin typeface="+mj-lt"/>
                <a:cs typeface="Arial" panose="020B0604020202020204" pitchFamily="34" charset="0"/>
              </a:rPr>
              <a:t>El MEM es una institución eminentemente normativa por lo que le corresponde realizar funciones de supervisión del cumplimiento del marco normativo de las áreas Energéticas, Mineras, Hidrocarburos y Desarrollo Sostenible y para el cumplimiento de sus funciones es necesario contar con personal técnico y profesional de carácter permanente para el soporte administrativo y legal de dichas funciones. </a:t>
            </a:r>
            <a:endParaRPr lang="es-GT" kern="1200" dirty="0">
              <a:solidFill>
                <a:srgbClr val="004C83"/>
              </a:solidFill>
              <a:latin typeface="+mj-lt"/>
              <a:cs typeface="Arial" panose="020B0604020202020204" pitchFamily="34" charset="0"/>
            </a:endParaRPr>
          </a:p>
        </p:txBody>
      </p:sp>
      <p:sp>
        <p:nvSpPr>
          <p:cNvPr id="11" name="CuadroTexto 10">
            <a:extLst>
              <a:ext uri="{FF2B5EF4-FFF2-40B4-BE49-F238E27FC236}">
                <a16:creationId xmlns:a16="http://schemas.microsoft.com/office/drawing/2014/main" id="{0A5A455A-C67A-4395-BCBD-227F8E3205D7}"/>
              </a:ext>
            </a:extLst>
          </p:cNvPr>
          <p:cNvSpPr txBox="1"/>
          <p:nvPr/>
        </p:nvSpPr>
        <p:spPr>
          <a:xfrm>
            <a:off x="727890" y="3325186"/>
            <a:ext cx="10363200" cy="523220"/>
          </a:xfrm>
          <a:prstGeom prst="rect">
            <a:avLst/>
          </a:prstGeom>
          <a:noFill/>
        </p:spPr>
        <p:txBody>
          <a:bodyPr wrap="square">
            <a:spAutoFit/>
          </a:bodyPr>
          <a:lstStyle/>
          <a:p>
            <a:pPr algn="just"/>
            <a:r>
              <a:rPr lang="es-ES" kern="1200" dirty="0">
                <a:solidFill>
                  <a:srgbClr val="004C83"/>
                </a:solidFill>
                <a:latin typeface="+mj-lt"/>
                <a:cs typeface="Arial" panose="020B0604020202020204" pitchFamily="34" charset="0"/>
              </a:rPr>
              <a:t>La nómina de personal del MEM fue distribuida al 31 de diciembre de 2023 de la siguiente manera:</a:t>
            </a:r>
            <a:endParaRPr lang="es-GT" kern="1200" dirty="0">
              <a:solidFill>
                <a:srgbClr val="004C83"/>
              </a:solidFill>
              <a:latin typeface="+mj-lt"/>
              <a:cs typeface="Arial" panose="020B0604020202020204" pitchFamily="34" charset="0"/>
            </a:endParaRPr>
          </a:p>
          <a:p>
            <a:pPr algn="just"/>
            <a:r>
              <a:rPr lang="es-ES" kern="1200" dirty="0">
                <a:solidFill>
                  <a:srgbClr val="004C83"/>
                </a:solidFill>
                <a:latin typeface="+mj-lt"/>
                <a:cs typeface="Arial" panose="020B0604020202020204" pitchFamily="34" charset="0"/>
              </a:rPr>
              <a:t> </a:t>
            </a:r>
            <a:endParaRPr lang="es-GT" kern="1200" dirty="0">
              <a:solidFill>
                <a:srgbClr val="004C83"/>
              </a:solidFill>
              <a:latin typeface="+mj-lt"/>
              <a:cs typeface="Arial" panose="020B0604020202020204" pitchFamily="34" charset="0"/>
            </a:endParaRPr>
          </a:p>
        </p:txBody>
      </p:sp>
      <p:graphicFrame>
        <p:nvGraphicFramePr>
          <p:cNvPr id="7" name="Diagrama 6">
            <a:extLst>
              <a:ext uri="{FF2B5EF4-FFF2-40B4-BE49-F238E27FC236}">
                <a16:creationId xmlns:a16="http://schemas.microsoft.com/office/drawing/2014/main" id="{6D372292-8787-6B79-5C41-C2E229C90639}"/>
              </a:ext>
            </a:extLst>
          </p:cNvPr>
          <p:cNvGraphicFramePr/>
          <p:nvPr>
            <p:extLst>
              <p:ext uri="{D42A27DB-BD31-4B8C-83A1-F6EECF244321}">
                <p14:modId xmlns:p14="http://schemas.microsoft.com/office/powerpoint/2010/main" val="1943667809"/>
              </p:ext>
            </p:extLst>
          </p:nvPr>
        </p:nvGraphicFramePr>
        <p:xfrm>
          <a:off x="1424633" y="3886737"/>
          <a:ext cx="9342734" cy="17963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63714190"/>
      </p:ext>
    </p:extLst>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1771</TotalTime>
  <Words>3819</Words>
  <Application>Microsoft Office PowerPoint</Application>
  <PresentationFormat>Panorámica</PresentationFormat>
  <Paragraphs>309</Paragraphs>
  <Slides>33</Slides>
  <Notes>33</Notes>
  <HiddenSlides>0</HiddenSlides>
  <MMClips>0</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33</vt:i4>
      </vt:variant>
    </vt:vector>
  </HeadingPairs>
  <TitlesOfParts>
    <vt:vector size="42" baseType="lpstr">
      <vt:lpstr>Symbol</vt:lpstr>
      <vt:lpstr>Calibri Light</vt:lpstr>
      <vt:lpstr>Arial</vt:lpstr>
      <vt:lpstr>Calibri</vt:lpstr>
      <vt:lpstr>AcuminConcept-SemiCondExtraLigh</vt:lpstr>
      <vt:lpstr>Montserrat</vt:lpstr>
      <vt:lpstr>Montserrat SemiBold</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Mac SCSP</dc:creator>
  <cp:lastModifiedBy>Annelize Villagràn</cp:lastModifiedBy>
  <cp:revision>46</cp:revision>
  <dcterms:created xsi:type="dcterms:W3CDTF">2023-08-16T22:07:49Z</dcterms:created>
  <dcterms:modified xsi:type="dcterms:W3CDTF">2024-01-04T02:39:36Z</dcterms:modified>
</cp:coreProperties>
</file>